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83" r:id="rId1"/>
  </p:sldMasterIdLst>
  <p:notesMasterIdLst>
    <p:notesMasterId r:id="rId10"/>
  </p:notesMasterIdLst>
  <p:handoutMasterIdLst>
    <p:handoutMasterId r:id="rId11"/>
  </p:handoutMasterIdLst>
  <p:sldIdLst>
    <p:sldId id="269" r:id="rId2"/>
    <p:sldId id="264" r:id="rId3"/>
    <p:sldId id="263" r:id="rId4"/>
    <p:sldId id="270" r:id="rId5"/>
    <p:sldId id="271" r:id="rId6"/>
    <p:sldId id="277" r:id="rId7"/>
    <p:sldId id="272" r:id="rId8"/>
    <p:sldId id="275" r:id="rId9"/>
  </p:sldIdLst>
  <p:sldSz cx="9906000" cy="6858000" type="A4"/>
  <p:notesSz cx="6742113" cy="9872663"/>
  <p:defaultTextStyle>
    <a:defPPr>
      <a:defRPr lang="en-US"/>
    </a:defPPr>
    <a:lvl1pPr algn="ctr" rtl="0" fontAlgn="base">
      <a:lnSpc>
        <a:spcPct val="90000"/>
      </a:lnSpc>
      <a:spcBef>
        <a:spcPct val="0"/>
      </a:spcBef>
      <a:spcAft>
        <a:spcPct val="0"/>
      </a:spcAft>
      <a:defRPr sz="1700" b="1" kern="1200">
        <a:solidFill>
          <a:srgbClr val="4D4D4D"/>
        </a:solidFill>
        <a:latin typeface="Arial Narrow" pitchFamily="34" charset="0"/>
        <a:ea typeface="+mn-ea"/>
        <a:cs typeface="+mn-cs"/>
      </a:defRPr>
    </a:lvl1pPr>
    <a:lvl2pPr marL="457200" algn="ctr" rtl="0" fontAlgn="base">
      <a:lnSpc>
        <a:spcPct val="90000"/>
      </a:lnSpc>
      <a:spcBef>
        <a:spcPct val="0"/>
      </a:spcBef>
      <a:spcAft>
        <a:spcPct val="0"/>
      </a:spcAft>
      <a:defRPr sz="1700" b="1" kern="1200">
        <a:solidFill>
          <a:srgbClr val="4D4D4D"/>
        </a:solidFill>
        <a:latin typeface="Arial Narrow" pitchFamily="34" charset="0"/>
        <a:ea typeface="+mn-ea"/>
        <a:cs typeface="+mn-cs"/>
      </a:defRPr>
    </a:lvl2pPr>
    <a:lvl3pPr marL="914400" algn="ctr" rtl="0" fontAlgn="base">
      <a:lnSpc>
        <a:spcPct val="90000"/>
      </a:lnSpc>
      <a:spcBef>
        <a:spcPct val="0"/>
      </a:spcBef>
      <a:spcAft>
        <a:spcPct val="0"/>
      </a:spcAft>
      <a:defRPr sz="1700" b="1" kern="1200">
        <a:solidFill>
          <a:srgbClr val="4D4D4D"/>
        </a:solidFill>
        <a:latin typeface="Arial Narrow" pitchFamily="34" charset="0"/>
        <a:ea typeface="+mn-ea"/>
        <a:cs typeface="+mn-cs"/>
      </a:defRPr>
    </a:lvl3pPr>
    <a:lvl4pPr marL="1371600" algn="ctr" rtl="0" fontAlgn="base">
      <a:lnSpc>
        <a:spcPct val="90000"/>
      </a:lnSpc>
      <a:spcBef>
        <a:spcPct val="0"/>
      </a:spcBef>
      <a:spcAft>
        <a:spcPct val="0"/>
      </a:spcAft>
      <a:defRPr sz="1700" b="1" kern="1200">
        <a:solidFill>
          <a:srgbClr val="4D4D4D"/>
        </a:solidFill>
        <a:latin typeface="Arial Narrow" pitchFamily="34" charset="0"/>
        <a:ea typeface="+mn-ea"/>
        <a:cs typeface="+mn-cs"/>
      </a:defRPr>
    </a:lvl4pPr>
    <a:lvl5pPr marL="1828800" algn="ctr" rtl="0" fontAlgn="base">
      <a:lnSpc>
        <a:spcPct val="90000"/>
      </a:lnSpc>
      <a:spcBef>
        <a:spcPct val="0"/>
      </a:spcBef>
      <a:spcAft>
        <a:spcPct val="0"/>
      </a:spcAft>
      <a:defRPr sz="1700" b="1" kern="1200">
        <a:solidFill>
          <a:srgbClr val="4D4D4D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700" b="1" kern="1200">
        <a:solidFill>
          <a:srgbClr val="4D4D4D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700" b="1" kern="1200">
        <a:solidFill>
          <a:srgbClr val="4D4D4D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700" b="1" kern="1200">
        <a:solidFill>
          <a:srgbClr val="4D4D4D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700" b="1" kern="1200">
        <a:solidFill>
          <a:srgbClr val="4D4D4D"/>
        </a:solidFill>
        <a:latin typeface="Arial Narrow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 Roberts" initials="" lastIdx="3" clrIdx="0"/>
  <p:cmAuthor id="1" name="vvitoux" initials="" lastIdx="1" clrIdx="1"/>
  <p:cmAuthor id="2" name="cburier" initials="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20486C"/>
    <a:srgbClr val="094383"/>
    <a:srgbClr val="0A5182"/>
    <a:srgbClr val="006699"/>
    <a:srgbClr val="136687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0" autoAdjust="0"/>
    <p:restoredTop sz="99690" autoAdjust="0"/>
  </p:normalViewPr>
  <p:slideViewPr>
    <p:cSldViewPr snapToGrid="0">
      <p:cViewPr>
        <p:scale>
          <a:sx n="75" d="100"/>
          <a:sy n="75" d="100"/>
        </p:scale>
        <p:origin x="-1792" y="-916"/>
      </p:cViewPr>
      <p:guideLst>
        <p:guide orient="horz" pos="792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930" y="84"/>
      </p:cViewPr>
      <p:guideLst>
        <p:guide orient="horz" pos="3110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943431" y="9420167"/>
            <a:ext cx="850568" cy="45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0" tIns="46050" rIns="92100" bIns="46050" numCol="1" anchor="b" anchorCtr="0" compatLnSpc="1">
            <a:prstTxWarp prst="textNoShape">
              <a:avLst/>
            </a:prstTxWarp>
          </a:bodyPr>
          <a:lstStyle>
            <a:lvl1pPr defTabSz="920981" eaLnBrk="0" hangingPunct="0">
              <a:lnSpc>
                <a:spcPct val="85000"/>
              </a:lnSpc>
              <a:defRPr sz="1200">
                <a:solidFill>
                  <a:srgbClr val="052B73"/>
                </a:solidFill>
                <a:latin typeface="Arial" charset="0"/>
              </a:defRPr>
            </a:lvl1pPr>
          </a:lstStyle>
          <a:p>
            <a:fld id="{82A2E2AC-7555-4AE0-988A-997FD858B74F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3820531" y="9374284"/>
            <a:ext cx="2921582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00" tIns="46050" rIns="92100" bIns="46050" anchor="b"/>
          <a:lstStyle>
            <a:lvl1pPr algn="l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3550" algn="l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7100" algn="l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90650" algn="l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54200" algn="l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114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58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830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lnSpc>
                <a:spcPct val="100000"/>
              </a:lnSpc>
            </a:pPr>
            <a:endParaRPr lang="en-GB" altLang="fr-FR" sz="800">
              <a:latin typeface="Arial" charset="0"/>
            </a:endParaRPr>
          </a:p>
        </p:txBody>
      </p:sp>
      <p:sp>
        <p:nvSpPr>
          <p:cNvPr id="81930" name="Rectangle 10"/>
          <p:cNvSpPr>
            <a:spLocks noChangeArrowheads="1"/>
          </p:cNvSpPr>
          <p:nvPr/>
        </p:nvSpPr>
        <p:spPr bwMode="auto">
          <a:xfrm>
            <a:off x="0" y="381301"/>
            <a:ext cx="6742113" cy="495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00" tIns="46050" rIns="92100" bIns="46050"/>
          <a:lstStyle>
            <a:lvl1pPr algn="l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3550" algn="l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7100" algn="l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90650" algn="l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54200" algn="l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114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58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830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00000"/>
              </a:lnSpc>
            </a:pPr>
            <a:endParaRPr lang="en-GB" altLang="fr-FR" sz="1200">
              <a:latin typeface="Arial" charset="0"/>
            </a:endParaRPr>
          </a:p>
        </p:txBody>
      </p:sp>
      <p:pic>
        <p:nvPicPr>
          <p:cNvPr id="81934" name="Picture 14" descr="logo_cent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12" r="21390" b="30841"/>
          <a:stretch>
            <a:fillRect/>
          </a:stretch>
        </p:blipFill>
        <p:spPr bwMode="auto">
          <a:xfrm>
            <a:off x="140462" y="0"/>
            <a:ext cx="597739" cy="667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35" name="Picture 15" descr="logo_AM_Par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2876" y="9280937"/>
            <a:ext cx="919237" cy="591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4555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0531" y="0"/>
            <a:ext cx="2921582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0" tIns="46050" rIns="92100" bIns="46050" numCol="1" anchor="t" anchorCtr="0" compatLnSpc="1">
            <a:prstTxWarp prst="textNoShape">
              <a:avLst/>
            </a:prstTxWarp>
          </a:bodyPr>
          <a:lstStyle>
            <a:lvl1pPr algn="r" defTabSz="920981" eaLnBrk="0" hangingPunct="0">
              <a:lnSpc>
                <a:spcPct val="100000"/>
              </a:lnSpc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3263" y="741363"/>
            <a:ext cx="5348287" cy="3703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80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87048" y="4683186"/>
            <a:ext cx="5968018" cy="4444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0" tIns="46050" rIns="92100" bIns="460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4284"/>
            <a:ext cx="2921582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0" tIns="46050" rIns="92100" bIns="46050" numCol="1" anchor="b" anchorCtr="0" compatLnSpc="1">
            <a:prstTxWarp prst="textNoShape">
              <a:avLst/>
            </a:prstTxWarp>
          </a:bodyPr>
          <a:lstStyle>
            <a:lvl1pPr algn="l" defTabSz="920981" eaLnBrk="0" hangingPunct="0">
              <a:lnSpc>
                <a:spcPct val="100000"/>
              </a:lnSpc>
              <a:defRPr sz="800" b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GB" altLang="fr-FR"/>
              <a:t>© 2004 Capgemini - All rights reserved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0531" y="9374284"/>
            <a:ext cx="2921582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0" tIns="46050" rIns="92100" bIns="46050" numCol="1" anchor="b" anchorCtr="0" compatLnSpc="1">
            <a:prstTxWarp prst="textNoShape">
              <a:avLst/>
            </a:prstTxWarp>
          </a:bodyPr>
          <a:lstStyle>
            <a:lvl1pPr algn="r" defTabSz="920981" eaLnBrk="0" hangingPunct="0">
              <a:lnSpc>
                <a:spcPct val="100000"/>
              </a:lnSpc>
              <a:defRPr sz="8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60A8A26C-0978-43CD-B37A-288DC4784B4C}" type="slidenum">
              <a:rPr lang="en-GB" altLang="fr-FR"/>
              <a:pPr/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71997602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03263" y="741363"/>
            <a:ext cx="5348287" cy="37036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fr-FR" altLang="fr-FR" smtClean="0">
                <a:solidFill>
                  <a:srgbClr val="292929"/>
                </a:solidFill>
              </a:rPr>
              <a:t>La Caisse Primaire d’Assurance Maladie (CPAM) est l’organisme de Sécurité Sociale qui va vous accompagner tout au long de votre vie pour :</a:t>
            </a:r>
          </a:p>
          <a:p>
            <a:pPr marL="738047" lvl="1" indent="-283864"/>
            <a:r>
              <a:rPr lang="fr-FR" altLang="fr-FR" smtClean="0">
                <a:solidFill>
                  <a:srgbClr val="292929"/>
                </a:solidFill>
              </a:rPr>
              <a:t> Vous permettre </a:t>
            </a:r>
            <a:r>
              <a:rPr lang="fr-FR" altLang="fr-FR" smtClean="0"/>
              <a:t>d’</a:t>
            </a:r>
            <a:r>
              <a:rPr lang="fr-FR" altLang="fr-FR" smtClean="0">
                <a:solidFill>
                  <a:srgbClr val="99AB2E"/>
                </a:solidFill>
              </a:rPr>
              <a:t>accéder aux soins</a:t>
            </a:r>
            <a:r>
              <a:rPr lang="fr-FR" altLang="fr-FR" smtClean="0">
                <a:solidFill>
                  <a:srgbClr val="292929"/>
                </a:solidFill>
              </a:rPr>
              <a:t> : elle prend en charge une partie de vos dépenses de santé. L’autre partie étant prise en charge par les complémentaires santé (mutuelles, sociétés d’assurance…).</a:t>
            </a:r>
          </a:p>
          <a:p>
            <a:pPr marL="738047" lvl="1" indent="-283864"/>
            <a:r>
              <a:rPr lang="fr-FR" altLang="fr-FR" smtClean="0">
                <a:solidFill>
                  <a:srgbClr val="292929"/>
                </a:solidFill>
              </a:rPr>
              <a:t> Vous assurer un </a:t>
            </a:r>
            <a:r>
              <a:rPr lang="fr-FR" altLang="fr-FR" smtClean="0">
                <a:solidFill>
                  <a:srgbClr val="99AB2E"/>
                </a:solidFill>
              </a:rPr>
              <a:t>revenu de remplacement</a:t>
            </a:r>
            <a:r>
              <a:rPr lang="fr-FR" altLang="fr-FR" smtClean="0">
                <a:solidFill>
                  <a:srgbClr val="292929"/>
                </a:solidFill>
              </a:rPr>
              <a:t> en cas d’arrêt de travail maladie, maternité, paternité, accident du travail, maladie professionnelle ou invalidité. </a:t>
            </a:r>
          </a:p>
          <a:p>
            <a:pPr marL="738047" lvl="1" indent="-283864"/>
            <a:r>
              <a:rPr lang="fr-FR" altLang="fr-FR" smtClean="0">
                <a:solidFill>
                  <a:srgbClr val="292929"/>
                </a:solidFill>
              </a:rPr>
              <a:t> Vous conseiller et vous orienter dans votre </a:t>
            </a:r>
            <a:r>
              <a:rPr lang="fr-FR" altLang="fr-FR" smtClean="0">
                <a:solidFill>
                  <a:srgbClr val="99AB2E"/>
                </a:solidFill>
              </a:rPr>
              <a:t>parcours de soins</a:t>
            </a:r>
          </a:p>
          <a:p>
            <a:pPr marL="738047" lvl="1" indent="-283864"/>
            <a:r>
              <a:rPr lang="fr-FR" altLang="fr-FR" smtClean="0">
                <a:solidFill>
                  <a:srgbClr val="292929"/>
                </a:solidFill>
              </a:rPr>
              <a:t> Vous faire bénéficier d’actions, de conseils et </a:t>
            </a:r>
            <a:r>
              <a:rPr lang="fr-FR" altLang="fr-FR" smtClean="0"/>
              <a:t>d’</a:t>
            </a:r>
            <a:r>
              <a:rPr lang="fr-FR" altLang="fr-FR" smtClean="0">
                <a:solidFill>
                  <a:srgbClr val="99AB2E"/>
                </a:solidFill>
              </a:rPr>
              <a:t>accompagnement en santé</a:t>
            </a:r>
            <a:r>
              <a:rPr lang="fr-FR" altLang="fr-FR" smtClean="0">
                <a:solidFill>
                  <a:srgbClr val="292929"/>
                </a:solidFill>
              </a:rPr>
              <a:t> (vaccination, hygiène dentaire, bilan de santé, conseil en nutrition…)</a:t>
            </a:r>
          </a:p>
          <a:p>
            <a:pPr eaLnBrk="1" hangingPunct="1"/>
            <a:endParaRPr lang="fr-FR" altLang="fr-FR" smtClean="0">
              <a:solidFill>
                <a:srgbClr val="292929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1037681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39624" indent="-285442" defTabSz="1037681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37034" indent="-227091" defTabSz="1037681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592793" indent="-228669" defTabSz="1037681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46975" indent="-227091" defTabSz="1037681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01158" indent="-227091" defTabSz="103768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55340" indent="-227091" defTabSz="103768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09523" indent="-227091" defTabSz="103768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63705" indent="-227091" defTabSz="103768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5383ED56-E701-471C-A1FC-1D4FEE42738E}" type="slidenum">
              <a:rPr lang="fr-FR" altLang="fr-FR" sz="1200"/>
              <a:pPr eaLnBrk="1" hangingPunct="1"/>
              <a:t>1</a:t>
            </a:fld>
            <a:endParaRPr lang="fr-FR" altLang="fr-FR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03263" y="741363"/>
            <a:ext cx="5348287" cy="37036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2867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1037681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39624" indent="-285442" defTabSz="1037681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37034" indent="-227091" defTabSz="1037681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592793" indent="-228669" defTabSz="1037681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46975" indent="-227091" defTabSz="1037681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01158" indent="-227091" defTabSz="103768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55340" indent="-227091" defTabSz="103768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09523" indent="-227091" defTabSz="103768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63705" indent="-227091" defTabSz="103768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8F617F5F-FBFF-420C-A7A0-D04A82F0441A}" type="slidenum">
              <a:rPr lang="fr-FR" altLang="fr-FR" sz="1200">
                <a:solidFill>
                  <a:srgbClr val="000000"/>
                </a:solidFill>
              </a:rPr>
              <a:pPr eaLnBrk="1" hangingPunct="1"/>
              <a:t>2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0212" name="Picture 4" descr="logo_cpam_vague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4875"/>
            <a:ext cx="9906000" cy="74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0210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0" y="3405188"/>
            <a:ext cx="9906000" cy="447675"/>
          </a:xfrm>
        </p:spPr>
        <p:txBody>
          <a:bodyPr lIns="359973" tIns="71995" rIns="71995" bIns="71995">
            <a:spAutoFit/>
          </a:bodyPr>
          <a:lstStyle>
            <a:lvl1pPr marL="0" indent="0"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lvl1pPr>
          </a:lstStyle>
          <a:p>
            <a:pPr lvl="0"/>
            <a:r>
              <a:rPr lang="fr-FR" altLang="fr-FR" noProof="0" smtClean="0"/>
              <a:t>Cliquez pour modifier le style des sous-titres du masque</a:t>
            </a:r>
          </a:p>
        </p:txBody>
      </p:sp>
      <p:sp>
        <p:nvSpPr>
          <p:cNvPr id="419021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0" y="2170113"/>
            <a:ext cx="9906000" cy="581025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 tIns="71995" rIns="395970" bIns="71995">
            <a:spAutoFit/>
          </a:bodyPr>
          <a:lstStyle>
            <a:lvl1pPr algn="ctr" fontAlgn="t">
              <a:defRPr sz="3200"/>
            </a:lvl1pPr>
          </a:lstStyle>
          <a:p>
            <a:pPr lvl="0"/>
            <a:r>
              <a:rPr lang="fr-FR" altLang="fr-FR" noProof="0" smtClean="0"/>
              <a:t>Cliquez et modifiez le titre</a:t>
            </a:r>
          </a:p>
        </p:txBody>
      </p:sp>
      <p:sp>
        <p:nvSpPr>
          <p:cNvPr id="4190214" name="Text Box 6"/>
          <p:cNvSpPr txBox="1">
            <a:spLocks noChangeArrowheads="1"/>
          </p:cNvSpPr>
          <p:nvPr userDrawn="1"/>
        </p:nvSpPr>
        <p:spPr bwMode="auto">
          <a:xfrm>
            <a:off x="4527550" y="6453188"/>
            <a:ext cx="850900" cy="22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FF5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CBCBC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45717" rIns="91433" bIns="45717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50000"/>
              </a:spcBef>
            </a:pPr>
            <a:r>
              <a:rPr lang="fr-FR" altLang="fr-FR" sz="1000">
                <a:solidFill>
                  <a:srgbClr val="00848B"/>
                </a:solidFill>
                <a:latin typeface="Arial" charset="0"/>
              </a:rPr>
              <a:t>- </a:t>
            </a:r>
            <a:fld id="{672594F8-D9C8-4969-A2CD-69165FA7A1D6}" type="slidenum">
              <a:rPr lang="fr-FR" altLang="fr-FR" sz="1000">
                <a:solidFill>
                  <a:srgbClr val="333333"/>
                </a:solidFill>
                <a:latin typeface="Arial" charset="0"/>
              </a:rPr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t>‹N°›</a:t>
            </a:fld>
            <a:r>
              <a:rPr lang="fr-FR" altLang="fr-FR" sz="1000">
                <a:solidFill>
                  <a:srgbClr val="00848B"/>
                </a:solidFill>
                <a:latin typeface="Arial" charset="0"/>
              </a:rPr>
              <a:t> -</a:t>
            </a:r>
          </a:p>
        </p:txBody>
      </p:sp>
      <p:sp>
        <p:nvSpPr>
          <p:cNvPr id="4190215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266700" y="6259513"/>
            <a:ext cx="4356100" cy="374650"/>
          </a:xfrm>
        </p:spPr>
        <p:txBody>
          <a:bodyPr/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r>
              <a:rPr lang="fr-FR" altLang="fr-FR">
                <a:solidFill>
                  <a:srgbClr val="000000"/>
                </a:solidFill>
              </a:rPr>
              <a:t>Direction de fqg</a:t>
            </a:r>
          </a:p>
          <a:p>
            <a:r>
              <a:rPr lang="fr-FR" altLang="fr-FR">
                <a:solidFill>
                  <a:srgbClr val="000000"/>
                </a:solidFill>
              </a:rPr>
              <a:t>Département gergt  </a:t>
            </a:r>
            <a:fld id="{EED0070E-BD5E-4453-AC46-71B7DF81BFDD}" type="datetime1">
              <a:rPr lang="fr-FR" altLang="fr-FR">
                <a:solidFill>
                  <a:srgbClr val="000000"/>
                </a:solidFill>
              </a:rPr>
              <a:pPr/>
              <a:t>30/09/2021</a:t>
            </a:fld>
            <a:r>
              <a:rPr lang="fr-FR" altLang="fr-FR">
                <a:solidFill>
                  <a:srgbClr val="000000"/>
                </a:solidFill>
              </a:rPr>
              <a:t/>
            </a:r>
            <a:br>
              <a:rPr lang="fr-FR" altLang="fr-FR">
                <a:solidFill>
                  <a:srgbClr val="000000"/>
                </a:solidFill>
              </a:rPr>
            </a:br>
            <a:r>
              <a:rPr lang="fr-FR" altLang="fr-FR"/>
              <a:t>Niveau de confidentialité : secret / confidentiel / restreint / public</a:t>
            </a:r>
          </a:p>
          <a:p>
            <a:endParaRPr lang="fr-FR" altLang="fr-FR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Direction de dhgshj</a:t>
            </a:r>
          </a:p>
          <a:p>
            <a:r>
              <a:rPr lang="fr-FR" altLang="fr-FR"/>
              <a:t>Département ezzds  </a:t>
            </a:r>
            <a:fld id="{A4C21CCE-57E4-4D00-9B9B-BEF57653698E}" type="datetime1">
              <a:rPr lang="fr-FR" altLang="fr-FR"/>
              <a:pPr/>
              <a:t>30/09/2021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32475829"/>
      </p:ext>
    </p:extLst>
  </p:cSld>
  <p:clrMapOvr>
    <a:masterClrMapping/>
  </p:clrMapOvr>
  <p:transition spd="med"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239000" y="254000"/>
            <a:ext cx="2378075" cy="58340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1600" y="254000"/>
            <a:ext cx="6985000" cy="583406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Direction de dhgshj</a:t>
            </a:r>
          </a:p>
          <a:p>
            <a:r>
              <a:rPr lang="fr-FR" altLang="fr-FR"/>
              <a:t>Département ezzds  </a:t>
            </a:r>
            <a:fld id="{A4C21CCE-57E4-4D00-9B9B-BEF57653698E}" type="datetime1">
              <a:rPr lang="fr-FR" altLang="fr-FR"/>
              <a:pPr/>
              <a:t>30/09/2021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70421737"/>
      </p:ext>
    </p:extLst>
  </p:cSld>
  <p:clrMapOvr>
    <a:masterClrMapping/>
  </p:clrMapOvr>
  <p:transition spd="med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Direction de dhgshj</a:t>
            </a:r>
          </a:p>
          <a:p>
            <a:r>
              <a:rPr lang="fr-FR" altLang="fr-FR"/>
              <a:t>Département ezzds  </a:t>
            </a:r>
            <a:fld id="{A4C21CCE-57E4-4D00-9B9B-BEF57653698E}" type="datetime1">
              <a:rPr lang="fr-FR" altLang="fr-FR"/>
              <a:pPr/>
              <a:t>30/09/2021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22885510"/>
      </p:ext>
    </p:extLst>
  </p:cSld>
  <p:clrMapOvr>
    <a:masterClrMapping/>
  </p:clrMapOvr>
  <p:transition spd="med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Direction de dhgshj</a:t>
            </a:r>
          </a:p>
          <a:p>
            <a:r>
              <a:rPr lang="fr-FR" altLang="fr-FR"/>
              <a:t>Département ezzds  </a:t>
            </a:r>
            <a:fld id="{A4C21CCE-57E4-4D00-9B9B-BEF57653698E}" type="datetime1">
              <a:rPr lang="fr-FR" altLang="fr-FR"/>
              <a:pPr/>
              <a:t>30/09/2021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00020474"/>
      </p:ext>
    </p:extLst>
  </p:cSld>
  <p:clrMapOvr>
    <a:masterClrMapping/>
  </p:clrMapOvr>
  <p:transition spd="med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0" y="1249363"/>
            <a:ext cx="4557713" cy="4838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59363" y="1249363"/>
            <a:ext cx="4557712" cy="4838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Direction de dhgshj</a:t>
            </a:r>
          </a:p>
          <a:p>
            <a:r>
              <a:rPr lang="fr-FR" altLang="fr-FR"/>
              <a:t>Département ezzds  </a:t>
            </a:r>
            <a:fld id="{A4C21CCE-57E4-4D00-9B9B-BEF57653698E}" type="datetime1">
              <a:rPr lang="fr-FR" altLang="fr-FR"/>
              <a:pPr/>
              <a:t>30/09/2021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33890872"/>
      </p:ext>
    </p:extLst>
  </p:cSld>
  <p:clrMapOvr>
    <a:masterClrMapping/>
  </p:clrMapOvr>
  <p:transition spd="med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Direction de dhgshj</a:t>
            </a:r>
          </a:p>
          <a:p>
            <a:r>
              <a:rPr lang="fr-FR" altLang="fr-FR"/>
              <a:t>Département ezzds  </a:t>
            </a:r>
            <a:fld id="{A4C21CCE-57E4-4D00-9B9B-BEF57653698E}" type="datetime1">
              <a:rPr lang="fr-FR" altLang="fr-FR"/>
              <a:pPr/>
              <a:t>30/09/2021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29981726"/>
      </p:ext>
    </p:extLst>
  </p:cSld>
  <p:clrMapOvr>
    <a:masterClrMapping/>
  </p:clrMapOvr>
  <p:transition spd="med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Direction de dhgshj</a:t>
            </a:r>
          </a:p>
          <a:p>
            <a:r>
              <a:rPr lang="fr-FR" altLang="fr-FR"/>
              <a:t>Département ezzds  </a:t>
            </a:r>
            <a:fld id="{A4C21CCE-57E4-4D00-9B9B-BEF57653698E}" type="datetime1">
              <a:rPr lang="fr-FR" altLang="fr-FR"/>
              <a:pPr/>
              <a:t>30/09/2021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16540821"/>
      </p:ext>
    </p:extLst>
  </p:cSld>
  <p:clrMapOvr>
    <a:masterClrMapping/>
  </p:clrMapOvr>
  <p:transition spd="med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Direction de dhgshj</a:t>
            </a:r>
          </a:p>
          <a:p>
            <a:r>
              <a:rPr lang="fr-FR" altLang="fr-FR"/>
              <a:t>Département ezzds  </a:t>
            </a:r>
            <a:fld id="{A4C21CCE-57E4-4D00-9B9B-BEF57653698E}" type="datetime1">
              <a:rPr lang="fr-FR" altLang="fr-FR"/>
              <a:pPr/>
              <a:t>30/09/2021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7974564"/>
      </p:ext>
    </p:extLst>
  </p:cSld>
  <p:clrMapOvr>
    <a:masterClrMapping/>
  </p:clrMapOvr>
  <p:transition spd="med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Direction de dhgshj</a:t>
            </a:r>
          </a:p>
          <a:p>
            <a:r>
              <a:rPr lang="fr-FR" altLang="fr-FR"/>
              <a:t>Département ezzds  </a:t>
            </a:r>
            <a:fld id="{A4C21CCE-57E4-4D00-9B9B-BEF57653698E}" type="datetime1">
              <a:rPr lang="fr-FR" altLang="fr-FR"/>
              <a:pPr/>
              <a:t>30/09/2021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26694773"/>
      </p:ext>
    </p:extLst>
  </p:cSld>
  <p:clrMapOvr>
    <a:masterClrMapping/>
  </p:clrMapOvr>
  <p:transition spd="med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Direction de dhgshj</a:t>
            </a:r>
          </a:p>
          <a:p>
            <a:r>
              <a:rPr lang="fr-FR" altLang="fr-FR"/>
              <a:t>Département ezzds  </a:t>
            </a:r>
            <a:fld id="{A4C21CCE-57E4-4D00-9B9B-BEF57653698E}" type="datetime1">
              <a:rPr lang="fr-FR" altLang="fr-FR"/>
              <a:pPr/>
              <a:t>30/09/2021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87568497"/>
      </p:ext>
    </p:extLst>
  </p:cSld>
  <p:clrMapOvr>
    <a:masterClrMapping/>
  </p:clrMapOvr>
  <p:transition spd="med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89186" name="Picture 2" descr="logo_cpam_vague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97575"/>
            <a:ext cx="9906000" cy="74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89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9250" y="1249363"/>
            <a:ext cx="9267825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79987" bIns="359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189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1600" y="254000"/>
            <a:ext cx="8359775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23976" tIns="35997" rIns="71995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89191" name="Text Box 7"/>
          <p:cNvSpPr txBox="1">
            <a:spLocks noChangeArrowheads="1"/>
          </p:cNvSpPr>
          <p:nvPr/>
        </p:nvSpPr>
        <p:spPr bwMode="auto">
          <a:xfrm>
            <a:off x="4527550" y="6453188"/>
            <a:ext cx="850900" cy="22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FF5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CBCBC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45717" rIns="91433" bIns="45717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50000"/>
              </a:spcBef>
            </a:pPr>
            <a:r>
              <a:rPr lang="fr-FR" altLang="fr-FR" sz="1000">
                <a:solidFill>
                  <a:srgbClr val="00848B"/>
                </a:solidFill>
                <a:latin typeface="Arial" charset="0"/>
              </a:rPr>
              <a:t>- </a:t>
            </a:r>
            <a:fld id="{B1F0E4AD-6B35-44A4-AA6C-738454D1FA74}" type="slidenum">
              <a:rPr lang="fr-FR" altLang="fr-FR" sz="1000">
                <a:solidFill>
                  <a:srgbClr val="333333"/>
                </a:solidFill>
                <a:latin typeface="Arial" charset="0"/>
              </a:rPr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t>‹N°›</a:t>
            </a:fld>
            <a:r>
              <a:rPr lang="fr-FR" altLang="fr-FR" sz="1000">
                <a:solidFill>
                  <a:srgbClr val="00848B"/>
                </a:solidFill>
                <a:latin typeface="Arial" charset="0"/>
              </a:rPr>
              <a:t> -</a:t>
            </a:r>
          </a:p>
        </p:txBody>
      </p:sp>
      <p:sp>
        <p:nvSpPr>
          <p:cNvPr id="4189192" name="Text Box 8"/>
          <p:cNvSpPr txBox="1">
            <a:spLocks noChangeArrowheads="1"/>
          </p:cNvSpPr>
          <p:nvPr/>
        </p:nvSpPr>
        <p:spPr bwMode="auto">
          <a:xfrm>
            <a:off x="2139950" y="6597650"/>
            <a:ext cx="18415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FF5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CBCBC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3" tIns="45717" rIns="91433" bIns="45717">
            <a:spAutoFit/>
          </a:bodyPr>
          <a:lstStyle/>
          <a:p>
            <a:pPr eaLnBrk="0" hangingPunct="0">
              <a:lnSpc>
                <a:spcPct val="85000"/>
              </a:lnSpc>
            </a:pPr>
            <a:endParaRPr lang="fr-FR" altLang="fr-FR" sz="900" b="0">
              <a:solidFill>
                <a:srgbClr val="052B73"/>
              </a:solidFill>
              <a:latin typeface="Arial" charset="0"/>
            </a:endParaRPr>
          </a:p>
        </p:txBody>
      </p:sp>
      <p:pic>
        <p:nvPicPr>
          <p:cNvPr id="4189201" name="Picture 17" descr="Filet-vagu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91" b="36249"/>
          <a:stretch>
            <a:fillRect/>
          </a:stretch>
        </p:blipFill>
        <p:spPr bwMode="auto">
          <a:xfrm>
            <a:off x="0" y="877888"/>
            <a:ext cx="990600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89204" name="Rectangle 2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6700" y="6373813"/>
            <a:ext cx="43561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 b="0">
                <a:solidFill>
                  <a:srgbClr val="000000"/>
                </a:solidFill>
              </a:defRPr>
            </a:lvl1pPr>
          </a:lstStyle>
          <a:p>
            <a:r>
              <a:rPr lang="fr-FR" altLang="fr-FR"/>
              <a:t>Direction de dhgshj</a:t>
            </a:r>
          </a:p>
          <a:p>
            <a:r>
              <a:rPr lang="fr-FR" altLang="fr-FR"/>
              <a:t>Département ezzds  </a:t>
            </a:r>
            <a:fld id="{A4C21CCE-57E4-4D00-9B9B-BEF57653698E}" type="datetime1">
              <a:rPr lang="fr-FR" altLang="fr-FR"/>
              <a:pPr/>
              <a:t>30/09/2021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med">
    <p:pull dir="r"/>
  </p:transition>
  <p:hf sldNum="0" hdr="0" ft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66B3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66B3"/>
          </a:solidFill>
          <a:latin typeface="Arial Narrow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66B3"/>
          </a:solidFill>
          <a:latin typeface="Arial Narrow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66B3"/>
          </a:solidFill>
          <a:latin typeface="Arial Narrow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66B3"/>
          </a:solidFill>
          <a:latin typeface="Arial Narrow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66B3"/>
          </a:solidFill>
          <a:latin typeface="Arial Narrow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66B3"/>
          </a:solidFill>
          <a:latin typeface="Arial Narrow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66B3"/>
          </a:solidFill>
          <a:latin typeface="Arial Narrow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66B3"/>
          </a:solidFill>
          <a:latin typeface="Arial Narrow" pitchFamily="34" charset="0"/>
        </a:defRPr>
      </a:lvl9pPr>
    </p:titleStyle>
    <p:bodyStyle>
      <a:lvl1pPr marL="171450" indent="-171450" algn="l" rtl="0" fontAlgn="base">
        <a:lnSpc>
          <a:spcPct val="95000"/>
        </a:lnSpc>
        <a:spcBef>
          <a:spcPct val="80000"/>
        </a:spcBef>
        <a:spcAft>
          <a:spcPct val="0"/>
        </a:spcAft>
        <a:buClr>
          <a:srgbClr val="0066B3"/>
        </a:buClr>
        <a:buFont typeface="Wingdings" pitchFamily="2" charset="2"/>
        <a:buChar char="§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495300" indent="-152400" algn="l" rtl="0" fontAlgn="base">
        <a:lnSpc>
          <a:spcPct val="80000"/>
        </a:lnSpc>
        <a:spcBef>
          <a:spcPct val="30000"/>
        </a:spcBef>
        <a:spcAft>
          <a:spcPct val="0"/>
        </a:spcAft>
        <a:buClr>
          <a:srgbClr val="000000"/>
        </a:buClr>
        <a:buSzPct val="90000"/>
        <a:buChar char="•"/>
        <a:defRPr sz="1900">
          <a:solidFill>
            <a:srgbClr val="000000"/>
          </a:solidFill>
          <a:latin typeface="+mn-lt"/>
        </a:defRPr>
      </a:lvl2pPr>
      <a:lvl3pPr marL="862013" indent="-176213" algn="l" rtl="0" fontAlgn="base">
        <a:lnSpc>
          <a:spcPct val="80000"/>
        </a:lnSpc>
        <a:spcBef>
          <a:spcPct val="30000"/>
        </a:spcBef>
        <a:spcAft>
          <a:spcPct val="0"/>
        </a:spcAft>
        <a:buClr>
          <a:srgbClr val="000000"/>
        </a:buClr>
        <a:buFont typeface="Symbol" pitchFamily="18" charset="2"/>
        <a:buChar char="-"/>
        <a:defRPr>
          <a:solidFill>
            <a:srgbClr val="000000"/>
          </a:solidFill>
          <a:latin typeface="+mn-lt"/>
        </a:defRPr>
      </a:lvl3pPr>
      <a:lvl4pPr marL="1543050" indent="-228600" algn="l" rtl="0" fontAlgn="base">
        <a:lnSpc>
          <a:spcPct val="80000"/>
        </a:lnSpc>
        <a:spcBef>
          <a:spcPct val="30000"/>
        </a:spcBef>
        <a:spcAft>
          <a:spcPct val="0"/>
        </a:spcAft>
        <a:buClr>
          <a:srgbClr val="000000"/>
        </a:buClr>
        <a:buChar char="–"/>
        <a:defRPr>
          <a:solidFill>
            <a:srgbClr val="000000"/>
          </a:solidFill>
          <a:latin typeface="+mn-lt"/>
        </a:defRPr>
      </a:lvl4pPr>
      <a:lvl5pPr marL="1962150" indent="-228600" algn="l" rtl="0" fontAlgn="base">
        <a:lnSpc>
          <a:spcPct val="80000"/>
        </a:lnSpc>
        <a:spcBef>
          <a:spcPct val="30000"/>
        </a:spcBef>
        <a:spcAft>
          <a:spcPct val="0"/>
        </a:spcAft>
        <a:buClr>
          <a:srgbClr val="000000"/>
        </a:buClr>
        <a:buChar char="»"/>
        <a:defRPr>
          <a:solidFill>
            <a:srgbClr val="000000"/>
          </a:solidFill>
          <a:latin typeface="+mn-lt"/>
        </a:defRPr>
      </a:lvl5pPr>
      <a:lvl6pPr marL="2419350" indent="-228600" algn="l" rtl="0" fontAlgn="base">
        <a:lnSpc>
          <a:spcPct val="80000"/>
        </a:lnSpc>
        <a:spcBef>
          <a:spcPct val="30000"/>
        </a:spcBef>
        <a:spcAft>
          <a:spcPct val="0"/>
        </a:spcAft>
        <a:buClr>
          <a:srgbClr val="000000"/>
        </a:buClr>
        <a:buChar char="»"/>
        <a:defRPr>
          <a:solidFill>
            <a:srgbClr val="000000"/>
          </a:solidFill>
          <a:latin typeface="+mn-lt"/>
        </a:defRPr>
      </a:lvl6pPr>
      <a:lvl7pPr marL="2876550" indent="-228600" algn="l" rtl="0" fontAlgn="base">
        <a:lnSpc>
          <a:spcPct val="80000"/>
        </a:lnSpc>
        <a:spcBef>
          <a:spcPct val="30000"/>
        </a:spcBef>
        <a:spcAft>
          <a:spcPct val="0"/>
        </a:spcAft>
        <a:buClr>
          <a:srgbClr val="000000"/>
        </a:buClr>
        <a:buChar char="»"/>
        <a:defRPr>
          <a:solidFill>
            <a:srgbClr val="000000"/>
          </a:solidFill>
          <a:latin typeface="+mn-lt"/>
        </a:defRPr>
      </a:lvl7pPr>
      <a:lvl8pPr marL="3333750" indent="-228600" algn="l" rtl="0" fontAlgn="base">
        <a:lnSpc>
          <a:spcPct val="80000"/>
        </a:lnSpc>
        <a:spcBef>
          <a:spcPct val="30000"/>
        </a:spcBef>
        <a:spcAft>
          <a:spcPct val="0"/>
        </a:spcAft>
        <a:buClr>
          <a:srgbClr val="000000"/>
        </a:buClr>
        <a:buChar char="»"/>
        <a:defRPr>
          <a:solidFill>
            <a:srgbClr val="000000"/>
          </a:solidFill>
          <a:latin typeface="+mn-lt"/>
        </a:defRPr>
      </a:lvl8pPr>
      <a:lvl9pPr marL="3790950" indent="-228600" algn="l" rtl="0" fontAlgn="base">
        <a:lnSpc>
          <a:spcPct val="80000"/>
        </a:lnSpc>
        <a:spcBef>
          <a:spcPct val="30000"/>
        </a:spcBef>
        <a:spcAft>
          <a:spcPct val="0"/>
        </a:spcAft>
        <a:buClr>
          <a:srgbClr val="000000"/>
        </a:buClr>
        <a:buChar char="»"/>
        <a:defRPr>
          <a:solidFill>
            <a:srgbClr val="000000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sz="quarter" idx="1"/>
          </p:nvPr>
        </p:nvSpPr>
        <p:spPr>
          <a:xfrm>
            <a:off x="-211666" y="2973388"/>
            <a:ext cx="9906000" cy="822505"/>
          </a:xfrm>
        </p:spPr>
        <p:txBody>
          <a:bodyPr/>
          <a:lstStyle/>
          <a:p>
            <a:r>
              <a:rPr lang="fr-FR" sz="44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OCTOBRE</a:t>
            </a:r>
            <a:r>
              <a:rPr lang="fr-FR" sz="40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</a:t>
            </a:r>
            <a:endParaRPr lang="fr-FR" sz="4000" dirty="0">
              <a:solidFill>
                <a:schemeClr val="tx1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ctrTitle" sz="quarter"/>
          </p:nvPr>
        </p:nvSpPr>
        <p:spPr>
          <a:xfrm>
            <a:off x="0" y="1380499"/>
            <a:ext cx="9906000" cy="771721"/>
          </a:xfrm>
        </p:spPr>
        <p:txBody>
          <a:bodyPr/>
          <a:lstStyle/>
          <a:p>
            <a:r>
              <a:rPr lang="fr-FR" sz="44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ASSISTANTS</a:t>
            </a:r>
            <a:r>
              <a:rPr lang="fr-FR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fr-FR" sz="44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LANGUE</a:t>
            </a:r>
            <a:endParaRPr lang="fr-FR" sz="4400" dirty="0">
              <a:solidFill>
                <a:schemeClr val="tx1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361113"/>
            <a:ext cx="4356100" cy="374650"/>
          </a:xfrm>
        </p:spPr>
        <p:txBody>
          <a:bodyPr/>
          <a:lstStyle/>
          <a:p>
            <a:r>
              <a:rPr lang="fr-FR" altLang="fr-FR" sz="2000" dirty="0">
                <a:solidFill>
                  <a:srgbClr val="000000"/>
                </a:solidFill>
              </a:rPr>
              <a:t> </a:t>
            </a:r>
            <a:r>
              <a:rPr lang="fr-FR" altLang="fr-FR" sz="2000" b="1" dirty="0" smtClean="0">
                <a:solidFill>
                  <a:srgbClr val="000000"/>
                </a:solidFill>
              </a:rPr>
              <a:t>Assurance Maladie de Paris</a:t>
            </a:r>
            <a:br>
              <a:rPr lang="fr-FR" altLang="fr-FR" sz="2000" b="1" dirty="0" smtClean="0">
                <a:solidFill>
                  <a:srgbClr val="000000"/>
                </a:solidFill>
              </a:rPr>
            </a:br>
            <a:endParaRPr lang="fr-FR" altLang="fr-FR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732526"/>
      </p:ext>
    </p:extLst>
  </p:cSld>
  <p:clrMapOvr>
    <a:masterClrMapping/>
  </p:clrMapOvr>
  <p:transition spd="med"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 txBox="1">
            <a:spLocks noChangeArrowheads="1"/>
          </p:cNvSpPr>
          <p:nvPr/>
        </p:nvSpPr>
        <p:spPr bwMode="auto">
          <a:xfrm>
            <a:off x="0" y="145996"/>
            <a:ext cx="9906000" cy="652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69" tIns="41985" rIns="83969" bIns="41985" anchor="ctr"/>
          <a:lstStyle>
            <a:lvl1pPr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fr-FR" altLang="fr-FR" sz="32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Quel est le rôle de </a:t>
            </a:r>
            <a:r>
              <a:rPr lang="fr-FR" altLang="fr-FR" sz="3200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l’Assurance Maladie de Paris  </a:t>
            </a:r>
            <a:r>
              <a:rPr lang="fr-FR" altLang="fr-FR" sz="32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15925" y="1613620"/>
            <a:ext cx="9074150" cy="2218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69" tIns="41985" rIns="83969" bIns="41985"/>
          <a:lstStyle>
            <a:lvl1pPr marL="87313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263525" indent="-263525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1" indent="0" algn="just" eaLnBrk="1" hangingPunct="1">
              <a:spcBef>
                <a:spcPct val="20000"/>
              </a:spcBef>
              <a:buClr>
                <a:srgbClr val="99AB2E"/>
              </a:buClr>
            </a:pPr>
            <a:endParaRPr lang="fr-FR" altLang="fr-FR" sz="2400" dirty="0" smtClean="0">
              <a:solidFill>
                <a:srgbClr val="000000"/>
              </a:solidFill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rgbClr val="99AB2E"/>
              </a:buClr>
            </a:pPr>
            <a:r>
              <a:rPr lang="fr-FR" altLang="fr-FR" sz="2400" dirty="0" smtClean="0">
                <a:solidFill>
                  <a:srgbClr val="000000"/>
                </a:solidFill>
              </a:rPr>
              <a:t>Vous</a:t>
            </a:r>
            <a:r>
              <a:rPr lang="fr-FR" altLang="fr-FR" sz="2400" dirty="0" smtClean="0">
                <a:solidFill>
                  <a:srgbClr val="292929"/>
                </a:solidFill>
              </a:rPr>
              <a:t> </a:t>
            </a:r>
            <a:r>
              <a:rPr lang="fr-FR" altLang="fr-FR" sz="2400" dirty="0">
                <a:solidFill>
                  <a:srgbClr val="000000"/>
                </a:solidFill>
              </a:rPr>
              <a:t>permettre</a:t>
            </a:r>
            <a:r>
              <a:rPr lang="fr-FR" altLang="fr-FR" sz="2400" dirty="0">
                <a:solidFill>
                  <a:srgbClr val="292929"/>
                </a:solidFill>
              </a:rPr>
              <a:t> </a:t>
            </a:r>
            <a:r>
              <a:rPr lang="fr-FR" altLang="fr-FR" sz="2400" dirty="0">
                <a:solidFill>
                  <a:srgbClr val="000000"/>
                </a:solidFill>
              </a:rPr>
              <a:t>d’accéder aux </a:t>
            </a:r>
            <a:r>
              <a:rPr lang="fr-FR" altLang="fr-FR" sz="2400" dirty="0" smtClean="0">
                <a:solidFill>
                  <a:srgbClr val="000000"/>
                </a:solidFill>
              </a:rPr>
              <a:t>soins. </a:t>
            </a:r>
          </a:p>
          <a:p>
            <a:pPr marL="0" lvl="1" indent="0" algn="just" eaLnBrk="1" hangingPunct="1">
              <a:spcBef>
                <a:spcPct val="20000"/>
              </a:spcBef>
              <a:buClr>
                <a:srgbClr val="99AB2E"/>
              </a:buClr>
            </a:pPr>
            <a:endParaRPr lang="fr-FR" altLang="fr-FR" sz="2400" dirty="0">
              <a:solidFill>
                <a:srgbClr val="000000"/>
              </a:solidFill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rgbClr val="99AB2E"/>
              </a:buClr>
            </a:pPr>
            <a:r>
              <a:rPr lang="fr-FR" altLang="fr-FR" sz="2400" dirty="0" smtClean="0">
                <a:solidFill>
                  <a:srgbClr val="000000"/>
                </a:solidFill>
              </a:rPr>
              <a:t>Vous assurer un revenu de remplacement. </a:t>
            </a:r>
          </a:p>
          <a:p>
            <a:pPr marL="0" lvl="1" indent="0" algn="just" eaLnBrk="1" hangingPunct="1">
              <a:spcBef>
                <a:spcPct val="20000"/>
              </a:spcBef>
              <a:buClr>
                <a:srgbClr val="99AB2E"/>
              </a:buClr>
            </a:pPr>
            <a:endParaRPr lang="fr-FR" altLang="fr-FR" sz="2400" dirty="0" smtClean="0">
              <a:solidFill>
                <a:srgbClr val="000000"/>
              </a:solidFill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rgbClr val="99AB2E"/>
              </a:buClr>
            </a:pPr>
            <a:r>
              <a:rPr lang="fr-FR" altLang="fr-FR" sz="2400" dirty="0" smtClean="0">
                <a:solidFill>
                  <a:srgbClr val="000000"/>
                </a:solidFill>
              </a:rPr>
              <a:t>Vous conseiller et vous orienter dans votre parcours de soins.</a:t>
            </a:r>
          </a:p>
          <a:p>
            <a:pPr marL="0" lvl="1" indent="0" algn="just" eaLnBrk="1" hangingPunct="1">
              <a:spcBef>
                <a:spcPct val="20000"/>
              </a:spcBef>
              <a:buClr>
                <a:srgbClr val="99AB2E"/>
              </a:buClr>
            </a:pPr>
            <a:endParaRPr lang="fr-FR" altLang="fr-FR" sz="2400" dirty="0" smtClean="0">
              <a:solidFill>
                <a:srgbClr val="000000"/>
              </a:solidFill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rgbClr val="99AB2E"/>
              </a:buClr>
            </a:pPr>
            <a:r>
              <a:rPr lang="fr-FR" altLang="fr-FR" sz="2400" dirty="0" smtClean="0">
                <a:solidFill>
                  <a:srgbClr val="000000"/>
                </a:solidFill>
              </a:rPr>
              <a:t>Vous </a:t>
            </a:r>
            <a:r>
              <a:rPr lang="fr-FR" altLang="fr-FR" sz="2400" dirty="0">
                <a:solidFill>
                  <a:srgbClr val="000000"/>
                </a:solidFill>
              </a:rPr>
              <a:t>faire bénéficier d’accompagnement en </a:t>
            </a:r>
            <a:r>
              <a:rPr lang="fr-FR" altLang="fr-FR" sz="2400" dirty="0" smtClean="0">
                <a:solidFill>
                  <a:srgbClr val="000000"/>
                </a:solidFill>
              </a:rPr>
              <a:t>santé</a:t>
            </a:r>
            <a:r>
              <a:rPr lang="fr-FR" altLang="fr-FR" sz="2400" dirty="0" smtClean="0">
                <a:solidFill>
                  <a:srgbClr val="99AB2E"/>
                </a:solidFill>
              </a:rPr>
              <a:t>.</a:t>
            </a:r>
            <a:r>
              <a:rPr lang="fr-FR" altLang="fr-FR" sz="2400" dirty="0" smtClean="0">
                <a:solidFill>
                  <a:srgbClr val="292929"/>
                </a:solidFill>
              </a:rPr>
              <a:t> </a:t>
            </a:r>
            <a:endParaRPr lang="fr-FR" altLang="fr-FR" sz="2400" dirty="0">
              <a:solidFill>
                <a:srgbClr val="292929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191545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-1201" y="0"/>
            <a:ext cx="9907200" cy="802800"/>
          </a:xfrm>
          <a:prstGeom prst="rect">
            <a:avLst/>
          </a:prstGeom>
          <a:noFill/>
          <a:effectLst/>
        </p:spPr>
        <p:txBody>
          <a:bodyPr lIns="83969" tIns="41985" rIns="83969" bIns="41985" anchor="ctr"/>
          <a:lstStyle>
            <a:lvl1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2pPr>
            <a:lvl3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3pPr>
            <a:lvl4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4pPr>
            <a:lvl5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 defTabSz="95783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fr-FR" sz="3200" kern="0" dirty="0">
                <a:solidFill>
                  <a:schemeClr val="tx1">
                    <a:lumMod val="40000"/>
                    <a:lumOff val="60000"/>
                  </a:schemeClr>
                </a:solidFill>
                <a:effectLst/>
                <a:latin typeface="Trebuchet MS"/>
              </a:rPr>
              <a:t>Pour toutes vos démarches </a:t>
            </a:r>
          </a:p>
        </p:txBody>
      </p:sp>
      <p:sp>
        <p:nvSpPr>
          <p:cNvPr id="14340" name="Rectangle 3"/>
          <p:cNvSpPr txBox="1">
            <a:spLocks noChangeArrowheads="1"/>
          </p:cNvSpPr>
          <p:nvPr/>
        </p:nvSpPr>
        <p:spPr bwMode="auto">
          <a:xfrm>
            <a:off x="135485" y="658867"/>
            <a:ext cx="9770515" cy="46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69" tIns="41985" rIns="83969" bIns="41985"/>
          <a:lstStyle>
            <a:lvl1pPr marL="342900" indent="-3429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l" defTabSz="839694" eaLnBrk="1" hangingPunct="1">
              <a:spcBef>
                <a:spcPct val="20000"/>
              </a:spcBef>
              <a:buClr>
                <a:srgbClr val="99AB2E"/>
              </a:buClr>
            </a:pPr>
            <a:r>
              <a:rPr lang="fr-FR" altLang="fr-FR" b="1" dirty="0" smtClean="0">
                <a:solidFill>
                  <a:srgbClr val="000000"/>
                </a:solidFill>
                <a:cs typeface="Arial" charset="0"/>
              </a:rPr>
              <a:t>Sur le site</a:t>
            </a:r>
            <a:r>
              <a:rPr lang="fr-FR" altLang="fr-FR" dirty="0" smtClean="0">
                <a:solidFill>
                  <a:srgbClr val="000000"/>
                </a:solidFill>
                <a:cs typeface="Arial" charset="0"/>
              </a:rPr>
              <a:t> www.ameli.fr , vous pouvez retrouver toutes les informations concernant </a:t>
            </a:r>
          </a:p>
          <a:p>
            <a:pPr marL="0" indent="0" algn="l" defTabSz="839694" eaLnBrk="1" hangingPunct="1">
              <a:spcBef>
                <a:spcPct val="20000"/>
              </a:spcBef>
              <a:buClr>
                <a:srgbClr val="99AB2E"/>
              </a:buClr>
            </a:pPr>
            <a:r>
              <a:rPr lang="fr-FR" altLang="fr-FR" dirty="0" smtClean="0">
                <a:solidFill>
                  <a:srgbClr val="000000"/>
                </a:solidFill>
                <a:cs typeface="Arial" charset="0"/>
              </a:rPr>
              <a:t>l’Assurance </a:t>
            </a:r>
            <a:r>
              <a:rPr lang="fr-FR" altLang="fr-FR" dirty="0" smtClean="0">
                <a:solidFill>
                  <a:srgbClr val="000000"/>
                </a:solidFill>
                <a:cs typeface="Arial" charset="0"/>
              </a:rPr>
              <a:t>Maladie.</a:t>
            </a:r>
          </a:p>
          <a:p>
            <a:pPr marL="0" indent="0" algn="l" defTabSz="839694" eaLnBrk="1" hangingPunct="1">
              <a:spcBef>
                <a:spcPct val="20000"/>
              </a:spcBef>
              <a:buClr>
                <a:srgbClr val="99AB2E"/>
              </a:buClr>
            </a:pPr>
            <a:r>
              <a:rPr lang="fr-FR" altLang="fr-FR" b="1" dirty="0" smtClean="0">
                <a:solidFill>
                  <a:srgbClr val="000000"/>
                </a:solidFill>
                <a:cs typeface="Arial" charset="0"/>
              </a:rPr>
              <a:t>Une fois votre numéro de sécurité sociale </a:t>
            </a:r>
            <a:r>
              <a:rPr lang="fr-FR" altLang="fr-FR" dirty="0" smtClean="0">
                <a:solidFill>
                  <a:srgbClr val="000000"/>
                </a:solidFill>
                <a:cs typeface="Arial" charset="0"/>
              </a:rPr>
              <a:t>définitif </a:t>
            </a:r>
            <a:r>
              <a:rPr lang="fr-FR" altLang="fr-FR" b="1" dirty="0" smtClean="0">
                <a:solidFill>
                  <a:srgbClr val="000000"/>
                </a:solidFill>
                <a:cs typeface="Arial" charset="0"/>
              </a:rPr>
              <a:t>attribué,</a:t>
            </a:r>
          </a:p>
          <a:p>
            <a:pPr marL="0" indent="0" algn="l" defTabSz="839694" eaLnBrk="1" hangingPunct="1">
              <a:spcBef>
                <a:spcPct val="20000"/>
              </a:spcBef>
              <a:buClr>
                <a:srgbClr val="99AB2E"/>
              </a:buClr>
            </a:pPr>
            <a:r>
              <a:rPr lang="fr-FR" altLang="fr-FR" dirty="0" smtClean="0">
                <a:solidFill>
                  <a:srgbClr val="000000"/>
                </a:solidFill>
                <a:cs typeface="Arial" charset="0"/>
              </a:rPr>
              <a:t>Vous pourrez créer votre compte AMELI :</a:t>
            </a:r>
            <a:endParaRPr lang="fr-FR" altLang="fr-FR" b="1" dirty="0">
              <a:solidFill>
                <a:srgbClr val="99AB2E"/>
              </a:solidFill>
              <a:cs typeface="Arial" charset="0"/>
            </a:endParaRPr>
          </a:p>
          <a:p>
            <a:pPr marL="457200" lvl="1" indent="0" algn="l" defTabSz="839694" eaLnBrk="1" hangingPunct="1">
              <a:spcBef>
                <a:spcPct val="20000"/>
              </a:spcBef>
              <a:buClr>
                <a:srgbClr val="99AB2E"/>
              </a:buClr>
            </a:pPr>
            <a:r>
              <a:rPr lang="fr-FR" altLang="fr-FR" dirty="0">
                <a:solidFill>
                  <a:schemeClr val="tx1">
                    <a:lumMod val="40000"/>
                    <a:lumOff val="60000"/>
                  </a:schemeClr>
                </a:solidFill>
              </a:rPr>
              <a:t>Consulter vos derniers </a:t>
            </a:r>
            <a:r>
              <a:rPr lang="fr-FR" altLang="fr-FR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remboursements.</a:t>
            </a:r>
          </a:p>
          <a:p>
            <a:pPr marL="457200" lvl="1" indent="0" algn="l" defTabSz="839694" eaLnBrk="1" hangingPunct="1">
              <a:spcBef>
                <a:spcPct val="20000"/>
              </a:spcBef>
              <a:buClr>
                <a:srgbClr val="99AB2E"/>
              </a:buClr>
            </a:pPr>
            <a:r>
              <a:rPr lang="fr-FR" altLang="fr-FR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Télécharger votre attestation de droits.</a:t>
            </a:r>
            <a:endParaRPr lang="fr-FR" altLang="fr-FR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marL="457200" lvl="1" indent="0" algn="l" defTabSz="839694" eaLnBrk="1" hangingPunct="1">
              <a:spcBef>
                <a:spcPct val="20000"/>
              </a:spcBef>
              <a:buClr>
                <a:srgbClr val="99AB2E"/>
              </a:buClr>
            </a:pPr>
            <a:r>
              <a:rPr lang="fr-FR" altLang="fr-FR" dirty="0">
                <a:solidFill>
                  <a:schemeClr val="tx1">
                    <a:lumMod val="40000"/>
                    <a:lumOff val="60000"/>
                  </a:schemeClr>
                </a:solidFill>
              </a:rPr>
              <a:t>Télécharger des </a:t>
            </a:r>
            <a:r>
              <a:rPr lang="fr-FR" altLang="fr-FR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formulaires.</a:t>
            </a:r>
            <a:endParaRPr lang="fr-FR" altLang="fr-FR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marL="457200" lvl="1" indent="0" algn="l" defTabSz="839694" eaLnBrk="1" hangingPunct="1">
              <a:spcBef>
                <a:spcPct val="20000"/>
              </a:spcBef>
              <a:buClr>
                <a:srgbClr val="99AB2E"/>
              </a:buClr>
            </a:pPr>
            <a:r>
              <a:rPr lang="fr-FR" altLang="fr-FR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Consulter </a:t>
            </a:r>
            <a:r>
              <a:rPr lang="fr-FR" altLang="fr-FR" dirty="0">
                <a:solidFill>
                  <a:schemeClr val="tx1">
                    <a:lumMod val="40000"/>
                    <a:lumOff val="60000"/>
                  </a:schemeClr>
                </a:solidFill>
              </a:rPr>
              <a:t>nos dossiers à </a:t>
            </a:r>
            <a:r>
              <a:rPr lang="fr-FR" altLang="fr-FR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thèmes.</a:t>
            </a:r>
            <a:endParaRPr lang="fr-FR" altLang="fr-FR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marL="457200" lvl="1" indent="0" algn="l" defTabSz="839694" eaLnBrk="1" hangingPunct="1">
              <a:spcBef>
                <a:spcPct val="20000"/>
              </a:spcBef>
              <a:buClr>
                <a:srgbClr val="99AB2E"/>
              </a:buClr>
            </a:pPr>
            <a:r>
              <a:rPr lang="fr-FR" altLang="fr-FR" dirty="0">
                <a:solidFill>
                  <a:schemeClr val="tx1">
                    <a:lumMod val="40000"/>
                    <a:lumOff val="60000"/>
                  </a:schemeClr>
                </a:solidFill>
              </a:rPr>
              <a:t>Poser vos </a:t>
            </a:r>
            <a:r>
              <a:rPr lang="fr-FR" altLang="fr-FR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questions.</a:t>
            </a:r>
          </a:p>
          <a:p>
            <a:pPr marL="457200" lvl="1" indent="0" algn="l" defTabSz="839694" eaLnBrk="1" hangingPunct="1">
              <a:spcBef>
                <a:spcPct val="20000"/>
              </a:spcBef>
              <a:buClr>
                <a:srgbClr val="99AB2E"/>
              </a:buClr>
            </a:pPr>
            <a:endParaRPr lang="fr-FR" altLang="fr-FR" dirty="0" smtClean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marL="457200" lvl="1" indent="0" algn="l" defTabSz="839694" eaLnBrk="1" hangingPunct="1">
              <a:spcBef>
                <a:spcPct val="20000"/>
              </a:spcBef>
              <a:buClr>
                <a:srgbClr val="99AB2E"/>
              </a:buClr>
            </a:pPr>
            <a:r>
              <a:rPr lang="fr-FR" altLang="fr-FR" sz="1900" b="1" dirty="0" smtClean="0">
                <a:solidFill>
                  <a:srgbClr val="292929"/>
                </a:solidFill>
                <a:cs typeface="Arial" charset="0"/>
              </a:rPr>
              <a:t>Contact par </a:t>
            </a:r>
            <a:r>
              <a:rPr lang="fr-FR" altLang="fr-FR" sz="1900" b="1" dirty="0" smtClean="0">
                <a:solidFill>
                  <a:srgbClr val="000000"/>
                </a:solidFill>
                <a:cs typeface="Arial" charset="0"/>
              </a:rPr>
              <a:t>téléphone :</a:t>
            </a:r>
          </a:p>
          <a:p>
            <a:pPr marL="457200" lvl="1" indent="0" algn="l" defTabSz="839694" eaLnBrk="1" hangingPunct="1">
              <a:spcBef>
                <a:spcPct val="20000"/>
              </a:spcBef>
              <a:buClr>
                <a:srgbClr val="99AB2E"/>
              </a:buClr>
            </a:pPr>
            <a:r>
              <a:rPr lang="fr-FR" altLang="fr-FR" sz="1900" b="1" dirty="0" smtClean="0">
                <a:solidFill>
                  <a:srgbClr val="000000"/>
                </a:solidFill>
                <a:cs typeface="Arial" charset="0"/>
              </a:rPr>
              <a:t>en anglais </a:t>
            </a:r>
            <a:r>
              <a:rPr lang="fr-FR" altLang="fr-FR" sz="1900" b="1" dirty="0" smtClean="0">
                <a:solidFill>
                  <a:schemeClr val="tx1">
                    <a:lumMod val="60000"/>
                    <a:lumOff val="40000"/>
                  </a:schemeClr>
                </a:solidFill>
                <a:cs typeface="Arial" charset="0"/>
              </a:rPr>
              <a:t>:</a:t>
            </a:r>
            <a:r>
              <a:rPr lang="fr-FR" altLang="fr-FR" sz="1900" dirty="0" smtClean="0">
                <a:solidFill>
                  <a:schemeClr val="tx1">
                    <a:lumMod val="60000"/>
                    <a:lumOff val="40000"/>
                  </a:schemeClr>
                </a:solidFill>
                <a:cs typeface="Arial" charset="0"/>
              </a:rPr>
              <a:t>  </a:t>
            </a:r>
            <a:r>
              <a:rPr lang="fr-FR" sz="1900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0 811 36 36 46</a:t>
            </a:r>
            <a:r>
              <a:rPr lang="fr-FR" altLang="fr-FR" sz="1900" dirty="0" smtClean="0">
                <a:solidFill>
                  <a:schemeClr val="tx1">
                    <a:lumMod val="40000"/>
                    <a:lumOff val="60000"/>
                  </a:schemeClr>
                </a:solidFill>
                <a:cs typeface="Arial" charset="0"/>
              </a:rPr>
              <a:t>  </a:t>
            </a:r>
            <a:r>
              <a:rPr lang="fr-FR" altLang="fr-FR" sz="1900" dirty="0" smtClean="0">
                <a:solidFill>
                  <a:srgbClr val="000000"/>
                </a:solidFill>
                <a:cs typeface="Arial" charset="0"/>
              </a:rPr>
              <a:t>ou</a:t>
            </a:r>
            <a:r>
              <a:rPr lang="fr-FR" altLang="fr-FR" sz="1900" dirty="0" smtClean="0">
                <a:solidFill>
                  <a:srgbClr val="292929"/>
                </a:solidFill>
                <a:cs typeface="Arial" charset="0"/>
              </a:rPr>
              <a:t> en français </a:t>
            </a:r>
            <a:r>
              <a:rPr lang="fr-FR" altLang="fr-FR" sz="1900" dirty="0" smtClean="0">
                <a:solidFill>
                  <a:schemeClr val="tx1">
                    <a:lumMod val="60000"/>
                    <a:lumOff val="40000"/>
                  </a:schemeClr>
                </a:solidFill>
                <a:cs typeface="Arial" charset="0"/>
              </a:rPr>
              <a:t>:  </a:t>
            </a:r>
            <a:r>
              <a:rPr lang="fr-FR" sz="19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36 </a:t>
            </a:r>
            <a:r>
              <a:rPr lang="fr-FR" sz="1900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46</a:t>
            </a:r>
            <a:r>
              <a:rPr lang="fr-FR" altLang="fr-FR" sz="1900" dirty="0" smtClean="0">
                <a:solidFill>
                  <a:schemeClr val="tx1">
                    <a:lumMod val="40000"/>
                    <a:lumOff val="60000"/>
                  </a:schemeClr>
                </a:solidFill>
                <a:cs typeface="Arial" charset="0"/>
              </a:rPr>
              <a:t>  (indiquer 75 comme département) </a:t>
            </a:r>
            <a:endParaRPr lang="fr-FR" altLang="fr-FR" sz="1900" dirty="0">
              <a:solidFill>
                <a:schemeClr val="tx1">
                  <a:lumMod val="40000"/>
                  <a:lumOff val="60000"/>
                </a:schemeClr>
              </a:solidFill>
              <a:cs typeface="Arial" charset="0"/>
            </a:endParaRPr>
          </a:p>
          <a:p>
            <a:pPr marL="0" indent="0" algn="l" defTabSz="839694" eaLnBrk="1" hangingPunct="1">
              <a:spcBef>
                <a:spcPct val="20000"/>
              </a:spcBef>
              <a:buClr>
                <a:srgbClr val="99AB2E"/>
              </a:buClr>
            </a:pPr>
            <a:r>
              <a:rPr lang="fr-FR" altLang="fr-FR" sz="1900" dirty="0" smtClean="0">
                <a:solidFill>
                  <a:srgbClr val="292929"/>
                </a:solidFill>
                <a:cs typeface="Arial" charset="0"/>
              </a:rPr>
              <a:t>         du </a:t>
            </a:r>
            <a:r>
              <a:rPr lang="fr-FR" altLang="fr-FR" sz="1900" dirty="0">
                <a:solidFill>
                  <a:srgbClr val="292929"/>
                </a:solidFill>
                <a:cs typeface="Arial" charset="0"/>
              </a:rPr>
              <a:t>lundi au vendredi de 8h30 à 17h30 </a:t>
            </a:r>
            <a:endParaRPr lang="fr-FR" altLang="fr-FR" sz="1900" dirty="0" smtClean="0">
              <a:solidFill>
                <a:srgbClr val="292929"/>
              </a:solidFill>
              <a:cs typeface="Arial" charset="0"/>
            </a:endParaRPr>
          </a:p>
          <a:p>
            <a:pPr marL="0" indent="0" algn="l" defTabSz="839694" eaLnBrk="1" hangingPunct="1">
              <a:spcBef>
                <a:spcPct val="20000"/>
              </a:spcBef>
              <a:buClr>
                <a:srgbClr val="99AB2E"/>
              </a:buClr>
            </a:pPr>
            <a:endParaRPr lang="fr-FR" altLang="fr-FR" sz="1900" dirty="0" smtClean="0">
              <a:solidFill>
                <a:srgbClr val="292929"/>
              </a:solidFill>
              <a:cs typeface="Arial" charset="0"/>
            </a:endParaRPr>
          </a:p>
          <a:p>
            <a:pPr marL="0" indent="0" algn="l" defTabSz="839694" eaLnBrk="1" hangingPunct="1">
              <a:spcBef>
                <a:spcPct val="20000"/>
              </a:spcBef>
              <a:buClr>
                <a:srgbClr val="99AB2E"/>
              </a:buClr>
            </a:pPr>
            <a:r>
              <a:rPr lang="fr-FR" altLang="fr-FR" sz="1900" dirty="0" smtClean="0">
                <a:solidFill>
                  <a:srgbClr val="292929"/>
                </a:solidFill>
                <a:cs typeface="Arial" charset="0"/>
              </a:rPr>
              <a:t>         Contact par </a:t>
            </a:r>
            <a:r>
              <a:rPr lang="fr-FR" altLang="fr-FR" sz="1900" dirty="0">
                <a:solidFill>
                  <a:srgbClr val="000000"/>
                </a:solidFill>
                <a:cs typeface="Arial" charset="0"/>
              </a:rPr>
              <a:t>courrier </a:t>
            </a:r>
            <a:r>
              <a:rPr lang="fr-FR" altLang="fr-FR" sz="1900" dirty="0">
                <a:solidFill>
                  <a:srgbClr val="292929"/>
                </a:solidFill>
                <a:cs typeface="Arial" charset="0"/>
              </a:rPr>
              <a:t>:  </a:t>
            </a:r>
            <a:r>
              <a:rPr lang="fr-FR" altLang="fr-FR" sz="19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Assurance Maladie de Paris </a:t>
            </a:r>
          </a:p>
          <a:p>
            <a:pPr marL="0" indent="0" algn="l" defTabSz="839694" eaLnBrk="1" hangingPunct="1">
              <a:spcBef>
                <a:spcPct val="20000"/>
              </a:spcBef>
              <a:buClr>
                <a:srgbClr val="99AB2E"/>
              </a:buClr>
            </a:pPr>
            <a:r>
              <a:rPr lang="fr-FR" altLang="fr-FR" sz="1900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                                                   SRI / Assistants de Langue</a:t>
            </a:r>
          </a:p>
          <a:p>
            <a:pPr marL="0" indent="0" algn="l" defTabSz="839694" eaLnBrk="1" hangingPunct="1">
              <a:spcBef>
                <a:spcPct val="20000"/>
              </a:spcBef>
              <a:buClr>
                <a:srgbClr val="99AB2E"/>
              </a:buClr>
            </a:pPr>
            <a:r>
              <a:rPr lang="fr-FR" altLang="fr-FR" sz="1900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                                                   75 948 </a:t>
            </a:r>
            <a:r>
              <a:rPr lang="fr-FR" altLang="fr-FR" sz="19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Paris Cedex 19</a:t>
            </a:r>
            <a:endParaRPr lang="fr-FR" altLang="fr-FR" sz="1900" dirty="0">
              <a:solidFill>
                <a:schemeClr val="tx1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434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786" y="1713351"/>
            <a:ext cx="2282380" cy="1457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5239743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Vos démarches pour votre affiliation</a:t>
            </a:r>
            <a:r>
              <a:rPr lang="fr-FR" sz="3200" dirty="0">
                <a:solidFill>
                  <a:schemeClr val="tx1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fr-FR" sz="3200" dirty="0">
                <a:solidFill>
                  <a:schemeClr val="tx1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</a:br>
            <a:endParaRPr lang="fr-FR" sz="3200" dirty="0">
              <a:solidFill>
                <a:schemeClr val="tx1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9250" y="1503363"/>
            <a:ext cx="9267825" cy="4389437"/>
          </a:xfrm>
        </p:spPr>
        <p:txBody>
          <a:bodyPr/>
          <a:lstStyle/>
          <a:p>
            <a:endParaRPr lang="fr-FR" sz="2400" dirty="0" smtClean="0">
              <a:latin typeface="Calibri" panose="020F0502020204030204" pitchFamily="34" charset="0"/>
            </a:endParaRPr>
          </a:p>
          <a:p>
            <a:r>
              <a:rPr lang="fr-FR" sz="2400" dirty="0" smtClean="0">
                <a:latin typeface="Calibri" panose="020F0502020204030204" pitchFamily="34" charset="0"/>
              </a:rPr>
              <a:t>Accompagnement et aide par la personne désignée dans votre établissement principal de rattachement.</a:t>
            </a:r>
          </a:p>
          <a:p>
            <a:pPr marL="0" indent="0">
              <a:buNone/>
            </a:pPr>
            <a:r>
              <a:rPr lang="fr-FR" sz="2400" u="sng" dirty="0" smtClean="0">
                <a:latin typeface="Calibri" panose="020F0502020204030204" pitchFamily="34" charset="0"/>
              </a:rPr>
              <a:t>Que dois-je faire ?</a:t>
            </a:r>
          </a:p>
          <a:p>
            <a:r>
              <a:rPr lang="fr-FR" sz="2400" dirty="0" smtClean="0">
                <a:latin typeface="Calibri" panose="020F0502020204030204" pitchFamily="34" charset="0"/>
              </a:rPr>
              <a:t>Je complète le kit ou l’imprimé S1106 – Demande d’ouverture de droits à l’Assurance Maladie – sans oublier de le dater et de le signer.</a:t>
            </a:r>
          </a:p>
          <a:p>
            <a:endParaRPr lang="fr-FR" sz="2400" dirty="0">
              <a:latin typeface="Calibri" panose="020F0502020204030204" pitchFamily="34" charset="0"/>
            </a:endParaRPr>
          </a:p>
          <a:p>
            <a:endParaRPr lang="fr-FR" sz="2400" dirty="0" smtClean="0">
              <a:latin typeface="Calibri" panose="020F0502020204030204" pitchFamily="34" charset="0"/>
            </a:endParaRPr>
          </a:p>
          <a:p>
            <a:endParaRPr lang="fr-FR" sz="2400" dirty="0">
              <a:latin typeface="Calibri" panose="020F0502020204030204" pitchFamily="34" charset="0"/>
            </a:endParaRPr>
          </a:p>
          <a:p>
            <a:endParaRPr lang="fr-FR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fr-FR" sz="2400" dirty="0" smtClean="0">
              <a:latin typeface="Calibri" panose="020F0502020204030204" pitchFamily="34" charset="0"/>
            </a:endParaRPr>
          </a:p>
          <a:p>
            <a:endParaRPr lang="fr-F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256066"/>
      </p:ext>
    </p:extLst>
  </p:cSld>
  <p:clrMapOvr>
    <a:masterClrMapping/>
  </p:clrMapOvr>
  <p:transition spd="med"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Vos démarches pour votre affiliation</a:t>
            </a:r>
            <a:endParaRPr lang="fr-FR" sz="3200" dirty="0">
              <a:solidFill>
                <a:schemeClr val="tx1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25400" y="1168930"/>
            <a:ext cx="9515475" cy="4838700"/>
          </a:xfrm>
        </p:spPr>
        <p:txBody>
          <a:bodyPr/>
          <a:lstStyle/>
          <a:p>
            <a:pPr marL="0" indent="0" algn="ctr">
              <a:buNone/>
            </a:pPr>
            <a:r>
              <a:rPr lang="fr-FR" sz="1800" u="sng" dirty="0" smtClean="0">
                <a:latin typeface="Calibri" panose="020F0502020204030204" pitchFamily="34" charset="0"/>
              </a:rPr>
              <a:t>Je joins les 4 documents suivants :</a:t>
            </a:r>
          </a:p>
          <a:p>
            <a:pPr marL="0" indent="0">
              <a:buNone/>
            </a:pPr>
            <a:r>
              <a:rPr lang="fr-FR" sz="1800" u="sng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UN JUSTIFICATIF D’IDENTITE ET DE SEJOUR :</a:t>
            </a:r>
          </a:p>
          <a:p>
            <a:pPr marL="0" indent="0">
              <a:buNone/>
            </a:pPr>
            <a:r>
              <a:rPr lang="fr-FR" sz="1800" b="0" dirty="0" smtClean="0">
                <a:latin typeface="Calibri" panose="020F0502020204030204" pitchFamily="34" charset="0"/>
              </a:rPr>
              <a:t>Pour les ressortissants de l’Union européenne : carte nationale d’identité recto verso ou passeport.</a:t>
            </a:r>
          </a:p>
          <a:p>
            <a:pPr marL="0" indent="0">
              <a:buNone/>
            </a:pPr>
            <a:r>
              <a:rPr lang="fr-FR" sz="1800" b="0" dirty="0" smtClean="0">
                <a:latin typeface="Calibri" panose="020F0502020204030204" pitchFamily="34" charset="0"/>
              </a:rPr>
              <a:t>Pour les autres : titre de séjour, visa long séjour accompagné de la page du passeport comportant les mentions relatives à l’identité.</a:t>
            </a:r>
          </a:p>
          <a:p>
            <a:pPr marL="0" indent="0">
              <a:buNone/>
            </a:pPr>
            <a:r>
              <a:rPr lang="fr-FR" sz="1800" u="sng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UN JUSTIFICATIF DE STATUT </a:t>
            </a:r>
            <a:r>
              <a:rPr lang="fr-FR" sz="1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fr-FR" sz="1800" b="0" dirty="0" smtClean="0">
                <a:latin typeface="Calibri" panose="020F0502020204030204" pitchFamily="34" charset="0"/>
              </a:rPr>
              <a:t>L’arrêté de nomination.</a:t>
            </a:r>
          </a:p>
          <a:p>
            <a:pPr marL="0" indent="0">
              <a:buNone/>
            </a:pPr>
            <a:r>
              <a:rPr lang="fr-FR" sz="1800" u="sng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UN RELEVE D IDENTITE BANCAIRE</a:t>
            </a:r>
          </a:p>
          <a:p>
            <a:pPr marL="0" indent="0">
              <a:buNone/>
            </a:pPr>
            <a:endParaRPr lang="fr-FR" sz="1800" b="0" dirty="0" smtClean="0">
              <a:solidFill>
                <a:schemeClr val="tx1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1800" u="sng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UN JUSTIFICATIF D ETAT CIVIL </a:t>
            </a:r>
          </a:p>
        </p:txBody>
      </p:sp>
    </p:spTree>
    <p:extLst>
      <p:ext uri="{BB962C8B-B14F-4D97-AF65-F5344CB8AC3E}">
        <p14:creationId xmlns:p14="http://schemas.microsoft.com/office/powerpoint/2010/main" val="2502828057"/>
      </p:ext>
    </p:extLst>
  </p:cSld>
  <p:clrMapOvr>
    <a:masterClrMapping/>
  </p:clrMapOvr>
  <p:transition spd="med"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Vos démarches pour votre affiliation</a:t>
            </a:r>
            <a:endParaRPr lang="fr-FR" sz="3200" dirty="0">
              <a:solidFill>
                <a:schemeClr val="tx1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" y="1546921"/>
            <a:ext cx="9515475" cy="4793918"/>
          </a:xfrm>
        </p:spPr>
      </p:pic>
    </p:spTree>
    <p:extLst>
      <p:ext uri="{BB962C8B-B14F-4D97-AF65-F5344CB8AC3E}">
        <p14:creationId xmlns:p14="http://schemas.microsoft.com/office/powerpoint/2010/main" val="2449319133"/>
      </p:ext>
    </p:extLst>
  </p:cSld>
  <p:clrMapOvr>
    <a:masterClrMapping/>
  </p:clrMapOvr>
  <p:transition spd="med"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Vos démarches pour votre affiliation</a:t>
            </a:r>
            <a:endParaRPr lang="fr-FR" sz="3200" dirty="0">
              <a:solidFill>
                <a:schemeClr val="tx1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250" y="1350963"/>
            <a:ext cx="9267825" cy="3805237"/>
          </a:xfrm>
        </p:spPr>
        <p:txBody>
          <a:bodyPr/>
          <a:lstStyle/>
          <a:p>
            <a:endParaRPr lang="fr-FR" dirty="0" smtClean="0">
              <a:latin typeface="Calibri" panose="020F0502020204030204" pitchFamily="34" charset="0"/>
            </a:endParaRPr>
          </a:p>
          <a:p>
            <a:r>
              <a:rPr lang="fr-FR" dirty="0" smtClean="0">
                <a:latin typeface="Calibri" panose="020F0502020204030204" pitchFamily="34" charset="0"/>
              </a:rPr>
              <a:t>Adresser votre dossier complet à la personne désignée au sein de votre établissement de rattachement qui le vérifiera et qui nous le transmettra par voie dématérialisée sur le portail Employeurs du site « ameli.fr ».</a:t>
            </a:r>
          </a:p>
          <a:p>
            <a:pPr marL="0" indent="0">
              <a:buNone/>
            </a:pPr>
            <a:endParaRPr lang="fr-FR" dirty="0" smtClean="0">
              <a:latin typeface="Calibri" panose="020F0502020204030204" pitchFamily="34" charset="0"/>
            </a:endParaRPr>
          </a:p>
          <a:p>
            <a:r>
              <a:rPr lang="fr-FR" dirty="0" smtClean="0">
                <a:latin typeface="Calibri" panose="020F0502020204030204" pitchFamily="34" charset="0"/>
              </a:rPr>
              <a:t>Après traitement de votre dossier, vous recevrez dans un premier temps une attestation d’affiliation, puis dans un second temps, un formulaire « photo » à compléter afin de recevoir votre carte Vitale.</a:t>
            </a:r>
          </a:p>
          <a:p>
            <a:pPr marL="0" indent="0">
              <a:buNone/>
            </a:pPr>
            <a:endParaRPr lang="fr-FR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421533"/>
      </p:ext>
    </p:extLst>
  </p:cSld>
  <p:clrMapOvr>
    <a:masterClrMapping/>
  </p:clrMapOvr>
  <p:transition spd="med">
    <p:pull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Au moment de votre départ définitif hors de France</a:t>
            </a:r>
            <a:endParaRPr lang="fr-FR" sz="3200" dirty="0">
              <a:solidFill>
                <a:schemeClr val="tx1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250" y="1350963"/>
            <a:ext cx="9267825" cy="3805237"/>
          </a:xfrm>
        </p:spPr>
        <p:txBody>
          <a:bodyPr/>
          <a:lstStyle/>
          <a:p>
            <a:endParaRPr lang="fr-FR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fr-FR" dirty="0" smtClean="0">
              <a:latin typeface="Calibri" panose="020F0502020204030204" pitchFamily="34" charset="0"/>
            </a:endParaRPr>
          </a:p>
          <a:p>
            <a:r>
              <a:rPr lang="fr-FR" dirty="0" smtClean="0">
                <a:latin typeface="Calibri" panose="020F0502020204030204" pitchFamily="34" charset="0"/>
              </a:rPr>
              <a:t>Penser à nous adresser le formulaire S1105 – Déclaration de transfert de résidence hors de France – dûment complété et signé en y mentionnant bien votre date de départ du territoire français.</a:t>
            </a:r>
          </a:p>
          <a:p>
            <a:endParaRPr lang="fr-FR" dirty="0">
              <a:latin typeface="Calibri" panose="020F0502020204030204" pitchFamily="34" charset="0"/>
            </a:endParaRPr>
          </a:p>
          <a:p>
            <a:r>
              <a:rPr lang="fr-FR" dirty="0" smtClean="0">
                <a:latin typeface="Calibri" panose="020F0502020204030204" pitchFamily="34" charset="0"/>
              </a:rPr>
              <a:t>Penser également à nous restituer impérativement votre carte Vitale.</a:t>
            </a:r>
          </a:p>
          <a:p>
            <a:pPr marL="0" indent="0">
              <a:buNone/>
            </a:pPr>
            <a:endParaRPr lang="fr-FR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fr-FR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664520"/>
      </p:ext>
    </p:extLst>
  </p:cSld>
  <p:clrMapOvr>
    <a:masterClrMapping/>
  </p:clrMapOvr>
  <p:transition spd="med">
    <p:pull dir="r"/>
  </p:transition>
</p:sld>
</file>

<file path=ppt/theme/theme1.xml><?xml version="1.0" encoding="utf-8"?>
<a:theme xmlns:a="http://schemas.openxmlformats.org/drawingml/2006/main" name="6_CPAM - Axe 7 - SDRH - Com° CE - V.0.7">
  <a:themeElements>
    <a:clrScheme name="">
      <a:dk1>
        <a:srgbClr val="052B73"/>
      </a:dk1>
      <a:lt1>
        <a:srgbClr val="FFFFFF"/>
      </a:lt1>
      <a:dk2>
        <a:srgbClr val="E47331"/>
      </a:dk2>
      <a:lt2>
        <a:srgbClr val="D0D1D1"/>
      </a:lt2>
      <a:accent1>
        <a:srgbClr val="EFF6FF"/>
      </a:accent1>
      <a:accent2>
        <a:srgbClr val="FFF2BB"/>
      </a:accent2>
      <a:accent3>
        <a:srgbClr val="FFFFFF"/>
      </a:accent3>
      <a:accent4>
        <a:srgbClr val="032361"/>
      </a:accent4>
      <a:accent5>
        <a:srgbClr val="F6FAFF"/>
      </a:accent5>
      <a:accent6>
        <a:srgbClr val="E7DBA9"/>
      </a:accent6>
      <a:hlink>
        <a:srgbClr val="4AA1C7"/>
      </a:hlink>
      <a:folHlink>
        <a:srgbClr val="90BAA4"/>
      </a:folHlink>
    </a:clrScheme>
    <a:fontScheme name="6_CPAM - Axe 7 - SDRH - Com° CE - V.0.7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333399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23976" tIns="35997" rIns="71995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700" b="1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333399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23976" tIns="35997" rIns="71995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700" b="1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6_CPAM - Axe 7 - SDRH - Com° CE - V.0.7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PAM - Axe 7 - SDRH - Com° CE - V.0.7 2">
        <a:dk1>
          <a:srgbClr val="052B73"/>
        </a:dk1>
        <a:lt1>
          <a:srgbClr val="FFFFFF"/>
        </a:lt1>
        <a:dk2>
          <a:srgbClr val="052B73"/>
        </a:dk2>
        <a:lt2>
          <a:srgbClr val="D0D1D1"/>
        </a:lt2>
        <a:accent1>
          <a:srgbClr val="EFF6FF"/>
        </a:accent1>
        <a:accent2>
          <a:srgbClr val="FFF2BB"/>
        </a:accent2>
        <a:accent3>
          <a:srgbClr val="FFFFFF"/>
        </a:accent3>
        <a:accent4>
          <a:srgbClr val="032361"/>
        </a:accent4>
        <a:accent5>
          <a:srgbClr val="F6FAFF"/>
        </a:accent5>
        <a:accent6>
          <a:srgbClr val="E7DBA9"/>
        </a:accent6>
        <a:hlink>
          <a:srgbClr val="1172B7"/>
        </a:hlink>
        <a:folHlink>
          <a:srgbClr val="A5001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6937</TotalTime>
  <Words>513</Words>
  <Application>Microsoft Office PowerPoint</Application>
  <PresentationFormat>Format A4 (210 x 297 mm)</PresentationFormat>
  <Paragraphs>68</Paragraphs>
  <Slides>8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6_CPAM - Axe 7 - SDRH - Com° CE - V.0.7</vt:lpstr>
      <vt:lpstr>ASSISTANTS  DE  LANGUE</vt:lpstr>
      <vt:lpstr>Présentation PowerPoint</vt:lpstr>
      <vt:lpstr>Présentation PowerPoint</vt:lpstr>
      <vt:lpstr>Vos démarches pour votre affiliation </vt:lpstr>
      <vt:lpstr>Vos démarches pour votre affiliation</vt:lpstr>
      <vt:lpstr>Vos démarches pour votre affiliation</vt:lpstr>
      <vt:lpstr>Vos démarches pour votre affiliation</vt:lpstr>
      <vt:lpstr>Au moment de votre départ définitif hors de France</vt:lpstr>
    </vt:vector>
  </TitlesOfParts>
  <Company>Capgemini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d’entreprise de la CPAM de Paris   Axe 7 – Schéma Directeur des Ressources Humaines  Plan de Communication</dc:title>
  <dc:subject>Projet d’entreprise de la CPAM de Paris</dc:subject>
  <dc:creator>installer</dc:creator>
  <cp:lastModifiedBy>LAMY CELINE (CPAM PARIS)</cp:lastModifiedBy>
  <cp:revision>315</cp:revision>
  <cp:lastPrinted>2021-09-30T12:14:37Z</cp:lastPrinted>
  <dcterms:created xsi:type="dcterms:W3CDTF">2007-03-08T14:23:43Z</dcterms:created>
  <dcterms:modified xsi:type="dcterms:W3CDTF">2021-09-30T12:15:43Z</dcterms:modified>
</cp:coreProperties>
</file>