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jpeg" ContentType="image/jpeg"/>
  <Override PartName="/ppt/media/image11.wmf" ContentType="image/x-wmf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9.jpeg" ContentType="image/jpeg"/>
  <Override PartName="/ppt/media/image7.png" ContentType="image/png"/>
  <Override PartName="/ppt/media/image8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da0a0"/>
            </a:gs>
            <a:gs pos="100000">
              <a:srgbClr val="b5d2ec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Ebrima"/>
                <a:ea typeface="Ebrima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04E6D4C-1920-464E-846A-9C85C0483756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05/02/2021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AF15098-87A8-440F-B238-EAB6D08D571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4" name="Image 6" descr=""/>
          <p:cNvPicPr/>
          <p:nvPr/>
        </p:nvPicPr>
        <p:blipFill>
          <a:blip r:embed="rId2"/>
          <a:stretch/>
        </p:blipFill>
        <p:spPr>
          <a:xfrm>
            <a:off x="10283400" y="365040"/>
            <a:ext cx="1232280" cy="124884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4da0a0"/>
            </a:gs>
            <a:gs pos="100000">
              <a:srgbClr val="b5d2ec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Modifiez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Deuxième niveau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Ebrima"/>
                <a:ea typeface="Ebrima"/>
              </a:rPr>
              <a:t>Troisième niveau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Ebrima"/>
                <a:ea typeface="Ebrima"/>
              </a:rPr>
              <a:t>Quatrième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800" spc="-1" strike="noStrike">
                <a:solidFill>
                  <a:srgbClr val="000000"/>
                </a:solidFill>
                <a:latin typeface="Ebrima"/>
                <a:ea typeface="Ebrima"/>
              </a:rPr>
              <a:t>Cinquième niveau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0593A43-D4AB-4383-A4A8-98EBDBC05C41}" type="datetime">
              <a:rPr b="0" lang="fr-FR" sz="1200" spc="-1" strike="noStrike">
                <a:solidFill>
                  <a:srgbClr val="8b8b8b"/>
                </a:solidFill>
                <a:latin typeface="Calibri"/>
              </a:rPr>
              <a:t>05/02/2021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fr-FR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F4F263C-D66B-4D87-9EC9-748FC73B614E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pic>
        <p:nvPicPr>
          <p:cNvPr id="47" name="Image 6" descr=""/>
          <p:cNvPicPr/>
          <p:nvPr/>
        </p:nvPicPr>
        <p:blipFill>
          <a:blip r:embed="rId2"/>
          <a:stretch/>
        </p:blipFill>
        <p:spPr>
          <a:xfrm>
            <a:off x="10283400" y="365040"/>
            <a:ext cx="1232280" cy="12488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mailto:support-videodiff@phm.education.gouv.fr" TargetMode="External"/><Relationship Id="rId2" Type="http://schemas.openxmlformats.org/officeDocument/2006/relationships/hyperlink" Target="https://obsproject.com/fr" TargetMode="External"/><Relationship Id="rId3" Type="http://schemas.openxmlformats.org/officeDocument/2006/relationships/hyperlink" Target="https://obsproject.com/fr" TargetMode="External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mailto:francke.rio@ac-paris.fr" TargetMode="External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apps-paris.beta.education.fr/" TargetMode="External"/><Relationship Id="rId2" Type="http://schemas.openxmlformats.org/officeDocument/2006/relationships/hyperlink" Target="https://apps-paris.beta.education.fr/" TargetMode="External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1523880" y="2126880"/>
            <a:ext cx="9143640" cy="1697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54000"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Ebrima"/>
                <a:ea typeface="Ebrima"/>
              </a:rPr>
              <a:t>Journée Portes Ouvertes </a:t>
            </a:r>
            <a:br/>
            <a:r>
              <a:rPr b="0" lang="fr-FR" sz="6000" spc="-1" strike="noStrike">
                <a:solidFill>
                  <a:srgbClr val="000000"/>
                </a:solidFill>
                <a:latin typeface="Ebrima"/>
                <a:ea typeface="Ebrima"/>
              </a:rPr>
              <a:t>à distance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1523880" y="4954320"/>
            <a:ext cx="9143640" cy="969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Présentation et démonstration</a:t>
            </a:r>
            <a:endParaRPr b="0" lang="fr-FR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Vendredi 22 janvier 2021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86" name="Image 5" descr=""/>
          <p:cNvPicPr/>
          <p:nvPr/>
        </p:nvPicPr>
        <p:blipFill>
          <a:blip r:embed="rId1"/>
          <a:stretch/>
        </p:blipFill>
        <p:spPr>
          <a:xfrm>
            <a:off x="5062320" y="3731400"/>
            <a:ext cx="2066760" cy="109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Une Web TV en direct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Permet de programmer des visioconférences, des interviews, des visites virtuelles de l’établissement, des diffusion de reportages avec une interaction par le tchat.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Les participants accèdent au direct par un simple navigateur internet et bénéficient d’une vidéo de qualité HD.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Schéma de principe 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Image 3" descr=""/>
          <p:cNvPicPr/>
          <p:nvPr/>
        </p:nvPicPr>
        <p:blipFill>
          <a:blip r:embed="rId1"/>
          <a:stretch/>
        </p:blipFill>
        <p:spPr>
          <a:xfrm>
            <a:off x="1054800" y="3024720"/>
            <a:ext cx="397080" cy="611280"/>
          </a:xfrm>
          <a:prstGeom prst="rect">
            <a:avLst/>
          </a:prstGeom>
          <a:ln>
            <a:noFill/>
          </a:ln>
        </p:spPr>
      </p:pic>
      <p:pic>
        <p:nvPicPr>
          <p:cNvPr id="91" name="Espace réservé du contenu 4" descr=""/>
          <p:cNvPicPr/>
          <p:nvPr/>
        </p:nvPicPr>
        <p:blipFill>
          <a:blip r:embed="rId2"/>
          <a:stretch/>
        </p:blipFill>
        <p:spPr>
          <a:xfrm>
            <a:off x="1029960" y="2271600"/>
            <a:ext cx="397440" cy="611640"/>
          </a:xfrm>
          <a:prstGeom prst="rect">
            <a:avLst/>
          </a:prstGeom>
          <a:ln>
            <a:noFill/>
          </a:ln>
        </p:spPr>
      </p:pic>
      <p:pic>
        <p:nvPicPr>
          <p:cNvPr id="92" name="Image 6" descr=""/>
          <p:cNvPicPr/>
          <p:nvPr/>
        </p:nvPicPr>
        <p:blipFill>
          <a:blip r:embed="rId3"/>
          <a:stretch/>
        </p:blipFill>
        <p:spPr>
          <a:xfrm>
            <a:off x="1047600" y="3777480"/>
            <a:ext cx="361440" cy="611280"/>
          </a:xfrm>
          <a:prstGeom prst="rect">
            <a:avLst/>
          </a:prstGeom>
          <a:ln>
            <a:noFill/>
          </a:ln>
        </p:spPr>
      </p:pic>
      <p:pic>
        <p:nvPicPr>
          <p:cNvPr id="93" name="Image 7" descr=""/>
          <p:cNvPicPr/>
          <p:nvPr/>
        </p:nvPicPr>
        <p:blipFill>
          <a:blip r:embed="rId4"/>
          <a:stretch/>
        </p:blipFill>
        <p:spPr>
          <a:xfrm>
            <a:off x="888120" y="5283000"/>
            <a:ext cx="680400" cy="611280"/>
          </a:xfrm>
          <a:prstGeom prst="rect">
            <a:avLst/>
          </a:prstGeom>
          <a:ln>
            <a:noFill/>
          </a:ln>
        </p:spPr>
      </p:pic>
      <p:pic>
        <p:nvPicPr>
          <p:cNvPr id="94" name="Image 8" descr=""/>
          <p:cNvPicPr/>
          <p:nvPr/>
        </p:nvPicPr>
        <p:blipFill>
          <a:blip r:embed="rId5"/>
          <a:stretch/>
        </p:blipFill>
        <p:spPr>
          <a:xfrm>
            <a:off x="868320" y="4530240"/>
            <a:ext cx="720360" cy="61128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776520" y="1647360"/>
            <a:ext cx="903600" cy="3646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Sources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6" name="Image 10" descr=""/>
          <p:cNvPicPr/>
          <p:nvPr/>
        </p:nvPicPr>
        <p:blipFill>
          <a:blip r:embed="rId6"/>
          <a:stretch/>
        </p:blipFill>
        <p:spPr>
          <a:xfrm>
            <a:off x="3766680" y="3114720"/>
            <a:ext cx="1325520" cy="1367640"/>
          </a:xfrm>
          <a:prstGeom prst="rect">
            <a:avLst/>
          </a:prstGeom>
          <a:ln>
            <a:noFill/>
          </a:ln>
        </p:spPr>
      </p:pic>
      <p:sp>
        <p:nvSpPr>
          <p:cNvPr id="97" name="CustomShape 3"/>
          <p:cNvSpPr/>
          <p:nvPr/>
        </p:nvSpPr>
        <p:spPr>
          <a:xfrm>
            <a:off x="3441600" y="1508760"/>
            <a:ext cx="2032920" cy="63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Logiciel de montage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OBS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7061760" y="1508760"/>
            <a:ext cx="2469960" cy="639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Plateforme de streaming</a:t>
            </a:r>
            <a:endParaRPr b="0" lang="fr-F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ffffff"/>
                </a:solidFill>
                <a:latin typeface="Calibri"/>
              </a:rPr>
              <a:t>Videodiff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99" name="Image 13" descr=""/>
          <p:cNvPicPr/>
          <p:nvPr/>
        </p:nvPicPr>
        <p:blipFill>
          <a:blip r:embed="rId7"/>
          <a:srcRect l="7535" t="4173" r="5443" b="5066"/>
          <a:stretch/>
        </p:blipFill>
        <p:spPr>
          <a:xfrm>
            <a:off x="7449840" y="3024720"/>
            <a:ext cx="1524960" cy="1439640"/>
          </a:xfrm>
          <a:prstGeom prst="rect">
            <a:avLst/>
          </a:prstGeom>
          <a:ln>
            <a:noFill/>
          </a:ln>
        </p:spPr>
      </p:pic>
      <p:sp>
        <p:nvSpPr>
          <p:cNvPr id="100" name="CustomShape 5"/>
          <p:cNvSpPr/>
          <p:nvPr/>
        </p:nvSpPr>
        <p:spPr>
          <a:xfrm>
            <a:off x="2278800" y="3636360"/>
            <a:ext cx="956160" cy="446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CustomShape 6"/>
          <p:cNvSpPr/>
          <p:nvPr/>
        </p:nvSpPr>
        <p:spPr>
          <a:xfrm>
            <a:off x="5892120" y="3636360"/>
            <a:ext cx="956160" cy="4467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7"/>
          <p:cNvSpPr/>
          <p:nvPr/>
        </p:nvSpPr>
        <p:spPr>
          <a:xfrm>
            <a:off x="9576000" y="3686760"/>
            <a:ext cx="956160" cy="2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8"/>
          <p:cNvSpPr/>
          <p:nvPr/>
        </p:nvSpPr>
        <p:spPr>
          <a:xfrm rot="19194600">
            <a:off x="9505440" y="3186720"/>
            <a:ext cx="956160" cy="2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9"/>
          <p:cNvSpPr/>
          <p:nvPr/>
        </p:nvSpPr>
        <p:spPr>
          <a:xfrm rot="2782200">
            <a:off x="9478440" y="4221720"/>
            <a:ext cx="956160" cy="223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10"/>
          <p:cNvSpPr/>
          <p:nvPr/>
        </p:nvSpPr>
        <p:spPr>
          <a:xfrm>
            <a:off x="10819080" y="3614040"/>
            <a:ext cx="1363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Video HD 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Installation 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Image 2" descr=""/>
          <p:cNvPicPr/>
          <p:nvPr/>
        </p:nvPicPr>
        <p:blipFill>
          <a:blip r:embed="rId1"/>
          <a:stretch/>
        </p:blipFill>
        <p:spPr>
          <a:xfrm>
            <a:off x="3352680" y="1970280"/>
            <a:ext cx="5257800" cy="319320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2412720" y="1470240"/>
            <a:ext cx="7366320" cy="4193280"/>
          </a:xfrm>
          <a:prstGeom prst="roundRect">
            <a:avLst>
              <a:gd name="adj" fmla="val 7761"/>
            </a:avLst>
          </a:prstGeom>
          <a:noFill/>
          <a:ln w="7632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3"/>
          <p:cNvSpPr/>
          <p:nvPr/>
        </p:nvSpPr>
        <p:spPr>
          <a:xfrm>
            <a:off x="4152960" y="5129280"/>
            <a:ext cx="424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2800" spc="-1" strike="noStrike">
                <a:solidFill>
                  <a:srgbClr val="44546a"/>
                </a:solidFill>
                <a:latin typeface="Calibri"/>
              </a:rPr>
              <a:t>Studio – Salle de conférence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Besoins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838080" y="1825560"/>
            <a:ext cx="10515240" cy="472932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6000"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Matériel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Caméras HD 1280x720 (env. 60 €) (ex. HUE HD Pro Camera)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Micro d’ambiance (env. 30 €) (ex. ARCHER condenser microphone)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Rallonges USB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Facultatif pour captation mobile :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Ebrima"/>
                <a:ea typeface="Ebrima"/>
              </a:rPr>
              <a:t>Tablettes / smartphones en tant que caméras mobiles connectés au WiFi de l’établissement, équipés de l’application </a:t>
            </a:r>
            <a:r>
              <a:rPr b="1" lang="fr-FR" sz="2000" spc="-1" strike="noStrike">
                <a:solidFill>
                  <a:srgbClr val="000000"/>
                </a:solidFill>
                <a:latin typeface="Ebrima"/>
                <a:ea typeface="Ebrima"/>
              </a:rPr>
              <a:t>IP Webcam</a:t>
            </a:r>
            <a:r>
              <a:rPr b="0" lang="fr-FR" sz="2000" spc="-1" strike="noStrike">
                <a:solidFill>
                  <a:srgbClr val="000000"/>
                </a:solidFill>
                <a:latin typeface="Ebrima"/>
                <a:ea typeface="Ebrima"/>
              </a:rPr>
              <a:t> et d’un micro-casque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Ressources humaines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Un réalisateur mobilisé pendant toute la durée de la retransmission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Facultatif pour captation mobile :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Ebrima"/>
                <a:ea typeface="Ebrima"/>
              </a:rPr>
              <a:t>Un caméraman par caméra mobile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10715400" y="3103200"/>
            <a:ext cx="1022040" cy="1087200"/>
          </a:xfrm>
          <a:prstGeom prst="rect">
            <a:avLst/>
          </a:prstGeom>
          <a:ln>
            <a:noFill/>
          </a:ln>
        </p:spPr>
      </p:pic>
      <p:pic>
        <p:nvPicPr>
          <p:cNvPr id="113" name="Picture 4" descr=""/>
          <p:cNvPicPr/>
          <p:nvPr/>
        </p:nvPicPr>
        <p:blipFill>
          <a:blip r:embed="rId2"/>
          <a:stretch/>
        </p:blipFill>
        <p:spPr>
          <a:xfrm>
            <a:off x="10715400" y="1850760"/>
            <a:ext cx="1022040" cy="102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Travaux préparatoires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Installation et configuration du dispositif (poste réalisateur)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Production de supports de présentation, de vidéos de présentations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Programme précis de la retransmission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Mise en œuvre du dispositif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Obtenir un compte videodiff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Faire la demande à </a:t>
            </a:r>
            <a:r>
              <a:rPr b="0" lang="fr-FR" sz="2400" spc="-1" strike="noStrike" u="sng">
                <a:solidFill>
                  <a:srgbClr val="0563c1"/>
                </a:solidFill>
                <a:uFillTx/>
                <a:latin typeface="Ebrima"/>
                <a:ea typeface="Ebrima"/>
                <a:hlinkClick r:id="rId1"/>
              </a:rPr>
              <a:t>support-videodiff@phm.education.gouv.fr</a:t>
            </a: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Télécharger et installer OBS sur le poste réalisateur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 u="sng">
                <a:solidFill>
                  <a:srgbClr val="0563c1"/>
                </a:solidFill>
                <a:uFillTx/>
                <a:latin typeface="Ebrima"/>
                <a:ea typeface="Ebrima"/>
                <a:hlinkClick r:id="rId2"/>
              </a:rPr>
              <a:t>https://</a:t>
            </a:r>
            <a:r>
              <a:rPr b="0" lang="fr-FR" sz="2400" spc="-1" strike="noStrike" u="sng">
                <a:solidFill>
                  <a:srgbClr val="0563c1"/>
                </a:solidFill>
                <a:uFillTx/>
                <a:latin typeface="Ebrima"/>
                <a:ea typeface="Ebrima"/>
                <a:hlinkClick r:id="rId3"/>
              </a:rPr>
              <a:t>obsproject.com/fr</a:t>
            </a:r>
            <a:r>
              <a:rPr b="0" lang="fr-FR" sz="2400" spc="-1" strike="noStrike">
                <a:solidFill>
                  <a:srgbClr val="000000"/>
                </a:solidFill>
                <a:latin typeface="Ebrima"/>
                <a:ea typeface="Ebrima"/>
              </a:rPr>
              <a:t> 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Formation - Accompagnement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Formation par la DANE de 1 ou 2 réalisateurs par établissement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Envoyer Noms et mails pour mardi 26 à </a:t>
            </a:r>
            <a:r>
              <a:rPr b="0" lang="fr-FR" sz="2800" spc="-1" strike="noStrike" u="sng">
                <a:solidFill>
                  <a:srgbClr val="0563c1"/>
                </a:solidFill>
                <a:uFillTx/>
                <a:latin typeface="Ebrima"/>
                <a:ea typeface="Ebrima"/>
                <a:hlinkClick r:id="rId1"/>
              </a:rPr>
              <a:t>franck.rio@ac-paris.fr</a:t>
            </a: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Session de formation jeudi 28 janvier de 14h00 à 16h00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Ebrima"/>
                <a:ea typeface="Ebrima"/>
              </a:rPr>
              <a:t>Compléments pour les JPO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Une </a:t>
            </a:r>
            <a:r>
              <a:rPr b="1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présentation actualisée des formations et spécialités </a:t>
            </a: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sur le site de l’établissement et/ou sur d’autres supports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Des </a:t>
            </a:r>
            <a:r>
              <a:rPr b="1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rendez-vous individuels </a:t>
            </a: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par visioconférence sur rendez-vous  : </a:t>
            </a:r>
            <a:r>
              <a:rPr b="0" lang="fr-FR" sz="2800" spc="-1" strike="noStrike" u="sng">
                <a:solidFill>
                  <a:srgbClr val="0563c1"/>
                </a:solidFill>
                <a:uFillTx/>
                <a:latin typeface="Ebrima"/>
                <a:ea typeface="Ebrima"/>
                <a:hlinkClick r:id="rId1"/>
              </a:rPr>
              <a:t>https://apps-paris.beta.education.fr</a:t>
            </a:r>
            <a:r>
              <a:rPr b="0" lang="fr-FR" sz="2800" spc="-1" strike="noStrike" u="sng">
                <a:solidFill>
                  <a:srgbClr val="0563c1"/>
                </a:solidFill>
                <a:uFillTx/>
                <a:latin typeface="Ebrima"/>
                <a:ea typeface="Ebrima"/>
                <a:hlinkClick r:id="rId2"/>
              </a:rPr>
              <a:t>/</a:t>
            </a:r>
            <a:r>
              <a:rPr b="0" lang="fr-FR" sz="2800" spc="-1" strike="noStrike">
                <a:solidFill>
                  <a:srgbClr val="000000"/>
                </a:solidFill>
                <a:latin typeface="Ebrima"/>
                <a:ea typeface="Ebrima"/>
              </a:rPr>
              <a:t> 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Image 3" descr=""/>
          <p:cNvPicPr/>
          <p:nvPr/>
        </p:nvPicPr>
        <p:blipFill>
          <a:blip r:embed="rId3"/>
          <a:stretch/>
        </p:blipFill>
        <p:spPr>
          <a:xfrm>
            <a:off x="8176680" y="4776120"/>
            <a:ext cx="2867400" cy="153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Application>Collabora_Office/6.0.10.29$Linux_X86_64 LibreOffice_project/4ad1ee05082be3776a2c6c4a5091f6b58be31b99</Application>
  <Words>232</Words>
  <Paragraphs>57</Paragraphs>
  <Company>Académie de Paris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2021-01-21T14:40:48Z</dcterms:created>
  <dc:creator>Rectorat</dc:creator>
  <dc:description/>
  <dc:language>fr-FR</dc:language>
  <cp:lastModifiedBy/>
  <dcterms:modified xsi:type="dcterms:W3CDTF">2021-02-05T18:22:08Z</dcterms:modified>
  <cp:revision>14</cp:revision>
  <dc:subject/>
  <dc:title>Journée Portes Ouvertes  à distance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Académie de Paris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Grand écran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9</vt:i4>
  </property>
</Properties>
</file>