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9" r:id="rId5"/>
    <p:sldId id="258" r:id="rId6"/>
    <p:sldId id="260" r:id="rId7"/>
    <p:sldId id="261" r:id="rId8"/>
    <p:sldId id="270" r:id="rId9"/>
    <p:sldId id="263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250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Calibri"/>
              </a:rPr>
              <a:t>Cliquez pour modifier le format des notes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Calibri"/>
              </a:rPr>
              <a:t>&lt;en-tête&gt;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Calibri"/>
              </a:rPr>
              <a:t>&lt;date/heure&gt;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Calibri"/>
              </a:rPr>
              <a:t>&lt;pied de page&gt;</a:t>
            </a: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C11D2C8-EBDD-4A03-9630-875FDA80BDE6}" type="slidenum">
              <a:rPr lang="fr-FR" sz="1400" b="0" strike="noStrike" spc="-1">
                <a:latin typeface="Calibri"/>
              </a:rPr>
              <a:t>‹N°›</a:t>
            </a:fld>
            <a:endParaRPr lang="fr-FR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ATTENTION : tous les EPLE ont accès à EDUCONNECT même s’ils ne l’ont jamais utilisé pour certains</a:t>
            </a:r>
            <a:endParaRPr lang="fr-FR" sz="11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Par contre environ 60% des établissements du privé sous contrat a installé EDUCONNECT, pour les élèves sans educonnect la vérification se fait à partir de la carte d’identité ou tout autre document équivalent.</a:t>
            </a:r>
            <a:endParaRPr lang="fr-FR" sz="1100" b="0" strike="noStrike" spc="-1">
              <a:latin typeface="Calibri"/>
            </a:endParaRPr>
          </a:p>
        </p:txBody>
      </p:sp>
      <p:sp>
        <p:nvSpPr>
          <p:cNvPr id="3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latin typeface="Calibri"/>
              </a:rPr>
              <a:t>Les montants alloués aux élèves sont calculés au prorata de la durée du dispositif sur l’année scolaire. le pass est mis en place en janvier pour 6 mois de l’année scolaire 2021-22 : le coefficient de proportionnalité est 6/10.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latin typeface="Calibri"/>
              </a:rPr>
              <a:t>25 * 6 / 10 = 15 euros.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7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rédacteurs de projet</a:t>
            </a:r>
            <a:r>
              <a:rPr lang="fr-FR" sz="17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  est un profil donné par le chef d’établissement aux professeurs ou personnels qui souhaitent déclarer des projets sur ADAGE (tutoriel vidéo en annexe)</a:t>
            </a:r>
            <a:endParaRPr lang="fr-FR" sz="1700" b="0" strike="noStrike" spc="-1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700" b="0" strike="noStrike" spc="-1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7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3;p28"/>
          <p:cNvPicPr/>
          <p:nvPr/>
        </p:nvPicPr>
        <p:blipFill>
          <a:blip r:embed="rId14"/>
          <a:stretch/>
        </p:blipFill>
        <p:spPr>
          <a:xfrm>
            <a:off x="-33120" y="-19080"/>
            <a:ext cx="9209880" cy="51811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8A9A5ED-4D8D-4A79-949B-99CED42C3A1A}" type="slidenum">
              <a:rPr lang="fr-FR" sz="800" b="1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800" b="0" strike="noStrike" spc="-1">
              <a:latin typeface="Calibri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11600" y="83160"/>
            <a:ext cx="8920440" cy="4977000"/>
          </a:xfrm>
          <a:prstGeom prst="roundRect">
            <a:avLst>
              <a:gd name="adj" fmla="val 2350"/>
            </a:avLst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Google Shape;63;p15"/>
          <p:cNvPicPr/>
          <p:nvPr/>
        </p:nvPicPr>
        <p:blipFill>
          <a:blip r:embed="rId14"/>
          <a:stretch/>
        </p:blipFill>
        <p:spPr>
          <a:xfrm>
            <a:off x="8033760" y="83160"/>
            <a:ext cx="876960" cy="584280"/>
          </a:xfrm>
          <a:prstGeom prst="rect">
            <a:avLst/>
          </a:prstGeom>
          <a:ln>
            <a:noFill/>
          </a:ln>
        </p:spPr>
      </p:pic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62880" y="1540800"/>
            <a:ext cx="841788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Arial"/>
                <a:ea typeface="Arial"/>
              </a:rPr>
              <a:t>LE PASS CULTURE -18 ANS  </a:t>
            </a:r>
            <a:endParaRPr lang="fr-FR" sz="3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Arial"/>
                <a:ea typeface="Arial"/>
              </a:rPr>
              <a:t>UN NOUVEL OUTIL </a:t>
            </a:r>
            <a:endParaRPr lang="fr-FR" sz="3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Arial"/>
                <a:ea typeface="Arial"/>
              </a:rPr>
              <a:t>AU SERVICE DU VOLET EAC </a:t>
            </a:r>
            <a:endParaRPr lang="fr-FR" sz="32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Arial"/>
                <a:ea typeface="Arial"/>
              </a:rPr>
              <a:t>DU PROJET D’ETABLISSEMENT</a:t>
            </a:r>
            <a:endParaRPr lang="fr-FR" sz="3200" b="0" strike="noStrike" spc="-1">
              <a:latin typeface="Calibri"/>
            </a:endParaRPr>
          </a:p>
        </p:txBody>
      </p:sp>
      <p:pic>
        <p:nvPicPr>
          <p:cNvPr id="212" name="Google Shape;228;p44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6802200" y="2819880"/>
            <a:ext cx="4342320" cy="430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04800" y="2019960"/>
            <a:ext cx="7934400" cy="1103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endParaRPr lang="fr-FR" sz="5400" b="1" strike="noStrike" spc="-1" dirty="0">
              <a:solidFill>
                <a:srgbClr val="FFFFFF"/>
              </a:solidFill>
              <a:latin typeface="Montserrat"/>
              <a:ea typeface="Montserrat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fr-FR" sz="54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Part individuelle pass Culture </a:t>
            </a:r>
            <a:br>
              <a:rPr dirty="0"/>
            </a:br>
            <a:r>
              <a:rPr lang="fr-FR" sz="54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 - 18 ans</a:t>
            </a:r>
            <a:endParaRPr lang="fr-FR" sz="5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fr-FR" sz="54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Ouverture le 10/01</a:t>
            </a:r>
            <a:br>
              <a:rPr dirty="0"/>
            </a:br>
            <a:r>
              <a:rPr lang="fr-FR" sz="54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 </a:t>
            </a:r>
            <a:endParaRPr lang="fr-FR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oogle Shape;228;p44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6802200" y="2819880"/>
            <a:ext cx="4342320" cy="430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2C994D0-94AA-43FA-B2BC-E9BF88BEEB55}" type="slidenum">
              <a:rPr lang="fr-FR" sz="800" b="1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fr-FR" sz="800" b="0" strike="noStrike" spc="-1"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728360" y="251280"/>
            <a:ext cx="5190840" cy="36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fr-FR" sz="26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Éligibilité à l’octroi de crédit</a:t>
            </a:r>
            <a:br/>
            <a:endParaRPr lang="fr-FR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104760" y="825480"/>
            <a:ext cx="2286720" cy="3929760"/>
          </a:xfrm>
          <a:prstGeom prst="rect">
            <a:avLst/>
          </a:prstGeom>
          <a:noFill/>
          <a:ln>
            <a:noFill/>
          </a:ln>
        </p:spPr>
        <p:txBody>
          <a:bodyPr lIns="68400" tIns="34200" rIns="68400" bIns="34200">
            <a:normAutofit/>
          </a:bodyPr>
          <a:lstStyle/>
          <a:p>
            <a:pPr marL="6336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Les élèves vont télécharger l’application sur leur téléphone portable ou utiliser le site web pass Culture.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Ils ouvrent un compte.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Ils renseignent leurs identifiants </a:t>
            </a:r>
            <a:r>
              <a:rPr lang="fr-FR" sz="14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EDUCONNECT </a:t>
            </a: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fournis par l’EPLE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Montserrat"/>
                <a:ea typeface="Montserrat"/>
              </a:rPr>
              <a:t>pour débloquer leurs crédits.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(</a:t>
            </a:r>
            <a:r>
              <a:rPr lang="fr-FR" sz="1200" b="0" strike="noStrike" spc="-1">
                <a:solidFill>
                  <a:srgbClr val="FF011B"/>
                </a:solidFill>
                <a:latin typeface="Montserrat"/>
                <a:ea typeface="Montserrat"/>
              </a:rPr>
              <a:t>Pour les élèves sans educonnect la vérification se fait à partir de la carte d’identité ou tout autre document équivalent</a:t>
            </a:r>
            <a:r>
              <a:rPr lang="fr-FR" sz="1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)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Google Shape;283;p49"/>
          <p:cNvPicPr/>
          <p:nvPr/>
        </p:nvPicPr>
        <p:blipFill>
          <a:blip r:embed="rId4"/>
          <a:stretch/>
        </p:blipFill>
        <p:spPr>
          <a:xfrm>
            <a:off x="2455200" y="1207080"/>
            <a:ext cx="2007720" cy="3571560"/>
          </a:xfrm>
          <a:prstGeom prst="rect">
            <a:avLst/>
          </a:prstGeom>
          <a:ln>
            <a:noFill/>
          </a:ln>
        </p:spPr>
      </p:pic>
      <p:pic>
        <p:nvPicPr>
          <p:cNvPr id="224" name="Google Shape;284;p49"/>
          <p:cNvPicPr/>
          <p:nvPr/>
        </p:nvPicPr>
        <p:blipFill>
          <a:blip r:embed="rId5"/>
          <a:stretch/>
        </p:blipFill>
        <p:spPr>
          <a:xfrm>
            <a:off x="6919560" y="1226520"/>
            <a:ext cx="2007720" cy="3571560"/>
          </a:xfrm>
          <a:prstGeom prst="rect">
            <a:avLst/>
          </a:prstGeom>
          <a:ln>
            <a:noFill/>
          </a:ln>
        </p:spPr>
      </p:pic>
      <p:pic>
        <p:nvPicPr>
          <p:cNvPr id="225" name="Google Shape;285;p49"/>
          <p:cNvPicPr/>
          <p:nvPr/>
        </p:nvPicPr>
        <p:blipFill>
          <a:blip r:embed="rId4"/>
          <a:stretch/>
        </p:blipFill>
        <p:spPr>
          <a:xfrm>
            <a:off x="4687200" y="1207080"/>
            <a:ext cx="2007720" cy="357156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286;p49"/>
          <p:cNvPicPr/>
          <p:nvPr/>
        </p:nvPicPr>
        <p:blipFill>
          <a:blip r:embed="rId6"/>
          <a:srcRect b="10006"/>
          <a:stretch/>
        </p:blipFill>
        <p:spPr>
          <a:xfrm>
            <a:off x="4685760" y="1611000"/>
            <a:ext cx="2010960" cy="31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81440" y="231120"/>
            <a:ext cx="2402280" cy="472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800" b="1" strike="noStrike" spc="-1">
                <a:solidFill>
                  <a:srgbClr val="FFFFFF"/>
                </a:solidFill>
                <a:latin typeface="Montserrat"/>
                <a:ea typeface="Montserrat"/>
              </a:rPr>
              <a:t>La part individuelle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480002" y="-7380"/>
            <a:ext cx="7458840" cy="5150880"/>
          </a:xfrm>
          <a:prstGeom prst="roundRect">
            <a:avLst>
              <a:gd name="adj" fmla="val 5359"/>
            </a:avLst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2763720" y="283320"/>
            <a:ext cx="6379920" cy="461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68400" rIns="68400" bIns="6840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Quoi ?</a:t>
            </a:r>
            <a:r>
              <a:rPr lang="fr-FR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27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Toutes les catégories éligibles aux 18 ans, en dehors des offres numériques payantes (streaming vidéo ou musical…) et des jeux vidéo</a:t>
            </a:r>
            <a:endParaRPr lang="fr-FR" sz="14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4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4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400" b="0" strike="noStrike" spc="-1" dirty="0">
              <a:latin typeface="Calibri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5295780" y="1523140"/>
            <a:ext cx="3565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68400" rIns="68400" bIns="684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Quand ?</a:t>
            </a:r>
            <a:endParaRPr lang="fr-FR" sz="16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17 ans : 10 janvier 2022</a:t>
            </a:r>
            <a:endParaRPr lang="fr-FR" sz="14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16 ans : 20 janvier 2022</a:t>
            </a:r>
            <a:endParaRPr lang="fr-FR" sz="14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15 ans : 31 janvier 2022</a:t>
            </a:r>
            <a:endParaRPr lang="fr-FR" sz="1400" b="0" strike="noStrike" spc="-1" dirty="0">
              <a:latin typeface="Calibri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2763720" y="1486260"/>
            <a:ext cx="2249640" cy="10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68400" rIns="68400" bIns="684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Combien ?</a:t>
            </a:r>
            <a:r>
              <a:rPr lang="fr-FR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27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17 ans : 30€</a:t>
            </a:r>
            <a:endParaRPr lang="fr-FR" sz="14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16 ans : 30€</a:t>
            </a:r>
            <a:endParaRPr lang="fr-FR" sz="1400" b="0" strike="noStrike" spc="-1" dirty="0">
              <a:latin typeface="Calibri"/>
            </a:endParaRPr>
          </a:p>
          <a:p>
            <a:pPr marL="343080" indent="-253800">
              <a:lnSpc>
                <a:spcPct val="90000"/>
              </a:lnSpc>
              <a:buClr>
                <a:srgbClr val="000000"/>
              </a:buClr>
              <a:buFont typeface="Montserrat"/>
              <a:buChar char="●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15 ans : 20€</a:t>
            </a:r>
            <a:endParaRPr lang="fr-FR" sz="1400" b="0" strike="noStrike" spc="-1" dirty="0"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CF907B-2D2B-42A4-8556-9CA878F80D27}"/>
              </a:ext>
            </a:extLst>
          </p:cNvPr>
          <p:cNvSpPr txBox="1"/>
          <p:nvPr/>
        </p:nvSpPr>
        <p:spPr>
          <a:xfrm>
            <a:off x="2823193" y="2840516"/>
            <a:ext cx="462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spc="-1" dirty="0">
                <a:solidFill>
                  <a:srgbClr val="320096"/>
                </a:solidFill>
                <a:latin typeface="Montserrat"/>
              </a:rPr>
              <a:t>Comment diffuser?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spc="-1" dirty="0">
                <a:solidFill>
                  <a:srgbClr val="000000"/>
                </a:solidFill>
                <a:latin typeface="Montserrat"/>
              </a:rPr>
              <a:t>Affichage matériel DGESCO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spc="-1" dirty="0">
                <a:solidFill>
                  <a:srgbClr val="000000"/>
                </a:solidFill>
                <a:latin typeface="Montserrat"/>
              </a:rPr>
              <a:t>Via les 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spc="-1" dirty="0">
                <a:solidFill>
                  <a:srgbClr val="000000"/>
                </a:solidFill>
                <a:latin typeface="Montserrat"/>
              </a:rPr>
              <a:t>Via le CVL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spc="-1" dirty="0">
                <a:solidFill>
                  <a:srgbClr val="000000"/>
                </a:solidFill>
                <a:latin typeface="Montserrat"/>
              </a:rPr>
              <a:t>Via ENT mail aux familles </a:t>
            </a:r>
            <a:endParaRPr lang="fr-FR" sz="1400" spc="-1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604800" y="2019960"/>
            <a:ext cx="7934400" cy="1103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fr-FR" sz="5400" b="1" spc="-1" dirty="0">
                <a:solidFill>
                  <a:srgbClr val="FFFFFF"/>
                </a:solidFill>
                <a:latin typeface="Montserrat"/>
                <a:ea typeface="Montserrat"/>
              </a:rPr>
              <a:t>L</a:t>
            </a:r>
            <a:r>
              <a:rPr lang="fr-FR" sz="5400" b="1" strike="noStrike" spc="-1" dirty="0">
                <a:solidFill>
                  <a:srgbClr val="FFFFFF"/>
                </a:solidFill>
                <a:latin typeface="Montserrat"/>
                <a:ea typeface="Montserrat"/>
              </a:rPr>
              <a:t>a part Collective:</a:t>
            </a: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fr-FR" sz="5400" b="1" spc="-1" dirty="0">
                <a:solidFill>
                  <a:srgbClr val="FFFFFF"/>
                </a:solidFill>
                <a:latin typeface="Montserrat"/>
              </a:rPr>
              <a:t>Ouverte depuis le 03/01/2022</a:t>
            </a:r>
            <a:endParaRPr lang="fr-FR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Google Shape;459;p61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6802200" y="2819880"/>
            <a:ext cx="4342320" cy="430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81440" y="231120"/>
            <a:ext cx="2402280" cy="472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800" b="1" strike="noStrike" spc="-1">
                <a:solidFill>
                  <a:srgbClr val="FFFFFF"/>
                </a:solidFill>
                <a:latin typeface="Montserrat"/>
                <a:ea typeface="Montserrat"/>
              </a:rPr>
              <a:t>La part collective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2242080" y="0"/>
            <a:ext cx="7800840" cy="5150880"/>
          </a:xfrm>
          <a:prstGeom prst="roundRect">
            <a:avLst>
              <a:gd name="adj" fmla="val 5359"/>
            </a:avLst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3"/>
          <p:cNvSpPr/>
          <p:nvPr/>
        </p:nvSpPr>
        <p:spPr>
          <a:xfrm>
            <a:off x="2584080" y="181080"/>
            <a:ext cx="6559560" cy="47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Pourquoi faire ?</a:t>
            </a:r>
            <a:endParaRPr lang="fr-FR" sz="1200" b="0" strike="noStrike" spc="-1" dirty="0">
              <a:latin typeface="Calibri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La part collective du pass Culture est exclusivement dédiée au financement d’activités d’éducation artistique et culturelle effectuées en groupe et encadrées par des professeurs (cf. article 4-2 du décret)</a:t>
            </a:r>
            <a:endParaRPr lang="fr-FR" sz="1200" b="0" strike="noStrike" spc="-1" dirty="0"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pos="0" algn="l"/>
              </a:tabLst>
            </a:pPr>
            <a:endParaRPr lang="fr-FR" sz="1200" b="0" strike="noStrike" spc="-1" dirty="0">
              <a:latin typeface="Calibri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Comment ? </a:t>
            </a:r>
            <a:endParaRPr lang="fr-FR" sz="1200" b="0" strike="noStrike" spc="-1" dirty="0">
              <a:latin typeface="Calibri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En permettant, via ADAGE, de proposer aux </a:t>
            </a:r>
            <a:r>
              <a:rPr lang="fr-FR" sz="12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rédacteurs de projet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de réserver des offres collectives proposées par les acteurs culturels </a:t>
            </a:r>
            <a:endParaRPr lang="fr-FR" sz="1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200" b="1" strike="noStrike" spc="-1" dirty="0">
                <a:solidFill>
                  <a:srgbClr val="320096"/>
                </a:solidFill>
                <a:latin typeface="Montserrat"/>
                <a:ea typeface="Montserrat"/>
              </a:rPr>
              <a:t>Combien ?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Calibri"/>
              </a:rPr>
              <a:t> 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4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ème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et 3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ème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: 25€ par élève (</a:t>
            </a:r>
            <a:r>
              <a:rPr lang="fr-FR" sz="12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16,70 euros 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au 1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er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janvier*)</a:t>
            </a:r>
            <a:endParaRPr lang="fr-FR" sz="1200" b="0" strike="noStrike" spc="-1" dirty="0">
              <a:latin typeface="Calibri"/>
            </a:endParaRPr>
          </a:p>
          <a:p>
            <a:pPr marL="291960" indent="-1710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2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nde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: 30€ par élève (</a:t>
            </a:r>
            <a:r>
              <a:rPr lang="fr-FR" sz="12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20 euros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au 1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er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janvier*)</a:t>
            </a:r>
            <a:endParaRPr lang="fr-FR" sz="1200" b="0" strike="noStrike" spc="-1" dirty="0">
              <a:latin typeface="Calibri"/>
            </a:endParaRPr>
          </a:p>
          <a:p>
            <a:pPr marL="291960" indent="-1710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ère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et T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ale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: 20€ par élève (</a:t>
            </a:r>
            <a:r>
              <a:rPr lang="fr-FR" sz="12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13,30 euros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au 1</a:t>
            </a:r>
            <a:r>
              <a:rPr lang="fr-FR" sz="1200" b="0" strike="noStrike" spc="-1" baseline="30000" dirty="0">
                <a:solidFill>
                  <a:srgbClr val="000000"/>
                </a:solidFill>
                <a:latin typeface="Montserrat"/>
                <a:ea typeface="Montserrat"/>
              </a:rPr>
              <a:t>er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 janvier*)</a:t>
            </a:r>
            <a:endParaRPr lang="fr-FR" sz="1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Le </a:t>
            </a:r>
            <a:r>
              <a:rPr lang="fr-FR" sz="12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crédit virtuel </a:t>
            </a:r>
            <a:r>
              <a:rPr lang="fr-FR" sz="12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est attribué annuellement à l’EPLE sur la base des effectifs. Pas de transferts de fonds, les sommes sont attribuées virtuellement. Déjà visible dans Adage</a:t>
            </a:r>
            <a:endParaRPr lang="fr-FR" sz="1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FR" sz="1200" b="0" strike="noStrike" spc="-1" dirty="0"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300161-B4CA-4AD5-8297-77BE1FD24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5" b="48834"/>
          <a:stretch/>
        </p:blipFill>
        <p:spPr>
          <a:xfrm>
            <a:off x="2272862" y="3030525"/>
            <a:ext cx="8080917" cy="1970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02320" y="1108440"/>
            <a:ext cx="8207640" cy="2815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68400" rIns="68400" bIns="68400">
            <a:spAutoFit/>
          </a:bodyPr>
          <a:lstStyle/>
          <a:p>
            <a:pPr marL="469800" indent="-25200">
              <a:lnSpc>
                <a:spcPct val="100000"/>
              </a:lnSpc>
              <a:tabLst>
                <a:tab pos="0" algn="l"/>
              </a:tabLst>
            </a:pPr>
            <a:endParaRPr lang="fr-FR" sz="1500" b="0" strike="noStrike" spc="-1" dirty="0">
              <a:latin typeface="Calibri"/>
            </a:endParaRPr>
          </a:p>
          <a:p>
            <a:pPr marL="469800" indent="-1202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500" spc="-1" dirty="0">
                <a:solidFill>
                  <a:srgbClr val="000000"/>
                </a:solidFill>
                <a:latin typeface="Montserrat"/>
                <a:ea typeface="Montserrat"/>
              </a:rPr>
              <a:t>Le chef d’établissement doit n</a:t>
            </a:r>
            <a:r>
              <a:rPr lang="fr-FR" sz="15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ommer au minimum un référent culture par collège et par lycée et </a:t>
            </a:r>
            <a:r>
              <a:rPr lang="fr-FR" sz="15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l’indiquer dans ADAGE</a:t>
            </a:r>
            <a:endParaRPr lang="fr-FR" sz="1500" b="1" strike="noStrike" spc="-1" dirty="0">
              <a:latin typeface="Calibri"/>
            </a:endParaRPr>
          </a:p>
          <a:p>
            <a:pPr marL="469800" indent="-25200">
              <a:lnSpc>
                <a:spcPct val="100000"/>
              </a:lnSpc>
              <a:tabLst>
                <a:tab pos="0" algn="l"/>
              </a:tabLst>
            </a:pPr>
            <a:endParaRPr lang="fr-FR" sz="1500" b="0" strike="noStrike" spc="-1" dirty="0">
              <a:latin typeface="Calibri"/>
            </a:endParaRPr>
          </a:p>
          <a:p>
            <a:pPr marL="469800" indent="-1202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5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Organiser et conduire de sessions d’information en établissement (présentiel recommandé si possible) à destination du corps professoral, de l’ensemble des personnels et des délégués (à la vie lycéenne et à la vie collégienne, des délégués de classe)</a:t>
            </a:r>
            <a:endParaRPr lang="fr-FR" sz="1500" b="0" strike="noStrike" spc="-1" dirty="0">
              <a:latin typeface="Calibri"/>
            </a:endParaRPr>
          </a:p>
          <a:p>
            <a:pPr marL="469800" indent="-25200">
              <a:lnSpc>
                <a:spcPct val="100000"/>
              </a:lnSpc>
              <a:tabLst>
                <a:tab pos="0" algn="l"/>
              </a:tabLst>
            </a:pPr>
            <a:endParaRPr lang="fr-FR" sz="1500" b="0" strike="noStrike" spc="-1" dirty="0">
              <a:latin typeface="Calibri"/>
            </a:endParaRPr>
          </a:p>
          <a:p>
            <a:pPr marL="469800" indent="-1202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500" b="0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Le chef d’établissement dispense ces sessions à ses équipes en lien avec le </a:t>
            </a:r>
            <a:r>
              <a:rPr lang="fr-FR" sz="15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référent culture</a:t>
            </a:r>
            <a:r>
              <a:rPr lang="fr-FR" sz="9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.</a:t>
            </a:r>
            <a:endParaRPr lang="fr-FR" sz="9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fr-FR" sz="900" b="0" strike="noStrike" spc="-1" dirty="0">
              <a:latin typeface="Calibri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366840" y="573120"/>
            <a:ext cx="8291520" cy="40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68400" rIns="68400" bIns="68400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fr-FR" sz="2100" b="1" strike="noStrike" spc="-1" dirty="0">
                <a:solidFill>
                  <a:srgbClr val="000000"/>
                </a:solidFill>
                <a:latin typeface="Montserrat"/>
                <a:ea typeface="Montserrat"/>
              </a:rPr>
              <a:t>Formation et information </a:t>
            </a:r>
            <a:endParaRPr lang="fr-FR" sz="21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64600" y="1062360"/>
            <a:ext cx="8614080" cy="30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fr-FR" sz="2100" b="1" strike="noStrike" spc="-1">
                <a:solidFill>
                  <a:srgbClr val="FFFFFF"/>
                </a:solidFill>
                <a:latin typeface="Montserrat"/>
                <a:ea typeface="Montserrat"/>
              </a:rPr>
              <a:t>Le chef d’établissement ou directeur d’établissement est responsable de la répartition de l’enveloppe allouée au titre de la part collective du « pass Culture » au sein de son établissement. </a:t>
            </a:r>
            <a:endParaRPr lang="fr-FR" sz="2100" b="0" strike="noStrike" spc="-1">
              <a:latin typeface="Calibri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endParaRPr lang="fr-FR" sz="2100" b="0" strike="noStrike" spc="-1">
              <a:latin typeface="Calibri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fr-FR" sz="2100" b="1" strike="noStrike" spc="-1">
                <a:solidFill>
                  <a:srgbClr val="FFFFFF"/>
                </a:solidFill>
                <a:latin typeface="Montserrat"/>
                <a:ea typeface="Montserrat"/>
              </a:rPr>
              <a:t>Il veille à favoriser l’égal accès de tous les élèves d’un même niveau scolaire aux activités artistiques et culturelles. </a:t>
            </a:r>
            <a:endParaRPr lang="fr-FR" sz="2100" b="0" strike="noStrike" spc="-1">
              <a:latin typeface="Calibri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endParaRPr lang="fr-FR" sz="2100" b="0" strike="noStrike" spc="-1">
              <a:latin typeface="Calibri"/>
            </a:endParaRP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fr-FR" sz="2100" b="1" strike="noStrike" spc="-1">
                <a:solidFill>
                  <a:srgbClr val="FFFFFF"/>
                </a:solidFill>
                <a:latin typeface="Montserrat"/>
                <a:ea typeface="Montserrat"/>
              </a:rPr>
              <a:t>Il valide les offres culturelles proposées par les équipes pédagogiques figurant parmi les offres éligibles.</a:t>
            </a:r>
            <a:endParaRPr lang="fr-FR" sz="21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Affichage à l'écran (16:9)</PresentationFormat>
  <Paragraphs>63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PASCALE CURNIER</dc:creator>
  <dc:description/>
  <cp:lastModifiedBy>olivia deroint</cp:lastModifiedBy>
  <cp:revision>45</cp:revision>
  <dcterms:modified xsi:type="dcterms:W3CDTF">2022-01-09T13:21:32Z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36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