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32"/>
  </p:notesMasterIdLst>
  <p:handoutMasterIdLst>
    <p:handoutMasterId r:id="rId33"/>
  </p:handoutMasterIdLst>
  <p:sldIdLst>
    <p:sldId id="257" r:id="rId3"/>
    <p:sldId id="260" r:id="rId4"/>
    <p:sldId id="306" r:id="rId5"/>
    <p:sldId id="269" r:id="rId6"/>
    <p:sldId id="289" r:id="rId7"/>
    <p:sldId id="268" r:id="rId8"/>
    <p:sldId id="310" r:id="rId9"/>
    <p:sldId id="307" r:id="rId10"/>
    <p:sldId id="308" r:id="rId11"/>
    <p:sldId id="309" r:id="rId12"/>
    <p:sldId id="288" r:id="rId13"/>
    <p:sldId id="311" r:id="rId14"/>
    <p:sldId id="293" r:id="rId15"/>
    <p:sldId id="281" r:id="rId16"/>
    <p:sldId id="304" r:id="rId17"/>
    <p:sldId id="303" r:id="rId18"/>
    <p:sldId id="277" r:id="rId19"/>
    <p:sldId id="279" r:id="rId20"/>
    <p:sldId id="280" r:id="rId21"/>
    <p:sldId id="298" r:id="rId22"/>
    <p:sldId id="278" r:id="rId23"/>
    <p:sldId id="284" r:id="rId24"/>
    <p:sldId id="299" r:id="rId25"/>
    <p:sldId id="296" r:id="rId26"/>
    <p:sldId id="290" r:id="rId27"/>
    <p:sldId id="283" r:id="rId28"/>
    <p:sldId id="286" r:id="rId29"/>
    <p:sldId id="302" r:id="rId30"/>
    <p:sldId id="259" r:id="rId3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A5FF"/>
    <a:srgbClr val="CC0099"/>
    <a:srgbClr val="007FDE"/>
    <a:srgbClr val="0088E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747" autoAdjust="0"/>
    <p:restoredTop sz="94660"/>
  </p:normalViewPr>
  <p:slideViewPr>
    <p:cSldViewPr>
      <p:cViewPr varScale="1">
        <p:scale>
          <a:sx n="104" d="100"/>
          <a:sy n="104" d="100"/>
        </p:scale>
        <p:origin x="-14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38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F2998-640D-4A0A-8D6E-88DA0E18FF3D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70235-EFA5-446E-93A9-B7A7D5FF1CB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26936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64167-CEE7-4810-ABAF-ED06F721925F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3418D-F14C-46F6-9CC1-8B45D467F39A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0820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6ABE2DF-3F82-4E6C-BFB4-1E7DCA08C47E}" type="slidenum">
              <a:rPr lang="fr-FR" altLang="fr-FR" sz="1200"/>
              <a:pPr/>
              <a:t>13</a:t>
            </a:fld>
            <a:endParaRPr lang="fr-FR" altLang="fr-FR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84177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122C598-B9B9-4A82-9848-F8E659EEB5BB}" type="slidenum">
              <a:rPr lang="fr-FR" altLang="fr-FR" sz="1200"/>
              <a:pPr/>
              <a:t>24</a:t>
            </a:fld>
            <a:endParaRPr lang="fr-FR" altLang="fr-FR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640109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</p:spPr>
        <p:txBody>
          <a:bodyPr>
            <a:normAutofit/>
          </a:bodyPr>
          <a:lstStyle>
            <a:lvl1pPr>
              <a:defRPr sz="3600" b="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284836"/>
            <a:ext cx="6400800" cy="550912"/>
          </a:xfrm>
        </p:spPr>
        <p:txBody>
          <a:bodyPr/>
          <a:lstStyle>
            <a:lvl1pPr marL="0" indent="0" algn="ctr">
              <a:buNone/>
              <a:defRPr>
                <a:solidFill>
                  <a:srgbClr val="CC00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grpSp>
        <p:nvGrpSpPr>
          <p:cNvPr id="7" name="Groupe 6"/>
          <p:cNvGrpSpPr/>
          <p:nvPr userDrawn="1"/>
        </p:nvGrpSpPr>
        <p:grpSpPr>
          <a:xfrm>
            <a:off x="-180528" y="-387424"/>
            <a:ext cx="8640960" cy="3384376"/>
            <a:chOff x="-1332656" y="-1107504"/>
            <a:chExt cx="8640960" cy="3384376"/>
          </a:xfrm>
        </p:grpSpPr>
        <p:cxnSp>
          <p:nvCxnSpPr>
            <p:cNvPr id="8" name="Connecteur droit 7"/>
            <p:cNvCxnSpPr/>
            <p:nvPr/>
          </p:nvCxnSpPr>
          <p:spPr>
            <a:xfrm flipV="1">
              <a:off x="-1332656" y="-1107504"/>
              <a:ext cx="7200800" cy="3384376"/>
            </a:xfrm>
            <a:prstGeom prst="line">
              <a:avLst/>
            </a:prstGeom>
            <a:ln w="50800">
              <a:solidFill>
                <a:srgbClr val="00A5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 flipV="1">
              <a:off x="-1332656" y="-1107504"/>
              <a:ext cx="8640960" cy="2880320"/>
            </a:xfrm>
            <a:prstGeom prst="line">
              <a:avLst/>
            </a:prstGeom>
            <a:ln w="50800">
              <a:solidFill>
                <a:srgbClr val="CC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e 9"/>
          <p:cNvGrpSpPr/>
          <p:nvPr userDrawn="1"/>
        </p:nvGrpSpPr>
        <p:grpSpPr>
          <a:xfrm>
            <a:off x="179512" y="169476"/>
            <a:ext cx="5256584" cy="892552"/>
            <a:chOff x="179512" y="188640"/>
            <a:chExt cx="5256584" cy="892552"/>
          </a:xfrm>
        </p:grpSpPr>
        <p:sp>
          <p:nvSpPr>
            <p:cNvPr id="11" name="ZoneTexte 10"/>
            <p:cNvSpPr txBox="1"/>
            <p:nvPr/>
          </p:nvSpPr>
          <p:spPr>
            <a:xfrm>
              <a:off x="179512" y="188640"/>
              <a:ext cx="52565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>
                  <a:solidFill>
                    <a:schemeClr val="bg1"/>
                  </a:solidFill>
                  <a:ea typeface="Ubuntu Titling Rg" panose="02000000000000000000" pitchFamily="2" charset="0"/>
                </a:rPr>
                <a:t>DIFFÉRENCIATION PÉDAGOGIQUE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79512" y="557972"/>
              <a:ext cx="37444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chemeClr val="bg1"/>
                  </a:solidFill>
                </a:rPr>
                <a:t>Lycée Diderot, Paris</a:t>
              </a:r>
            </a:p>
            <a:p>
              <a:r>
                <a:rPr lang="fr-FR" sz="1400" dirty="0">
                  <a:solidFill>
                    <a:schemeClr val="bg1"/>
                  </a:solidFill>
                </a:rPr>
                <a:t>7-8</a:t>
              </a:r>
              <a:r>
                <a:rPr lang="fr-FR" sz="1400" baseline="0" dirty="0">
                  <a:solidFill>
                    <a:schemeClr val="bg1"/>
                  </a:solidFill>
                </a:rPr>
                <a:t> mars 2017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Sous-titre 2"/>
          <p:cNvSpPr txBox="1">
            <a:spLocks/>
          </p:cNvSpPr>
          <p:nvPr userDrawn="1"/>
        </p:nvSpPr>
        <p:spPr>
          <a:xfrm>
            <a:off x="1379265" y="4951021"/>
            <a:ext cx="6400800" cy="959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rgbClr val="CC0099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0"/>
          </p:nvPr>
        </p:nvSpPr>
        <p:spPr>
          <a:xfrm>
            <a:off x="1379538" y="4835748"/>
            <a:ext cx="6400800" cy="825500"/>
          </a:xfrm>
        </p:spPr>
        <p:txBody>
          <a:bodyPr/>
          <a:lstStyle>
            <a:lvl1pPr marL="0" indent="0" algn="ctr">
              <a:buNone/>
              <a:defRPr sz="1800">
                <a:solidFill>
                  <a:srgbClr val="00A5FF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2222563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3C1920C4-85D7-4838-AF12-66EC92105E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685800"/>
              <a:t>04/12/2020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CDFB2F62-1150-498A-BD69-60219B386DA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105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3C1920C4-85D7-4838-AF12-66EC92105EF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685800"/>
              <a:t>04/12/2020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CDFB2F62-1150-498A-BD69-60219B386DA2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9741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17BB6-81BD-45C8-8197-A79043C41C7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62403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>
                <a:srgbClr val="CC0099"/>
              </a:buClr>
              <a:buFont typeface="Calibri" panose="020F0502020204030204" pitchFamily="34" charset="0"/>
              <a:buChar char="•"/>
              <a:defRPr/>
            </a:lvl1pPr>
            <a:lvl2pPr marL="914400" indent="-457200">
              <a:buClr>
                <a:srgbClr val="00A5FF"/>
              </a:buClr>
              <a:buFont typeface="Calibri" panose="020F0502020204030204" pitchFamily="34" charset="0"/>
              <a:buChar char="–"/>
              <a:defRPr/>
            </a:lvl2pPr>
            <a:lvl3pPr marL="914400" indent="0">
              <a:buFont typeface="Arial" panose="020B0604020202020204" pitchFamily="34" charset="0"/>
              <a:buNone/>
              <a:defRPr baseline="0"/>
            </a:lvl3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grpSp>
        <p:nvGrpSpPr>
          <p:cNvPr id="7" name="Groupe 6"/>
          <p:cNvGrpSpPr/>
          <p:nvPr userDrawn="1"/>
        </p:nvGrpSpPr>
        <p:grpSpPr>
          <a:xfrm>
            <a:off x="-108520" y="-99392"/>
            <a:ext cx="2016224" cy="1484784"/>
            <a:chOff x="-108520" y="-99392"/>
            <a:chExt cx="4464496" cy="1800200"/>
          </a:xfrm>
        </p:grpSpPr>
        <p:cxnSp>
          <p:nvCxnSpPr>
            <p:cNvPr id="8" name="Connecteur droit 7"/>
            <p:cNvCxnSpPr/>
            <p:nvPr/>
          </p:nvCxnSpPr>
          <p:spPr>
            <a:xfrm flipV="1">
              <a:off x="-108520" y="-99392"/>
              <a:ext cx="3888432" cy="1800200"/>
            </a:xfrm>
            <a:prstGeom prst="line">
              <a:avLst/>
            </a:prstGeom>
            <a:ln w="50800">
              <a:solidFill>
                <a:srgbClr val="00A5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 flipV="1">
              <a:off x="-108520" y="-99392"/>
              <a:ext cx="4464496" cy="1440160"/>
            </a:xfrm>
            <a:prstGeom prst="line">
              <a:avLst/>
            </a:prstGeom>
            <a:ln w="50800">
              <a:solidFill>
                <a:srgbClr val="CC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ZoneTexte 9"/>
          <p:cNvSpPr txBox="1"/>
          <p:nvPr userDrawn="1"/>
        </p:nvSpPr>
        <p:spPr>
          <a:xfrm>
            <a:off x="7380312" y="6249622"/>
            <a:ext cx="1656184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800" cap="all" dirty="0"/>
              <a:t>Conférence</a:t>
            </a:r>
          </a:p>
          <a:p>
            <a:r>
              <a:rPr lang="fr-FR" sz="1600" cap="all" dirty="0"/>
              <a:t>De </a:t>
            </a:r>
            <a:r>
              <a:rPr lang="fr-FR" sz="1600" b="1" cap="all" dirty="0"/>
              <a:t>consensus</a:t>
            </a:r>
          </a:p>
        </p:txBody>
      </p:sp>
    </p:spTree>
    <p:extLst>
      <p:ext uri="{BB962C8B-B14F-4D97-AF65-F5344CB8AC3E}">
        <p14:creationId xmlns:p14="http://schemas.microsoft.com/office/powerpoint/2010/main" xmlns="" val="215508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grpSp>
        <p:nvGrpSpPr>
          <p:cNvPr id="11" name="Groupe 10"/>
          <p:cNvGrpSpPr/>
          <p:nvPr userDrawn="1"/>
        </p:nvGrpSpPr>
        <p:grpSpPr>
          <a:xfrm>
            <a:off x="-36512" y="-99392"/>
            <a:ext cx="9001000" cy="3587824"/>
            <a:chOff x="-1332656" y="-1107504"/>
            <a:chExt cx="8640960" cy="3384376"/>
          </a:xfrm>
        </p:grpSpPr>
        <p:cxnSp>
          <p:nvCxnSpPr>
            <p:cNvPr id="12" name="Connecteur droit 11"/>
            <p:cNvCxnSpPr/>
            <p:nvPr/>
          </p:nvCxnSpPr>
          <p:spPr>
            <a:xfrm flipV="1">
              <a:off x="-1332656" y="-1107504"/>
              <a:ext cx="7200800" cy="3384376"/>
            </a:xfrm>
            <a:prstGeom prst="line">
              <a:avLst/>
            </a:prstGeom>
            <a:ln w="50800">
              <a:solidFill>
                <a:srgbClr val="00A5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flipV="1">
              <a:off x="-1332656" y="-1107504"/>
              <a:ext cx="8640960" cy="2880320"/>
            </a:xfrm>
            <a:prstGeom prst="line">
              <a:avLst/>
            </a:prstGeom>
            <a:ln w="50800">
              <a:solidFill>
                <a:srgbClr val="CC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oneTexte 13"/>
          <p:cNvSpPr txBox="1"/>
          <p:nvPr userDrawn="1"/>
        </p:nvSpPr>
        <p:spPr>
          <a:xfrm>
            <a:off x="7380312" y="6249622"/>
            <a:ext cx="1656184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800" cap="all" dirty="0"/>
              <a:t>Conférence</a:t>
            </a:r>
          </a:p>
          <a:p>
            <a:r>
              <a:rPr lang="fr-FR" sz="1600" cap="all" dirty="0"/>
              <a:t>De </a:t>
            </a:r>
            <a:r>
              <a:rPr lang="fr-FR" sz="1600" b="1" cap="all" dirty="0"/>
              <a:t>consensus</a:t>
            </a:r>
          </a:p>
        </p:txBody>
      </p:sp>
    </p:spTree>
    <p:extLst>
      <p:ext uri="{BB962C8B-B14F-4D97-AF65-F5344CB8AC3E}">
        <p14:creationId xmlns:p14="http://schemas.microsoft.com/office/powerpoint/2010/main" xmlns="" val="4263317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grpSp>
        <p:nvGrpSpPr>
          <p:cNvPr id="8" name="Groupe 7"/>
          <p:cNvGrpSpPr/>
          <p:nvPr userDrawn="1"/>
        </p:nvGrpSpPr>
        <p:grpSpPr>
          <a:xfrm>
            <a:off x="-108520" y="-99392"/>
            <a:ext cx="2016224" cy="1484784"/>
            <a:chOff x="-108520" y="-99392"/>
            <a:chExt cx="4464496" cy="1800200"/>
          </a:xfrm>
        </p:grpSpPr>
        <p:cxnSp>
          <p:nvCxnSpPr>
            <p:cNvPr id="9" name="Connecteur droit 8"/>
            <p:cNvCxnSpPr/>
            <p:nvPr/>
          </p:nvCxnSpPr>
          <p:spPr>
            <a:xfrm flipV="1">
              <a:off x="-108520" y="-99392"/>
              <a:ext cx="3888432" cy="1800200"/>
            </a:xfrm>
            <a:prstGeom prst="line">
              <a:avLst/>
            </a:prstGeom>
            <a:ln w="50800">
              <a:solidFill>
                <a:srgbClr val="00A5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 flipV="1">
              <a:off x="-108520" y="-99392"/>
              <a:ext cx="4464496" cy="1440160"/>
            </a:xfrm>
            <a:prstGeom prst="line">
              <a:avLst/>
            </a:prstGeom>
            <a:ln w="50800">
              <a:solidFill>
                <a:srgbClr val="CC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ZoneTexte 10"/>
          <p:cNvSpPr txBox="1"/>
          <p:nvPr userDrawn="1"/>
        </p:nvSpPr>
        <p:spPr>
          <a:xfrm>
            <a:off x="7380312" y="6249622"/>
            <a:ext cx="1656184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800" cap="all" dirty="0"/>
              <a:t>Conférence</a:t>
            </a:r>
          </a:p>
          <a:p>
            <a:r>
              <a:rPr lang="fr-FR" sz="1600" cap="all" dirty="0"/>
              <a:t>De </a:t>
            </a:r>
            <a:r>
              <a:rPr lang="fr-FR" sz="1600" b="1" cap="all" dirty="0"/>
              <a:t>consensus</a:t>
            </a:r>
          </a:p>
        </p:txBody>
      </p:sp>
    </p:spTree>
    <p:extLst>
      <p:ext uri="{BB962C8B-B14F-4D97-AF65-F5344CB8AC3E}">
        <p14:creationId xmlns:p14="http://schemas.microsoft.com/office/powerpoint/2010/main" xmlns="" val="42986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grpSp>
        <p:nvGrpSpPr>
          <p:cNvPr id="10" name="Groupe 9"/>
          <p:cNvGrpSpPr/>
          <p:nvPr userDrawn="1"/>
        </p:nvGrpSpPr>
        <p:grpSpPr>
          <a:xfrm>
            <a:off x="-108520" y="-99392"/>
            <a:ext cx="2016224" cy="1484784"/>
            <a:chOff x="-108520" y="-99392"/>
            <a:chExt cx="4464496" cy="1800200"/>
          </a:xfrm>
        </p:grpSpPr>
        <p:cxnSp>
          <p:nvCxnSpPr>
            <p:cNvPr id="11" name="Connecteur droit 10"/>
            <p:cNvCxnSpPr/>
            <p:nvPr/>
          </p:nvCxnSpPr>
          <p:spPr>
            <a:xfrm flipV="1">
              <a:off x="-108520" y="-99392"/>
              <a:ext cx="3888432" cy="1800200"/>
            </a:xfrm>
            <a:prstGeom prst="line">
              <a:avLst/>
            </a:prstGeom>
            <a:ln w="50800">
              <a:solidFill>
                <a:srgbClr val="00A5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flipV="1">
              <a:off x="-108520" y="-99392"/>
              <a:ext cx="4464496" cy="1440160"/>
            </a:xfrm>
            <a:prstGeom prst="line">
              <a:avLst/>
            </a:prstGeom>
            <a:ln w="50800">
              <a:solidFill>
                <a:srgbClr val="CC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ZoneTexte 12"/>
          <p:cNvSpPr txBox="1"/>
          <p:nvPr userDrawn="1"/>
        </p:nvSpPr>
        <p:spPr>
          <a:xfrm>
            <a:off x="7380312" y="6249622"/>
            <a:ext cx="1656184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800" cap="all" dirty="0"/>
              <a:t>Conférence</a:t>
            </a:r>
          </a:p>
          <a:p>
            <a:r>
              <a:rPr lang="fr-FR" sz="1600" cap="all" dirty="0"/>
              <a:t>De </a:t>
            </a:r>
            <a:r>
              <a:rPr lang="fr-FR" sz="1600" b="1" cap="all" dirty="0"/>
              <a:t>consensus</a:t>
            </a:r>
          </a:p>
        </p:txBody>
      </p:sp>
    </p:spTree>
    <p:extLst>
      <p:ext uri="{BB962C8B-B14F-4D97-AF65-F5344CB8AC3E}">
        <p14:creationId xmlns:p14="http://schemas.microsoft.com/office/powerpoint/2010/main" xmlns="" val="62019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grpSp>
        <p:nvGrpSpPr>
          <p:cNvPr id="6" name="Groupe 5"/>
          <p:cNvGrpSpPr/>
          <p:nvPr userDrawn="1"/>
        </p:nvGrpSpPr>
        <p:grpSpPr>
          <a:xfrm>
            <a:off x="-108520" y="-99392"/>
            <a:ext cx="2016224" cy="1484784"/>
            <a:chOff x="-108520" y="-99392"/>
            <a:chExt cx="4464496" cy="1800200"/>
          </a:xfrm>
        </p:grpSpPr>
        <p:cxnSp>
          <p:nvCxnSpPr>
            <p:cNvPr id="7" name="Connecteur droit 6"/>
            <p:cNvCxnSpPr/>
            <p:nvPr/>
          </p:nvCxnSpPr>
          <p:spPr>
            <a:xfrm flipV="1">
              <a:off x="-108520" y="-99392"/>
              <a:ext cx="3888432" cy="1800200"/>
            </a:xfrm>
            <a:prstGeom prst="line">
              <a:avLst/>
            </a:prstGeom>
            <a:ln w="50800">
              <a:solidFill>
                <a:srgbClr val="00A5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 flipV="1">
              <a:off x="-108520" y="-99392"/>
              <a:ext cx="4464496" cy="1440160"/>
            </a:xfrm>
            <a:prstGeom prst="line">
              <a:avLst/>
            </a:prstGeom>
            <a:ln w="50800">
              <a:solidFill>
                <a:srgbClr val="CC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ZoneTexte 8"/>
          <p:cNvSpPr txBox="1"/>
          <p:nvPr userDrawn="1"/>
        </p:nvSpPr>
        <p:spPr>
          <a:xfrm>
            <a:off x="7380312" y="6249622"/>
            <a:ext cx="1656184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800" cap="all" dirty="0"/>
              <a:t>Conférence</a:t>
            </a:r>
          </a:p>
          <a:p>
            <a:r>
              <a:rPr lang="fr-FR" sz="1600" cap="all" dirty="0"/>
              <a:t>De </a:t>
            </a:r>
            <a:r>
              <a:rPr lang="fr-FR" sz="1600" b="1" cap="all" dirty="0"/>
              <a:t>consensus</a:t>
            </a:r>
          </a:p>
        </p:txBody>
      </p:sp>
    </p:spTree>
    <p:extLst>
      <p:ext uri="{BB962C8B-B14F-4D97-AF65-F5344CB8AC3E}">
        <p14:creationId xmlns:p14="http://schemas.microsoft.com/office/powerpoint/2010/main" xmlns="" val="2066720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 userDrawn="1"/>
        </p:nvGrpSpPr>
        <p:grpSpPr>
          <a:xfrm>
            <a:off x="-108520" y="-99392"/>
            <a:ext cx="2016224" cy="1484784"/>
            <a:chOff x="-108520" y="-99392"/>
            <a:chExt cx="4464496" cy="1800200"/>
          </a:xfrm>
        </p:grpSpPr>
        <p:cxnSp>
          <p:nvCxnSpPr>
            <p:cNvPr id="6" name="Connecteur droit 5"/>
            <p:cNvCxnSpPr/>
            <p:nvPr/>
          </p:nvCxnSpPr>
          <p:spPr>
            <a:xfrm flipV="1">
              <a:off x="-108520" y="-99392"/>
              <a:ext cx="3888432" cy="1800200"/>
            </a:xfrm>
            <a:prstGeom prst="line">
              <a:avLst/>
            </a:prstGeom>
            <a:ln w="50800">
              <a:solidFill>
                <a:srgbClr val="00A5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 flipV="1">
              <a:off x="-108520" y="-99392"/>
              <a:ext cx="4464496" cy="1440160"/>
            </a:xfrm>
            <a:prstGeom prst="line">
              <a:avLst/>
            </a:prstGeom>
            <a:ln w="50800">
              <a:solidFill>
                <a:srgbClr val="CC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ZoneTexte 7"/>
          <p:cNvSpPr txBox="1"/>
          <p:nvPr userDrawn="1"/>
        </p:nvSpPr>
        <p:spPr>
          <a:xfrm>
            <a:off x="7380312" y="6249622"/>
            <a:ext cx="1656184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800" cap="all" dirty="0"/>
              <a:t>Conférence</a:t>
            </a:r>
          </a:p>
          <a:p>
            <a:r>
              <a:rPr lang="fr-FR" sz="1600" cap="all" dirty="0"/>
              <a:t>De </a:t>
            </a:r>
            <a:r>
              <a:rPr lang="fr-FR" sz="1600" b="1" cap="all" dirty="0"/>
              <a:t>consensus</a:t>
            </a:r>
          </a:p>
        </p:txBody>
      </p:sp>
    </p:spTree>
    <p:extLst>
      <p:ext uri="{BB962C8B-B14F-4D97-AF65-F5344CB8AC3E}">
        <p14:creationId xmlns:p14="http://schemas.microsoft.com/office/powerpoint/2010/main" xmlns="" val="33546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grpSp>
        <p:nvGrpSpPr>
          <p:cNvPr id="8" name="Groupe 7"/>
          <p:cNvGrpSpPr/>
          <p:nvPr userDrawn="1"/>
        </p:nvGrpSpPr>
        <p:grpSpPr>
          <a:xfrm>
            <a:off x="-108520" y="-99392"/>
            <a:ext cx="2016224" cy="1484784"/>
            <a:chOff x="-108520" y="-99392"/>
            <a:chExt cx="4464496" cy="1800200"/>
          </a:xfrm>
        </p:grpSpPr>
        <p:cxnSp>
          <p:nvCxnSpPr>
            <p:cNvPr id="9" name="Connecteur droit 8"/>
            <p:cNvCxnSpPr/>
            <p:nvPr/>
          </p:nvCxnSpPr>
          <p:spPr>
            <a:xfrm flipV="1">
              <a:off x="-108520" y="-99392"/>
              <a:ext cx="3888432" cy="1800200"/>
            </a:xfrm>
            <a:prstGeom prst="line">
              <a:avLst/>
            </a:prstGeom>
            <a:ln w="50800">
              <a:solidFill>
                <a:srgbClr val="00A5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 flipV="1">
              <a:off x="-108520" y="-99392"/>
              <a:ext cx="4464496" cy="1440160"/>
            </a:xfrm>
            <a:prstGeom prst="line">
              <a:avLst/>
            </a:prstGeom>
            <a:ln w="50800">
              <a:solidFill>
                <a:srgbClr val="CC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ZoneTexte 11"/>
          <p:cNvSpPr txBox="1"/>
          <p:nvPr userDrawn="1"/>
        </p:nvSpPr>
        <p:spPr>
          <a:xfrm>
            <a:off x="7380312" y="6249622"/>
            <a:ext cx="1656184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800" cap="all" dirty="0"/>
              <a:t>Conférence</a:t>
            </a:r>
          </a:p>
          <a:p>
            <a:r>
              <a:rPr lang="fr-FR" sz="1600" cap="all" dirty="0"/>
              <a:t>De </a:t>
            </a:r>
            <a:r>
              <a:rPr lang="fr-FR" sz="1600" b="1" cap="all" dirty="0"/>
              <a:t>consensus</a:t>
            </a:r>
          </a:p>
        </p:txBody>
      </p:sp>
    </p:spTree>
    <p:extLst>
      <p:ext uri="{BB962C8B-B14F-4D97-AF65-F5344CB8AC3E}">
        <p14:creationId xmlns:p14="http://schemas.microsoft.com/office/powerpoint/2010/main" xmlns="" val="299100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5BB8-0023-4C40-84B0-6E65184F5064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6F635-D5BF-4C2F-94DF-C3679495A118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8" name="Groupe 7"/>
          <p:cNvGrpSpPr/>
          <p:nvPr userDrawn="1"/>
        </p:nvGrpSpPr>
        <p:grpSpPr>
          <a:xfrm>
            <a:off x="-108520" y="-99392"/>
            <a:ext cx="2016224" cy="1484784"/>
            <a:chOff x="-108520" y="-99392"/>
            <a:chExt cx="4464496" cy="1800200"/>
          </a:xfrm>
        </p:grpSpPr>
        <p:cxnSp>
          <p:nvCxnSpPr>
            <p:cNvPr id="9" name="Connecteur droit 8"/>
            <p:cNvCxnSpPr/>
            <p:nvPr/>
          </p:nvCxnSpPr>
          <p:spPr>
            <a:xfrm flipV="1">
              <a:off x="-108520" y="-99392"/>
              <a:ext cx="3888432" cy="1800200"/>
            </a:xfrm>
            <a:prstGeom prst="line">
              <a:avLst/>
            </a:prstGeom>
            <a:ln w="50800">
              <a:solidFill>
                <a:srgbClr val="00A5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 flipV="1">
              <a:off x="-108520" y="-99392"/>
              <a:ext cx="4464496" cy="1440160"/>
            </a:xfrm>
            <a:prstGeom prst="line">
              <a:avLst/>
            </a:prstGeom>
            <a:ln w="50800">
              <a:solidFill>
                <a:srgbClr val="CC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ZoneTexte 10"/>
          <p:cNvSpPr txBox="1"/>
          <p:nvPr userDrawn="1"/>
        </p:nvSpPr>
        <p:spPr>
          <a:xfrm>
            <a:off x="7380312" y="6249622"/>
            <a:ext cx="1656184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800" cap="all" dirty="0"/>
              <a:t>Conférence</a:t>
            </a:r>
          </a:p>
          <a:p>
            <a:r>
              <a:rPr lang="fr-FR" sz="1600" cap="all" dirty="0"/>
              <a:t>De </a:t>
            </a:r>
            <a:r>
              <a:rPr lang="fr-FR" sz="1600" b="1" cap="all" dirty="0"/>
              <a:t>consensus</a:t>
            </a:r>
          </a:p>
        </p:txBody>
      </p:sp>
    </p:spTree>
    <p:extLst>
      <p:ext uri="{BB962C8B-B14F-4D97-AF65-F5344CB8AC3E}">
        <p14:creationId xmlns:p14="http://schemas.microsoft.com/office/powerpoint/2010/main" xmlns="" val="382558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5B65BB8-0023-4C40-84B0-6E65184F5064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416F635-D5BF-4C2F-94DF-C3679495A118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7" name="Groupe 6"/>
          <p:cNvGrpSpPr/>
          <p:nvPr/>
        </p:nvGrpSpPr>
        <p:grpSpPr>
          <a:xfrm>
            <a:off x="-108520" y="6249622"/>
            <a:ext cx="9361040" cy="695460"/>
            <a:chOff x="-108520" y="6249622"/>
            <a:chExt cx="9361040" cy="695460"/>
          </a:xfrm>
        </p:grpSpPr>
        <p:sp>
          <p:nvSpPr>
            <p:cNvPr id="8" name="Rectangle 7"/>
            <p:cNvSpPr/>
            <p:nvPr/>
          </p:nvSpPr>
          <p:spPr>
            <a:xfrm>
              <a:off x="-108520" y="6249622"/>
              <a:ext cx="9361040" cy="6954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bg1"/>
                </a:solidFill>
              </a:endParaRPr>
            </a:p>
          </p:txBody>
        </p:sp>
        <p:grpSp>
          <p:nvGrpSpPr>
            <p:cNvPr id="9" name="Groupe 8"/>
            <p:cNvGrpSpPr/>
            <p:nvPr/>
          </p:nvGrpSpPr>
          <p:grpSpPr>
            <a:xfrm>
              <a:off x="433057" y="6249622"/>
              <a:ext cx="2914807" cy="590610"/>
              <a:chOff x="433057" y="6222238"/>
              <a:chExt cx="2914807" cy="617994"/>
            </a:xfrm>
            <a:solidFill>
              <a:schemeClr val="bg1"/>
            </a:solidFill>
          </p:grpSpPr>
          <p:pic>
            <p:nvPicPr>
              <p:cNvPr id="10" name="Picture 5"/>
              <p:cNvPicPr>
                <a:picLocks noChangeAspect="1" noChangeArrowheads="1"/>
              </p:cNvPicPr>
              <p:nvPr/>
            </p:nvPicPr>
            <p:blipFill>
              <a:blip r:embed="rId11" cstate="print">
                <a:clrChange>
                  <a:clrFrom>
                    <a:srgbClr val="232323"/>
                  </a:clrFrom>
                  <a:clrTo>
                    <a:srgbClr val="232323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20131" y="6222238"/>
                <a:ext cx="927733" cy="60292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Picture 6"/>
              <p:cNvPicPr>
                <a:picLocks noChangeAspect="1" noChangeArrowheads="1"/>
              </p:cNvPicPr>
              <p:nvPr/>
            </p:nvPicPr>
            <p:blipFill>
              <a:blip r:embed="rId12" cstate="print">
                <a:clrChange>
                  <a:clrFrom>
                    <a:srgbClr val="212425"/>
                  </a:clrFrom>
                  <a:clrTo>
                    <a:srgbClr val="212425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057" y="6237312"/>
                <a:ext cx="1906695" cy="60292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3" name="ZoneTexte 12"/>
          <p:cNvSpPr txBox="1"/>
          <p:nvPr userDrawn="1"/>
        </p:nvSpPr>
        <p:spPr>
          <a:xfrm>
            <a:off x="7380312" y="6249622"/>
            <a:ext cx="1656184" cy="6155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800" cap="all" dirty="0"/>
              <a:t>Conférence</a:t>
            </a:r>
          </a:p>
          <a:p>
            <a:r>
              <a:rPr lang="fr-FR" sz="1600" cap="all" dirty="0"/>
              <a:t>De </a:t>
            </a:r>
            <a:r>
              <a:rPr lang="fr-FR" sz="1600" b="1" cap="all" dirty="0"/>
              <a:t>consensus</a:t>
            </a:r>
          </a:p>
        </p:txBody>
      </p:sp>
    </p:spTree>
    <p:extLst>
      <p:ext uri="{BB962C8B-B14F-4D97-AF65-F5344CB8AC3E}">
        <p14:creationId xmlns:p14="http://schemas.microsoft.com/office/powerpoint/2010/main" xmlns="" val="18864063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920C4-85D7-4838-AF12-66EC92105EF0}" type="datetimeFigureOut">
              <a:rPr lang="fr-FR" smtClean="0"/>
              <a:pPr/>
              <a:t>04/12/2020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B2F62-1150-498A-BD69-60219B386D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0599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1" r:id="rId2"/>
    <p:sldLayoutId id="2147483662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ideo" Target="file:///D:\Documents%20and%20Settings\desault\Mes%20documents\My%20Videos\Clip2.MPG" TargetMode="Externa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Différencier, oui, mais  ensemble!</a:t>
            </a:r>
            <a:br>
              <a:rPr lang="fr-FR" b="1" dirty="0">
                <a:solidFill>
                  <a:schemeClr val="bg1"/>
                </a:solidFill>
              </a:rPr>
            </a:br>
            <a:r>
              <a:rPr lang="fr-FR" b="1" dirty="0">
                <a:solidFill>
                  <a:schemeClr val="bg1"/>
                </a:solidFill>
              </a:rPr>
              <a:t>Des gestes professionnels et postures, plus ajustés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solidFill>
                  <a:srgbClr val="CC0099"/>
                </a:solidFill>
              </a:rPr>
              <a:t>Dominique </a:t>
            </a:r>
            <a:r>
              <a:rPr lang="fr-FR" dirty="0" err="1">
                <a:solidFill>
                  <a:srgbClr val="CC0099"/>
                </a:solidFill>
              </a:rPr>
              <a:t>Bucheton</a:t>
            </a:r>
            <a:endParaRPr lang="fr-FR" dirty="0">
              <a:solidFill>
                <a:srgbClr val="CC0099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3200" dirty="0"/>
              <a:t>Professeure honoraire, ESPE - université de Montpellier</a:t>
            </a:r>
          </a:p>
        </p:txBody>
      </p:sp>
    </p:spTree>
    <p:extLst>
      <p:ext uri="{BB962C8B-B14F-4D97-AF65-F5344CB8AC3E}">
        <p14:creationId xmlns:p14="http://schemas.microsoft.com/office/powerpoint/2010/main" xmlns="" val="38445344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6AE6D3C8-335F-4600-AB52-25A7A745146C}"/>
              </a:ext>
            </a:extLst>
          </p:cNvPr>
          <p:cNvSpPr txBox="1">
            <a:spLocks noChangeArrowheads="1"/>
          </p:cNvSpPr>
          <p:nvPr/>
        </p:nvSpPr>
        <p:spPr>
          <a:xfrm>
            <a:off x="323529" y="0"/>
            <a:ext cx="8352927" cy="99628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altLang="fr-FR" sz="2400" dirty="0"/>
              <a:t>Texte final  de </a:t>
            </a:r>
            <a:r>
              <a:rPr lang="fr-FR" altLang="fr-FR" sz="2400" dirty="0" err="1"/>
              <a:t>Ilyan</a:t>
            </a:r>
            <a:r>
              <a:rPr lang="fr-FR" altLang="fr-FR" sz="2400" dirty="0"/>
              <a:t>  </a:t>
            </a:r>
            <a:r>
              <a:rPr lang="fr-FR" altLang="fr-FR" sz="2000" dirty="0">
                <a:solidFill>
                  <a:srgbClr val="FF3300"/>
                </a:solidFill>
              </a:rPr>
              <a:t>Etre capable d’écrire un texte argumentatif à partir de la description d’une image</a:t>
            </a:r>
            <a:r>
              <a:rPr lang="fr-FR" altLang="fr-FR" sz="3200" dirty="0"/>
              <a:t> </a:t>
            </a:r>
            <a:r>
              <a:rPr lang="fr-FR" altLang="fr-FR" sz="2000" dirty="0"/>
              <a:t>(Histoire)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xmlns="" id="{64FE9A5F-D45D-4C15-B87B-51C8D303E3EA}"/>
              </a:ext>
            </a:extLst>
          </p:cNvPr>
          <p:cNvSpPr txBox="1">
            <a:spLocks noChangeArrowheads="1"/>
          </p:cNvSpPr>
          <p:nvPr/>
        </p:nvSpPr>
        <p:spPr>
          <a:xfrm>
            <a:off x="1" y="1140655"/>
            <a:ext cx="9144000" cy="5519452"/>
          </a:xfrm>
          <a:prstGeom prst="rect">
            <a:avLst/>
          </a:prstGeom>
          <a:solidFill>
            <a:srgbClr val="F3E4AB"/>
          </a:solidFill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fr-FR" altLang="fr-FR" sz="800" dirty="0"/>
              <a:t>		</a:t>
            </a:r>
            <a:r>
              <a:rPr lang="fr-FR" altLang="fr-FR" sz="2000" i="1" dirty="0"/>
              <a:t>Les impôts qui écrasent le Tiers Etat</a:t>
            </a:r>
          </a:p>
          <a:p>
            <a:pPr>
              <a:lnSpc>
                <a:spcPct val="80000"/>
              </a:lnSpc>
              <a:buFontTx/>
              <a:buNone/>
            </a:pPr>
            <a:endParaRPr lang="fr-FR" altLang="fr-FR" sz="2000" i="1" dirty="0"/>
          </a:p>
          <a:p>
            <a:pPr>
              <a:lnSpc>
                <a:spcPct val="80000"/>
              </a:lnSpc>
              <a:buFontTx/>
              <a:buNone/>
            </a:pPr>
            <a:r>
              <a:rPr lang="fr-FR" altLang="fr-FR" sz="800" i="1" dirty="0"/>
              <a:t>	</a:t>
            </a:r>
            <a:r>
              <a:rPr lang="fr-FR" altLang="fr-FR" sz="2600" i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Je vois </a:t>
            </a:r>
            <a:r>
              <a:rPr lang="fr-FR" altLang="fr-FR" sz="2600" i="1" dirty="0">
                <a:latin typeface="Times" panose="02020603050405020304" pitchFamily="18" charset="0"/>
                <a:cs typeface="Times" panose="02020603050405020304" pitchFamily="18" charset="0"/>
              </a:rPr>
              <a:t>sur le premier plan deux personnes sur une pierre et une sous celle-ci. Sur la roche il </a:t>
            </a:r>
            <a:r>
              <a:rPr lang="fr-FR" altLang="fr-FR" sz="2600" i="1" dirty="0" err="1">
                <a:latin typeface="Times" panose="02020603050405020304" pitchFamily="18" charset="0"/>
                <a:cs typeface="Times" panose="02020603050405020304" pitchFamily="18" charset="0"/>
              </a:rPr>
              <a:t>ya</a:t>
            </a:r>
            <a:r>
              <a:rPr lang="fr-FR" altLang="fr-FR" sz="2600" i="1" dirty="0">
                <a:latin typeface="Times" panose="02020603050405020304" pitchFamily="18" charset="0"/>
                <a:cs typeface="Times" panose="02020603050405020304" pitchFamily="18" charset="0"/>
              </a:rPr>
              <a:t> écrit taille impôts et corvées.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FR" altLang="fr-FR" sz="2600" i="1" dirty="0">
                <a:latin typeface="Times" panose="02020603050405020304" pitchFamily="18" charset="0"/>
                <a:cs typeface="Times" panose="02020603050405020304" pitchFamily="18" charset="0"/>
              </a:rPr>
              <a:t>	</a:t>
            </a:r>
            <a:r>
              <a:rPr lang="fr-FR" altLang="fr-FR" sz="2600" i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Je suppose </a:t>
            </a:r>
            <a:r>
              <a:rPr lang="fr-FR" altLang="fr-FR" sz="2600" i="1" dirty="0">
                <a:latin typeface="Times" panose="02020603050405020304" pitchFamily="18" charset="0"/>
                <a:cs typeface="Times" panose="02020603050405020304" pitchFamily="18" charset="0"/>
              </a:rPr>
              <a:t>que la personne  qui est en dessous de la pierre et un membre du tiers état car il a une charrette, des fruits, une pelle et du blé.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FR" altLang="fr-FR" sz="2600" i="1" dirty="0">
                <a:latin typeface="Times" panose="02020603050405020304" pitchFamily="18" charset="0"/>
                <a:cs typeface="Times" panose="02020603050405020304" pitchFamily="18" charset="0"/>
              </a:rPr>
              <a:t>	</a:t>
            </a:r>
            <a:r>
              <a:rPr lang="fr-FR" altLang="fr-FR" sz="2600" i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J’imagine</a:t>
            </a:r>
            <a:r>
              <a:rPr lang="fr-FR" altLang="fr-FR" sz="2600" i="1" dirty="0">
                <a:latin typeface="Times" panose="02020603050405020304" pitchFamily="18" charset="0"/>
                <a:cs typeface="Times" panose="02020603050405020304" pitchFamily="18" charset="0"/>
              </a:rPr>
              <a:t> que la personne  qui est à droite du gros caillou est un membre de la noblesse car il a une épée, des bottes, une redingote, un chapeau bicorne, un bâton de maréchal, des épaulettes et il est bien habillé.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FR" altLang="fr-FR" sz="2600" i="1" dirty="0">
                <a:latin typeface="Times" panose="02020603050405020304" pitchFamily="18" charset="0"/>
                <a:cs typeface="Times" panose="02020603050405020304" pitchFamily="18" charset="0"/>
              </a:rPr>
              <a:t>	</a:t>
            </a:r>
            <a:r>
              <a:rPr lang="fr-FR" altLang="fr-FR" sz="2600" i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Je crois </a:t>
            </a:r>
            <a:r>
              <a:rPr lang="fr-FR" altLang="fr-FR" sz="2600" i="1" dirty="0">
                <a:latin typeface="Times" panose="02020603050405020304" pitchFamily="18" charset="0"/>
                <a:cs typeface="Times" panose="02020603050405020304" pitchFamily="18" charset="0"/>
              </a:rPr>
              <a:t>que la personne qui est à gauche et un membre du clergé car il a une soutane, une toque, une bible et un rabat.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FR" altLang="fr-FR" sz="2600" i="1" dirty="0">
                <a:latin typeface="Times" panose="02020603050405020304" pitchFamily="18" charset="0"/>
                <a:cs typeface="Times" panose="02020603050405020304" pitchFamily="18" charset="0"/>
              </a:rPr>
              <a:t>	</a:t>
            </a:r>
            <a:r>
              <a:rPr lang="fr-FR" altLang="fr-FR" sz="2600" i="1" dirty="0">
                <a:solidFill>
                  <a:srgbClr val="FF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Je pense </a:t>
            </a:r>
            <a:r>
              <a:rPr lang="fr-FR" altLang="fr-FR" sz="2600" i="1" dirty="0">
                <a:latin typeface="Times" panose="02020603050405020304" pitchFamily="18" charset="0"/>
                <a:cs typeface="Times" panose="02020603050405020304" pitchFamily="18" charset="0"/>
              </a:rPr>
              <a:t>que le message que l’auteur veut poser est que le tiers état est écrasé par les impôts qu’il doit payer pour les nobles, le clergé et le seigneur. </a:t>
            </a:r>
          </a:p>
          <a:p>
            <a:pPr>
              <a:lnSpc>
                <a:spcPct val="80000"/>
              </a:lnSpc>
              <a:buFontTx/>
              <a:buNone/>
            </a:pPr>
            <a:endParaRPr lang="fr-FR" altLang="fr-FR" sz="1600" i="1" dirty="0">
              <a:latin typeface="+mj-lt"/>
              <a:cs typeface="Times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fr-FR" altLang="fr-FR" sz="800" i="1" dirty="0">
                <a:latin typeface="Times" panose="02020603050405020304" pitchFamily="18" charset="0"/>
                <a:cs typeface="Times" panose="02020603050405020304" pitchFamily="18" charset="0"/>
              </a:rPr>
              <a:t>	</a:t>
            </a:r>
          </a:p>
          <a:p>
            <a:pPr>
              <a:lnSpc>
                <a:spcPct val="80000"/>
              </a:lnSpc>
            </a:pPr>
            <a:endParaRPr lang="fr-FR" altLang="fr-FR" sz="800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5970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3816424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fr-FR" sz="2800" dirty="0"/>
              <a:t>Thèse 2</a:t>
            </a:r>
            <a:r>
              <a:rPr lang="fr-FR" sz="2800" dirty="0">
                <a:solidFill>
                  <a:schemeClr val="accent1"/>
                </a:solidFill>
              </a:rPr>
              <a:t/>
            </a:r>
            <a:br>
              <a:rPr lang="fr-FR" sz="2800" dirty="0">
                <a:solidFill>
                  <a:schemeClr val="accent1"/>
                </a:solidFill>
              </a:rPr>
            </a:br>
            <a:r>
              <a:rPr lang="fr-FR" sz="2800" dirty="0">
                <a:solidFill>
                  <a:schemeClr val="accent1"/>
                </a:solidFill>
              </a:rPr>
              <a:t/>
            </a:r>
            <a:br>
              <a:rPr lang="fr-FR" sz="2800" dirty="0">
                <a:solidFill>
                  <a:schemeClr val="accent1"/>
                </a:solidFill>
              </a:rPr>
            </a:br>
            <a:r>
              <a:rPr lang="fr-FR" altLang="fr-FR" sz="3600" b="1" dirty="0">
                <a:solidFill>
                  <a:srgbClr val="FF0000"/>
                </a:solidFill>
              </a:rPr>
              <a:t>Les postures des élèves en difficulté : un double révélateur</a:t>
            </a:r>
            <a:br>
              <a:rPr lang="fr-FR" altLang="fr-FR" sz="3600" b="1" dirty="0">
                <a:solidFill>
                  <a:srgbClr val="FF0000"/>
                </a:solidFill>
              </a:rPr>
            </a:br>
            <a:r>
              <a:rPr lang="fr-FR" altLang="fr-FR" sz="3600" b="1" dirty="0">
                <a:solidFill>
                  <a:srgbClr val="FF0000"/>
                </a:solidFill>
              </a:rPr>
              <a:t/>
            </a:r>
            <a:br>
              <a:rPr lang="fr-FR" altLang="fr-FR" sz="3600" b="1" dirty="0">
                <a:solidFill>
                  <a:srgbClr val="FF0000"/>
                </a:solidFill>
              </a:rPr>
            </a:br>
            <a:r>
              <a:rPr lang="fr-FR" altLang="fr-FR" sz="2800" b="1" dirty="0">
                <a:solidFill>
                  <a:srgbClr val="FF0000"/>
                </a:solidFill>
              </a:rPr>
              <a:t>-</a:t>
            </a:r>
            <a:r>
              <a:rPr lang="fr-FR" altLang="fr-FR" sz="2800" dirty="0"/>
              <a:t>des ajustements des élèves</a:t>
            </a:r>
            <a:br>
              <a:rPr lang="fr-FR" altLang="fr-FR" sz="2800" dirty="0"/>
            </a:br>
            <a:r>
              <a:rPr lang="fr-FR" altLang="fr-FR" sz="2800" dirty="0"/>
              <a:t>              	    -des ajustements des pratiques enseignantes         		    sur ces élèves </a:t>
            </a:r>
            <a:br>
              <a:rPr lang="fr-FR" altLang="fr-FR" sz="2800" dirty="0"/>
            </a:b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155801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C6D636B-144A-4646-A557-D067F4909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3861048"/>
            <a:ext cx="7772400" cy="1907927"/>
          </a:xfrm>
        </p:spPr>
        <p:txBody>
          <a:bodyPr>
            <a:normAutofit fontScale="90000"/>
          </a:bodyPr>
          <a:lstStyle/>
          <a:p>
            <a:r>
              <a:rPr lang="fr-FR" dirty="0"/>
              <a:t>La diversité des postures d’engagement dans les tâches des élèves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31CD564-1B55-41BD-BEF4-184B3B703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3008933"/>
            <a:ext cx="7772400" cy="1500187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825958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2"/>
          <p:cNvSpPr>
            <a:spLocks noChangeArrowheads="1"/>
          </p:cNvSpPr>
          <p:nvPr/>
        </p:nvSpPr>
        <p:spPr bwMode="auto">
          <a:xfrm>
            <a:off x="4545486" y="5084997"/>
            <a:ext cx="4419600" cy="1524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6387" name="Rectangle 9"/>
          <p:cNvSpPr>
            <a:spLocks noChangeArrowheads="1"/>
          </p:cNvSpPr>
          <p:nvPr/>
        </p:nvSpPr>
        <p:spPr bwMode="auto">
          <a:xfrm>
            <a:off x="5613504" y="3339832"/>
            <a:ext cx="2864178" cy="14743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5609850" y="1206309"/>
            <a:ext cx="3124200" cy="1295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838200"/>
          </a:xfrm>
        </p:spPr>
        <p:txBody>
          <a:bodyPr/>
          <a:lstStyle/>
          <a:p>
            <a:pPr eaLnBrk="1" hangingPunct="1"/>
            <a:r>
              <a:rPr lang="fr-FR" altLang="fr-FR" sz="3600" b="1" dirty="0">
                <a:solidFill>
                  <a:schemeClr val="accent2"/>
                </a:solidFill>
              </a:rPr>
              <a:t>Postures des élèves </a:t>
            </a:r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304800" y="947868"/>
            <a:ext cx="5181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fr-FR" altLang="fr-FR" dirty="0">
                <a:solidFill>
                  <a:srgbClr val="FF0000"/>
                </a:solidFill>
              </a:rPr>
              <a:t>Conformes</a:t>
            </a:r>
            <a:r>
              <a:rPr lang="fr-FR" altLang="fr-FR" dirty="0"/>
              <a:t> :  désir de se conformer,  	       	          aveugle ou stratégique</a:t>
            </a:r>
          </a:p>
          <a:p>
            <a:pPr eaLnBrk="1" hangingPunct="1"/>
            <a:r>
              <a:rPr lang="fr-FR" altLang="fr-FR" dirty="0"/>
              <a:t>	          pas d’autorisation à penser</a:t>
            </a: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5638800" y="1295400"/>
            <a:ext cx="3124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fr-FR" altLang="fr-FR" sz="1800" dirty="0"/>
              <a:t>Insécurité être en règle</a:t>
            </a:r>
          </a:p>
          <a:p>
            <a:pPr eaLnBrk="1" hangingPunct="1"/>
            <a:r>
              <a:rPr lang="fr-FR" altLang="fr-FR" sz="1800" dirty="0"/>
              <a:t>Dépendance au M. à la tâche</a:t>
            </a:r>
          </a:p>
          <a:p>
            <a:pPr eaLnBrk="1" hangingPunct="1"/>
            <a:r>
              <a:rPr lang="fr-FR" altLang="fr-FR" sz="1800" dirty="0"/>
              <a:t>Refus des pairs</a:t>
            </a:r>
          </a:p>
          <a:p>
            <a:pPr eaLnBrk="1" hangingPunct="1"/>
            <a:r>
              <a:rPr lang="fr-FR" altLang="fr-FR" sz="1800" dirty="0"/>
              <a:t>Se conformer ou  faire semblant 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268278" y="2331228"/>
            <a:ext cx="62325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fr-FR" altLang="fr-FR" dirty="0">
                <a:solidFill>
                  <a:srgbClr val="FF0000"/>
                </a:solidFill>
              </a:rPr>
              <a:t>Ludiques</a:t>
            </a:r>
            <a:r>
              <a:rPr lang="fr-FR" altLang="fr-FR" dirty="0"/>
              <a:t> : des stratégies de détournement</a:t>
            </a:r>
          </a:p>
          <a:p>
            <a:pPr eaLnBrk="1" hangingPunct="1"/>
            <a:r>
              <a:rPr lang="fr-FR" altLang="fr-FR" dirty="0"/>
              <a:t>	       un désir de créativité hors des normes</a:t>
            </a:r>
          </a:p>
        </p:txBody>
      </p:sp>
      <p:sp>
        <p:nvSpPr>
          <p:cNvPr id="16393" name="Text Box 6"/>
          <p:cNvSpPr txBox="1">
            <a:spLocks noChangeArrowheads="1"/>
          </p:cNvSpPr>
          <p:nvPr/>
        </p:nvSpPr>
        <p:spPr bwMode="auto">
          <a:xfrm>
            <a:off x="295692" y="3626696"/>
            <a:ext cx="5181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fr-FR" altLang="fr-FR" dirty="0">
                <a:solidFill>
                  <a:srgbClr val="FF0000"/>
                </a:solidFill>
              </a:rPr>
              <a:t>Immédiates </a:t>
            </a:r>
            <a:r>
              <a:rPr lang="fr-FR" altLang="fr-FR" dirty="0"/>
              <a:t>: posture première 		          engagement de l’agir dans                                     	          la situation	   </a:t>
            </a:r>
          </a:p>
        </p:txBody>
      </p:sp>
      <p:sp>
        <p:nvSpPr>
          <p:cNvPr id="16394" name="Text Box 8"/>
          <p:cNvSpPr txBox="1">
            <a:spLocks noChangeArrowheads="1"/>
          </p:cNvSpPr>
          <p:nvPr/>
        </p:nvSpPr>
        <p:spPr bwMode="auto">
          <a:xfrm>
            <a:off x="5613504" y="3817620"/>
            <a:ext cx="284469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fr-FR" altLang="fr-FR" sz="1600" dirty="0"/>
              <a:t>Implication forte</a:t>
            </a:r>
          </a:p>
          <a:p>
            <a:pPr eaLnBrk="1" hangingPunct="1"/>
            <a:r>
              <a:rPr lang="fr-FR" altLang="fr-FR" sz="1600" dirty="0"/>
              <a:t>Brut d’écrit ou de pensée</a:t>
            </a:r>
          </a:p>
          <a:p>
            <a:pPr eaLnBrk="1" hangingPunct="1"/>
            <a:r>
              <a:rPr lang="fr-FR" altLang="fr-FR" sz="1600" dirty="0"/>
              <a:t>Identification </a:t>
            </a:r>
          </a:p>
          <a:p>
            <a:pPr eaLnBrk="1" hangingPunct="1"/>
            <a:r>
              <a:rPr lang="fr-FR" altLang="fr-FR" sz="1600" dirty="0"/>
              <a:t>Absence de lien entre les tâches </a:t>
            </a:r>
          </a:p>
        </p:txBody>
      </p:sp>
      <p:sp>
        <p:nvSpPr>
          <p:cNvPr id="16395" name="Text Box 10"/>
          <p:cNvSpPr txBox="1">
            <a:spLocks noChangeArrowheads="1"/>
          </p:cNvSpPr>
          <p:nvPr/>
        </p:nvSpPr>
        <p:spPr bwMode="auto">
          <a:xfrm>
            <a:off x="304800" y="5193948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fr-FR" altLang="fr-FR" dirty="0">
                <a:solidFill>
                  <a:srgbClr val="FF0000"/>
                </a:solidFill>
              </a:rPr>
              <a:t>Réflexives</a:t>
            </a:r>
            <a:r>
              <a:rPr lang="fr-FR" altLang="fr-FR" dirty="0"/>
              <a:t> : prise de distance</a:t>
            </a:r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4560726" y="5139006"/>
            <a:ext cx="41148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fr-FR" altLang="fr-FR" sz="1800"/>
              <a:t>Penser sur les tâches </a:t>
            </a:r>
          </a:p>
          <a:p>
            <a:pPr eaLnBrk="1" hangingPunct="1"/>
            <a:r>
              <a:rPr lang="fr-FR" altLang="fr-FR" sz="1800"/>
              <a:t>Les objets de savoir sont nommés</a:t>
            </a:r>
          </a:p>
          <a:p>
            <a:pPr eaLnBrk="1" hangingPunct="1"/>
            <a:r>
              <a:rPr lang="fr-FR" altLang="fr-FR" sz="1800"/>
              <a:t>Conscience de sa propre activité de pensée</a:t>
            </a:r>
          </a:p>
          <a:p>
            <a:pPr eaLnBrk="1" hangingPunct="1"/>
            <a:r>
              <a:rPr lang="fr-FR" altLang="fr-FR" sz="1800"/>
              <a:t>Conscience du langage comme objet </a:t>
            </a:r>
          </a:p>
          <a:p>
            <a:pPr eaLnBrk="1" hangingPunct="1"/>
            <a:r>
              <a:rPr lang="fr-FR" altLang="fr-FR" sz="1800"/>
              <a:t>et instrument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15340" y="5771447"/>
            <a:ext cx="1346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Refus: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20182" y="6290101"/>
            <a:ext cx="1819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Dogmatique: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339752" y="6240770"/>
            <a:ext cx="156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L’élève « sait »</a:t>
            </a:r>
          </a:p>
        </p:txBody>
      </p:sp>
    </p:spTree>
    <p:extLst>
      <p:ext uri="{BB962C8B-B14F-4D97-AF65-F5344CB8AC3E}">
        <p14:creationId xmlns:p14="http://schemas.microsoft.com/office/powerpoint/2010/main" xmlns="" val="582456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>
                <a:highlight>
                  <a:srgbClr val="FFFF00"/>
                </a:highlight>
              </a:rPr>
              <a:t>(1999) Constats : l’inégalité des postures des élèves devant des tâches complexes, à 15 ans</a:t>
            </a:r>
            <a:endParaRPr lang="fr-FR" sz="2000" dirty="0">
              <a:highlight>
                <a:srgbClr val="FFFF00"/>
              </a:highligh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fr-FR" dirty="0"/>
              <a:t>El. milieux favorisés sont à  70 % dans un jeu de </a:t>
            </a:r>
            <a:r>
              <a:rPr lang="fr-FR" dirty="0">
                <a:solidFill>
                  <a:srgbClr val="FF0000"/>
                </a:solidFill>
              </a:rPr>
              <a:t>3 à 4 postures </a:t>
            </a:r>
            <a:r>
              <a:rPr lang="fr-FR" dirty="0"/>
              <a:t>: ludique, première, réflexive, scolaire</a:t>
            </a:r>
          </a:p>
          <a:p>
            <a:r>
              <a:rPr lang="fr-FR" dirty="0"/>
              <a:t>El. de milieux défavorisés sont à 70% dans </a:t>
            </a:r>
            <a:r>
              <a:rPr lang="fr-FR" dirty="0">
                <a:solidFill>
                  <a:srgbClr val="FF0000"/>
                </a:solidFill>
              </a:rPr>
              <a:t>deux postures </a:t>
            </a:r>
            <a:r>
              <a:rPr lang="fr-FR" dirty="0"/>
              <a:t>: scolaire et première.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>
                <a:solidFill>
                  <a:schemeClr val="bg2"/>
                </a:solidFill>
              </a:rPr>
              <a:t>Quelle part de responsabilité revient à l’école?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b="1" dirty="0">
                <a:solidFill>
                  <a:srgbClr val="FF0000"/>
                </a:solidFill>
              </a:rPr>
              <a:t>L’hétérogénéité des postures est 	scolairement construite ou renforcée</a:t>
            </a:r>
          </a:p>
        </p:txBody>
      </p:sp>
      <p:sp>
        <p:nvSpPr>
          <p:cNvPr id="4" name="Flèche : droite 3"/>
          <p:cNvSpPr/>
          <p:nvPr/>
        </p:nvSpPr>
        <p:spPr>
          <a:xfrm>
            <a:off x="683568" y="4077072"/>
            <a:ext cx="751337" cy="432048"/>
          </a:xfrm>
          <a:prstGeom prst="rightArrow">
            <a:avLst>
              <a:gd name="adj1" fmla="val 4069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69505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AE3D8E5-761A-4D9A-A098-0A7472CA9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06490"/>
          </a:xfrm>
        </p:spPr>
        <p:txBody>
          <a:bodyPr>
            <a:normAutofit/>
          </a:bodyPr>
          <a:lstStyle/>
          <a:p>
            <a:r>
              <a:rPr lang="fr-FR" dirty="0"/>
              <a:t>Les gestes professionnels des enseignants: un multi agenda de préoccupations enchâssées</a:t>
            </a:r>
          </a:p>
        </p:txBody>
      </p:sp>
    </p:spTree>
    <p:extLst>
      <p:ext uri="{BB962C8B-B14F-4D97-AF65-F5344CB8AC3E}">
        <p14:creationId xmlns:p14="http://schemas.microsoft.com/office/powerpoint/2010/main" xmlns="" val="966195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Ellipse 78">
            <a:extLst>
              <a:ext uri="{FF2B5EF4-FFF2-40B4-BE49-F238E27FC236}">
                <a16:creationId xmlns:a16="http://schemas.microsoft.com/office/drawing/2014/main" xmlns="" id="{83EE92FA-43A7-473C-A1F9-3C4C4F2C73D7}"/>
              </a:ext>
            </a:extLst>
          </p:cNvPr>
          <p:cNvSpPr/>
          <p:nvPr/>
        </p:nvSpPr>
        <p:spPr>
          <a:xfrm>
            <a:off x="287240" y="1026877"/>
            <a:ext cx="8605240" cy="512546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585F5CA-7C23-48CD-82ED-813ADAD8C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4588" y="3276600"/>
            <a:ext cx="1601519" cy="9525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xmlns="" id="{04A96D2B-2948-4F6E-91D1-1A00E385E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7477" y="2286000"/>
            <a:ext cx="5030518" cy="283193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909D5FC-7E68-44F7-BA14-31745CB21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751" y="3445357"/>
            <a:ext cx="9906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FF5B9F68-9BEE-464C-9C35-1DD30EA50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687" y="3475166"/>
            <a:ext cx="1447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xmlns="" id="{5D21D453-6BBF-47C5-92E3-98C6AF728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9404" y="1997329"/>
            <a:ext cx="48456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r-FR" altLang="fr-FR" sz="2000" b="1" dirty="0">
                <a:solidFill>
                  <a:schemeClr val="bg2"/>
                </a:solidFill>
                <a:highlight>
                  <a:srgbClr val="FFFF00"/>
                </a:highlight>
                <a:latin typeface="Times" panose="02020603050405020304" pitchFamily="18" charset="0"/>
              </a:rPr>
              <a:t>Tissage </a:t>
            </a: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xmlns="" id="{5112589E-E6E1-412C-8C80-6D9423DB9FE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627795" y="4766668"/>
            <a:ext cx="296339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r-FR" altLang="fr-FR" sz="2000" b="1" dirty="0">
                <a:solidFill>
                  <a:schemeClr val="bg2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Pilotage</a:t>
            </a:r>
          </a:p>
          <a:p>
            <a:pPr algn="ctr"/>
            <a:endParaRPr lang="fr-FR" altLang="fr-FR" b="1" dirty="0">
              <a:latin typeface="Times New Roman" panose="02020603050405020304" pitchFamily="18" charset="0"/>
            </a:endParaRP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xmlns="" id="{6D649535-F09C-45DF-80EB-B6B09995F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273" y="3505201"/>
            <a:ext cx="16015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FR" altLang="fr-FR" u="sng" dirty="0">
                <a:latin typeface="Times New Roman" panose="02020603050405020304" pitchFamily="18" charset="0"/>
                <a:hlinkClick r:id="rId2" action="ppaction://hlinksldjump"/>
              </a:rPr>
              <a:t>Atmosphère</a:t>
            </a:r>
            <a:endParaRPr lang="fr-FR" altLang="fr-FR" u="sng" dirty="0">
              <a:latin typeface="Times New Roman" panose="02020603050405020304" pitchFamily="18" charset="0"/>
            </a:endParaRP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xmlns="" id="{3ACB893B-9E2B-4C42-A912-FE9AF80FF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505201"/>
            <a:ext cx="1034184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FR" altLang="fr-FR" b="1" dirty="0">
                <a:solidFill>
                  <a:schemeClr val="bg2"/>
                </a:solidFill>
                <a:latin typeface="Times New Roman" panose="02020603050405020304" pitchFamily="18" charset="0"/>
              </a:rPr>
              <a:t>Etayage</a:t>
            </a: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xmlns="" id="{2A0E0911-D882-436C-A7EC-20AF48622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610" y="3286975"/>
            <a:ext cx="393999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r-FR" altLang="fr-FR" b="1" dirty="0">
                <a:solidFill>
                  <a:schemeClr val="bg2"/>
                </a:solidFill>
                <a:latin typeface="Times New Roman" panose="02020603050405020304" pitchFamily="18" charset="0"/>
              </a:rPr>
              <a:t>Objets </a:t>
            </a:r>
          </a:p>
          <a:p>
            <a:pPr algn="ctr"/>
            <a:r>
              <a:rPr lang="fr-FR" altLang="fr-FR" b="1" dirty="0">
                <a:solidFill>
                  <a:schemeClr val="bg2"/>
                </a:solidFill>
                <a:latin typeface="Times New Roman" panose="02020603050405020304" pitchFamily="18" charset="0"/>
              </a:rPr>
              <a:t>de savoir,</a:t>
            </a:r>
          </a:p>
          <a:p>
            <a:pPr algn="ctr"/>
            <a:r>
              <a:rPr lang="fr-FR" altLang="fr-FR" b="1" dirty="0">
                <a:solidFill>
                  <a:schemeClr val="bg2"/>
                </a:solidFill>
                <a:latin typeface="Times New Roman" panose="02020603050405020304" pitchFamily="18" charset="0"/>
              </a:rPr>
              <a:t>Techniques</a:t>
            </a: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xmlns="" id="{787C5A5B-6537-4E5A-BAE8-C48853103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0448" y="1026877"/>
            <a:ext cx="259228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r-FR" altLang="fr-FR" sz="2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Donner du sens à la situation et au savoir visé</a:t>
            </a: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xmlns="" id="{FCA13903-1924-447C-BE45-8432DE8FD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6463" y="2746376"/>
            <a:ext cx="3360587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FR" altLang="fr-FR" sz="2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L’ethos</a:t>
            </a:r>
          </a:p>
          <a:p>
            <a:r>
              <a:rPr lang="fr-FR" altLang="fr-FR" sz="2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Créer</a:t>
            </a:r>
          </a:p>
          <a:p>
            <a:r>
              <a:rPr lang="fr-FR" altLang="fr-FR" sz="2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Maintenir</a:t>
            </a:r>
          </a:p>
          <a:p>
            <a:r>
              <a:rPr lang="fr-FR" altLang="fr-FR" sz="2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des espaces</a:t>
            </a:r>
          </a:p>
          <a:p>
            <a:r>
              <a:rPr lang="fr-FR" altLang="fr-FR" sz="2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dialogiques</a:t>
            </a:r>
            <a:r>
              <a:rPr lang="fr-FR" altLang="fr-FR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xmlns="" id="{A978236A-1089-40DC-B402-528A10231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688" y="2783638"/>
            <a:ext cx="184716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FR" altLang="fr-FR" sz="2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Faire comprendre</a:t>
            </a:r>
          </a:p>
          <a:p>
            <a:r>
              <a:rPr lang="fr-FR" altLang="fr-FR" sz="2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Faire dire</a:t>
            </a:r>
          </a:p>
          <a:p>
            <a:r>
              <a:rPr lang="fr-FR" altLang="fr-FR" sz="2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Faire faire</a:t>
            </a:r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xmlns="" id="{9E079B31-1D31-41FE-858B-F3111C96A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9928" y="5210966"/>
            <a:ext cx="306476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fr-FR" altLang="fr-FR" sz="2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Gérer les contraintes</a:t>
            </a:r>
          </a:p>
          <a:p>
            <a:pPr algn="ctr"/>
            <a:r>
              <a:rPr lang="fr-FR" altLang="fr-FR" sz="2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Espace temps </a:t>
            </a:r>
          </a:p>
          <a:p>
            <a:pPr algn="ctr"/>
            <a:r>
              <a:rPr lang="fr-FR" altLang="fr-FR" sz="2000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De la situation</a:t>
            </a:r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xmlns="" id="{E95476AA-5449-451C-8C55-FEEF18F654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667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" name="Line 20">
            <a:extLst>
              <a:ext uri="{FF2B5EF4-FFF2-40B4-BE49-F238E27FC236}">
                <a16:creationId xmlns:a16="http://schemas.microsoft.com/office/drawing/2014/main" xmlns="" id="{1933817C-6A3A-4E79-B958-5E369F1370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733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1" name="Line 21">
            <a:extLst>
              <a:ext uri="{FF2B5EF4-FFF2-40B4-BE49-F238E27FC236}">
                <a16:creationId xmlns:a16="http://schemas.microsoft.com/office/drawing/2014/main" xmlns="" id="{CF2EC8BE-5121-4A51-8540-99CD7408DB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15491" y="409089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" name="Line 22">
            <a:extLst>
              <a:ext uri="{FF2B5EF4-FFF2-40B4-BE49-F238E27FC236}">
                <a16:creationId xmlns:a16="http://schemas.microsoft.com/office/drawing/2014/main" xmlns="" id="{8028B792-9C3C-4412-9614-C12BAA38D6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4343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xmlns="" id="{8665DC64-2B2E-45E6-AB5C-AE2D2EA09CE8}"/>
              </a:ext>
            </a:extLst>
          </p:cNvPr>
          <p:cNvSpPr txBox="1"/>
          <p:nvPr/>
        </p:nvSpPr>
        <p:spPr>
          <a:xfrm>
            <a:off x="10677561" y="2209403"/>
            <a:ext cx="1303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Scène</a:t>
            </a:r>
          </a:p>
          <a:p>
            <a:r>
              <a:rPr lang="fr-FR" dirty="0">
                <a:solidFill>
                  <a:schemeClr val="bg1"/>
                </a:solidFill>
              </a:rPr>
              <a:t>collective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xmlns="" id="{2BBD2B20-C815-44CE-9B3B-25930C0CA03B}"/>
              </a:ext>
            </a:extLst>
          </p:cNvPr>
          <p:cNvSpPr txBox="1"/>
          <p:nvPr/>
        </p:nvSpPr>
        <p:spPr>
          <a:xfrm>
            <a:off x="10732543" y="3276600"/>
            <a:ext cx="1504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Scène</a:t>
            </a:r>
          </a:p>
          <a:p>
            <a:r>
              <a:rPr lang="fr-FR" dirty="0">
                <a:solidFill>
                  <a:schemeClr val="bg1"/>
                </a:solidFill>
              </a:rPr>
              <a:t> duale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xmlns="" id="{85D8A9A3-4364-4789-A49F-6087284FF98E}"/>
              </a:ext>
            </a:extLst>
          </p:cNvPr>
          <p:cNvSpPr txBox="1"/>
          <p:nvPr/>
        </p:nvSpPr>
        <p:spPr>
          <a:xfrm>
            <a:off x="10476656" y="5377934"/>
            <a:ext cx="3675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Scène privée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E28B8992-7C94-48DD-B30B-B19FA88B69B1}"/>
              </a:ext>
            </a:extLst>
          </p:cNvPr>
          <p:cNvSpPr txBox="1"/>
          <p:nvPr/>
        </p:nvSpPr>
        <p:spPr>
          <a:xfrm>
            <a:off x="10896600" y="4140458"/>
            <a:ext cx="1152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Atelier groupes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xmlns="" id="{590553DA-A9D7-4324-87E8-AAC1FE496B11}"/>
              </a:ext>
            </a:extLst>
          </p:cNvPr>
          <p:cNvSpPr txBox="1"/>
          <p:nvPr/>
        </p:nvSpPr>
        <p:spPr>
          <a:xfrm>
            <a:off x="9540553" y="1559442"/>
            <a:ext cx="218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Scène d’arrière plan </a:t>
            </a:r>
          </a:p>
        </p:txBody>
      </p: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xmlns="" id="{8C47C151-40EC-4953-9B02-2F26E5A92B8D}"/>
              </a:ext>
            </a:extLst>
          </p:cNvPr>
          <p:cNvCxnSpPr>
            <a:cxnSpLocks/>
          </p:cNvCxnSpPr>
          <p:nvPr/>
        </p:nvCxnSpPr>
        <p:spPr>
          <a:xfrm>
            <a:off x="3484329" y="2753145"/>
            <a:ext cx="157295" cy="3968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xmlns="" id="{F89B8FF5-D002-4B2B-A1BE-8F08CCAA2A4E}"/>
              </a:ext>
            </a:extLst>
          </p:cNvPr>
          <p:cNvCxnSpPr>
            <a:cxnSpLocks/>
          </p:cNvCxnSpPr>
          <p:nvPr/>
        </p:nvCxnSpPr>
        <p:spPr>
          <a:xfrm flipH="1">
            <a:off x="3972671" y="2672007"/>
            <a:ext cx="119194" cy="381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xmlns="" id="{D55E1C80-FB9C-4EBD-AA17-1375D1F70CD3}"/>
              </a:ext>
            </a:extLst>
          </p:cNvPr>
          <p:cNvCxnSpPr>
            <a:cxnSpLocks/>
          </p:cNvCxnSpPr>
          <p:nvPr/>
        </p:nvCxnSpPr>
        <p:spPr>
          <a:xfrm flipH="1">
            <a:off x="5350910" y="2865044"/>
            <a:ext cx="341774" cy="32821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xmlns="" id="{14418A06-8942-493F-863D-CA0B1692EDDF}"/>
              </a:ext>
            </a:extLst>
          </p:cNvPr>
          <p:cNvCxnSpPr>
            <a:cxnSpLocks/>
          </p:cNvCxnSpPr>
          <p:nvPr/>
        </p:nvCxnSpPr>
        <p:spPr>
          <a:xfrm flipV="1">
            <a:off x="2912692" y="3759500"/>
            <a:ext cx="599282" cy="6248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xmlns="" id="{E27BC988-9815-4D24-9B42-01A15622A92C}"/>
              </a:ext>
            </a:extLst>
          </p:cNvPr>
          <p:cNvCxnSpPr>
            <a:cxnSpLocks/>
          </p:cNvCxnSpPr>
          <p:nvPr/>
        </p:nvCxnSpPr>
        <p:spPr>
          <a:xfrm flipH="1">
            <a:off x="4650030" y="2708061"/>
            <a:ext cx="119194" cy="381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xmlns="" id="{3719B592-F88E-4608-89D5-1ED798AC0FCC}"/>
              </a:ext>
            </a:extLst>
          </p:cNvPr>
          <p:cNvCxnSpPr/>
          <p:nvPr/>
        </p:nvCxnSpPr>
        <p:spPr>
          <a:xfrm>
            <a:off x="5079145" y="3542032"/>
            <a:ext cx="598490" cy="2619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xmlns="" id="{8BB46138-458C-4A15-AD80-FBDEB8C55171}"/>
              </a:ext>
            </a:extLst>
          </p:cNvPr>
          <p:cNvCxnSpPr/>
          <p:nvPr/>
        </p:nvCxnSpPr>
        <p:spPr>
          <a:xfrm flipH="1" flipV="1">
            <a:off x="4949831" y="4004851"/>
            <a:ext cx="779464" cy="810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>
            <a:extLst>
              <a:ext uri="{FF2B5EF4-FFF2-40B4-BE49-F238E27FC236}">
                <a16:creationId xmlns:a16="http://schemas.microsoft.com/office/drawing/2014/main" xmlns="" id="{F51759F6-A9EA-4E4A-8C03-A24868AD2D90}"/>
              </a:ext>
            </a:extLst>
          </p:cNvPr>
          <p:cNvCxnSpPr/>
          <p:nvPr/>
        </p:nvCxnSpPr>
        <p:spPr>
          <a:xfrm flipV="1">
            <a:off x="4212599" y="4228100"/>
            <a:ext cx="127249" cy="5507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>
            <a:extLst>
              <a:ext uri="{FF2B5EF4-FFF2-40B4-BE49-F238E27FC236}">
                <a16:creationId xmlns:a16="http://schemas.microsoft.com/office/drawing/2014/main" xmlns="" id="{23D7C541-A437-45AC-9EA3-A787CA123461}"/>
              </a:ext>
            </a:extLst>
          </p:cNvPr>
          <p:cNvCxnSpPr/>
          <p:nvPr/>
        </p:nvCxnSpPr>
        <p:spPr>
          <a:xfrm flipV="1">
            <a:off x="3608120" y="4228100"/>
            <a:ext cx="33504" cy="5385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>
            <a:extLst>
              <a:ext uri="{FF2B5EF4-FFF2-40B4-BE49-F238E27FC236}">
                <a16:creationId xmlns:a16="http://schemas.microsoft.com/office/drawing/2014/main" xmlns="" id="{EB8DF674-AB62-4E64-9FF7-EC53FECC7C5D}"/>
              </a:ext>
            </a:extLst>
          </p:cNvPr>
          <p:cNvCxnSpPr/>
          <p:nvPr/>
        </p:nvCxnSpPr>
        <p:spPr>
          <a:xfrm flipH="1" flipV="1">
            <a:off x="2572051" y="3276600"/>
            <a:ext cx="912278" cy="1524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>
            <a:extLst>
              <a:ext uri="{FF2B5EF4-FFF2-40B4-BE49-F238E27FC236}">
                <a16:creationId xmlns:a16="http://schemas.microsoft.com/office/drawing/2014/main" xmlns="" id="{6D63B95A-2712-4526-9FD5-522CF481429D}"/>
              </a:ext>
            </a:extLst>
          </p:cNvPr>
          <p:cNvCxnSpPr>
            <a:cxnSpLocks/>
          </p:cNvCxnSpPr>
          <p:nvPr/>
        </p:nvCxnSpPr>
        <p:spPr>
          <a:xfrm flipV="1">
            <a:off x="5368946" y="3124200"/>
            <a:ext cx="955655" cy="1881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>
            <a:extLst>
              <a:ext uri="{FF2B5EF4-FFF2-40B4-BE49-F238E27FC236}">
                <a16:creationId xmlns:a16="http://schemas.microsoft.com/office/drawing/2014/main" xmlns="" id="{50313B24-882A-4354-BD4C-A017D14F5859}"/>
              </a:ext>
            </a:extLst>
          </p:cNvPr>
          <p:cNvCxnSpPr>
            <a:cxnSpLocks/>
          </p:cNvCxnSpPr>
          <p:nvPr/>
        </p:nvCxnSpPr>
        <p:spPr>
          <a:xfrm flipH="1">
            <a:off x="4755716" y="4213338"/>
            <a:ext cx="119194" cy="381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xmlns="" id="{28D9773B-FD23-473A-8BFC-C9CA79279960}"/>
              </a:ext>
            </a:extLst>
          </p:cNvPr>
          <p:cNvCxnSpPr>
            <a:cxnSpLocks/>
          </p:cNvCxnSpPr>
          <p:nvPr/>
        </p:nvCxnSpPr>
        <p:spPr>
          <a:xfrm flipV="1">
            <a:off x="4724400" y="332657"/>
            <a:ext cx="1676400" cy="32093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xmlns="" id="{9C4E305D-35F3-43EE-BE42-79D27167756C}"/>
              </a:ext>
            </a:extLst>
          </p:cNvPr>
          <p:cNvCxnSpPr/>
          <p:nvPr/>
        </p:nvCxnSpPr>
        <p:spPr>
          <a:xfrm>
            <a:off x="4212599" y="332657"/>
            <a:ext cx="127249" cy="32355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92377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971600" y="1916832"/>
            <a:ext cx="712879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685800"/>
            <a:r>
              <a:rPr lang="fr-FR" altLang="fr-FR" sz="2400" dirty="0"/>
              <a:t>- </a:t>
            </a:r>
            <a:r>
              <a:rPr lang="fr-FR" altLang="fr-FR" sz="2400" b="1" dirty="0"/>
              <a:t>Des «</a:t>
            </a:r>
            <a:r>
              <a:rPr lang="fr-FR" altLang="fr-FR" sz="2400" b="1" dirty="0">
                <a:solidFill>
                  <a:srgbClr val="FF0000"/>
                </a:solidFill>
              </a:rPr>
              <a:t> schèmes-réponses</a:t>
            </a:r>
            <a:r>
              <a:rPr lang="fr-FR" altLang="fr-FR" sz="2400" b="1" dirty="0"/>
              <a:t> » disponibles : cognitifs, langagiers, didactiques,  pré-  construits dans l’histoire et l’expérience des élèves  et des enseignants </a:t>
            </a:r>
          </a:p>
          <a:p>
            <a:pPr defTabSz="685800"/>
            <a:endParaRPr lang="fr-FR" altLang="fr-FR" sz="2400" b="1" dirty="0">
              <a:solidFill>
                <a:prstClr val="black"/>
              </a:solidFill>
              <a:latin typeface="Calibri" panose="020F0502020204030204"/>
            </a:endParaRPr>
          </a:p>
          <a:p>
            <a:pPr defTabSz="685800"/>
            <a:endParaRPr lang="fr-FR" altLang="fr-FR" sz="2400" b="1" dirty="0">
              <a:solidFill>
                <a:prstClr val="black"/>
              </a:solidFill>
              <a:latin typeface="Calibri" panose="020F0502020204030204"/>
            </a:endParaRPr>
          </a:p>
          <a:p>
            <a:pPr defTabSz="685800"/>
            <a:r>
              <a:rPr lang="fr-FR" altLang="fr-FR" sz="2400" b="1" dirty="0">
                <a:solidFill>
                  <a:prstClr val="black"/>
                </a:solidFill>
                <a:latin typeface="Calibri" panose="020F0502020204030204"/>
              </a:rPr>
              <a:t>Les sujets disposent </a:t>
            </a:r>
            <a:r>
              <a:rPr lang="fr-FR" altLang="fr-FR" sz="2400" b="1" dirty="0">
                <a:solidFill>
                  <a:srgbClr val="FF0000"/>
                </a:solidFill>
                <a:latin typeface="Calibri" panose="020F0502020204030204"/>
              </a:rPr>
              <a:t>d’une ou plusieurs postures </a:t>
            </a:r>
            <a:r>
              <a:rPr lang="fr-FR" altLang="fr-FR" sz="2400" b="1" dirty="0">
                <a:solidFill>
                  <a:prstClr val="black"/>
                </a:solidFill>
                <a:latin typeface="Calibri" panose="020F0502020204030204"/>
              </a:rPr>
              <a:t>pour négocier les tâches. Ils peuvent changer de posture  en cours de tâche</a:t>
            </a:r>
          </a:p>
          <a:p>
            <a:pPr defTabSz="685800"/>
            <a:endParaRPr lang="fr-FR" altLang="fr-FR" sz="2400" b="1" dirty="0">
              <a:solidFill>
                <a:prstClr val="black"/>
              </a:solidFill>
              <a:latin typeface="Calibri" panose="020F0502020204030204"/>
            </a:endParaRPr>
          </a:p>
          <a:p>
            <a:pPr defTabSz="685800"/>
            <a:r>
              <a:rPr lang="fr-FR" altLang="fr-FR" sz="2400" b="1" dirty="0">
                <a:solidFill>
                  <a:prstClr val="black"/>
                </a:solidFill>
                <a:latin typeface="Calibri" panose="020F0502020204030204"/>
              </a:rPr>
              <a:t>La posture est </a:t>
            </a:r>
            <a:r>
              <a:rPr lang="fr-FR" altLang="fr-FR" sz="2400" b="1" dirty="0">
                <a:solidFill>
                  <a:srgbClr val="FF0000"/>
                </a:solidFill>
                <a:latin typeface="Calibri" panose="020F0502020204030204"/>
              </a:rPr>
              <a:t>relative au sujet, au contexte </a:t>
            </a:r>
            <a:r>
              <a:rPr lang="fr-FR" altLang="fr-FR" sz="2400" b="1" dirty="0">
                <a:solidFill>
                  <a:prstClr val="black"/>
                </a:solidFill>
                <a:latin typeface="Calibri" panose="020F0502020204030204"/>
              </a:rPr>
              <a:t>et aux objets travaillés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259632" y="1028700"/>
            <a:ext cx="5965513" cy="4154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defTabSz="685800"/>
            <a:r>
              <a:rPr lang="fr-FR" altLang="fr-FR" sz="21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/>
              </a:rPr>
              <a:t>Définition de posture</a:t>
            </a:r>
            <a:r>
              <a:rPr lang="fr-FR" altLang="fr-FR" sz="2100" dirty="0">
                <a:solidFill>
                  <a:prstClr val="black"/>
                </a:solidFill>
                <a:highlight>
                  <a:srgbClr val="FFFF00"/>
                </a:highlight>
                <a:latin typeface="Calibri" panose="020F0502020204030204"/>
              </a:rPr>
              <a:t>  </a:t>
            </a:r>
            <a:r>
              <a:rPr lang="fr-FR" altLang="fr-FR" sz="2100" dirty="0">
                <a:solidFill>
                  <a:prstClr val="black"/>
                </a:solidFill>
                <a:latin typeface="Calibri" panose="020F0502020204030204"/>
              </a:rPr>
              <a:t>(</a:t>
            </a:r>
            <a:r>
              <a:rPr lang="fr-FR" altLang="fr-FR" sz="2100" dirty="0" err="1">
                <a:solidFill>
                  <a:prstClr val="black"/>
                </a:solidFill>
                <a:latin typeface="Calibri" panose="020F0502020204030204"/>
              </a:rPr>
              <a:t>Bucheton</a:t>
            </a:r>
            <a:r>
              <a:rPr lang="fr-FR" altLang="fr-FR" sz="2100" dirty="0">
                <a:solidFill>
                  <a:prstClr val="black"/>
                </a:solidFill>
                <a:latin typeface="Calibri" panose="020F0502020204030204"/>
              </a:rPr>
              <a:t> 2009) </a:t>
            </a:r>
          </a:p>
        </p:txBody>
      </p:sp>
    </p:spTree>
    <p:extLst>
      <p:ext uri="{BB962C8B-B14F-4D97-AF65-F5344CB8AC3E}">
        <p14:creationId xmlns:p14="http://schemas.microsoft.com/office/powerpoint/2010/main" xmlns="" val="32929937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763316" y="2240756"/>
            <a:ext cx="2322909" cy="30241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685800"/>
            <a:r>
              <a:rPr lang="fr-FR" altLang="fr-FR" dirty="0">
                <a:solidFill>
                  <a:prstClr val="black"/>
                </a:solidFill>
                <a:latin typeface="Calibri" panose="020F0502020204030204"/>
              </a:rPr>
              <a:t>-Accompagnement</a:t>
            </a:r>
          </a:p>
          <a:p>
            <a:pPr defTabSz="685800"/>
            <a:r>
              <a:rPr lang="fr-FR" altLang="fr-FR" dirty="0">
                <a:solidFill>
                  <a:prstClr val="black"/>
                </a:solidFill>
                <a:latin typeface="Calibri" panose="020F0502020204030204"/>
              </a:rPr>
              <a:t>-Contrôle</a:t>
            </a:r>
          </a:p>
          <a:p>
            <a:pPr defTabSz="685800"/>
            <a:r>
              <a:rPr lang="fr-FR" altLang="fr-FR" dirty="0">
                <a:solidFill>
                  <a:prstClr val="black"/>
                </a:solidFill>
                <a:latin typeface="Calibri" panose="020F0502020204030204"/>
              </a:rPr>
              <a:t>-Lâcher-prise</a:t>
            </a:r>
          </a:p>
          <a:p>
            <a:pPr defTabSz="685800"/>
            <a:r>
              <a:rPr lang="fr-FR" altLang="fr-FR" dirty="0">
                <a:solidFill>
                  <a:prstClr val="black"/>
                </a:solidFill>
                <a:latin typeface="Calibri" panose="020F0502020204030204"/>
              </a:rPr>
              <a:t>-Enseignement </a:t>
            </a:r>
          </a:p>
          <a:p>
            <a:pPr defTabSz="685800"/>
            <a:r>
              <a:rPr lang="fr-FR" altLang="fr-FR" dirty="0">
                <a:solidFill>
                  <a:prstClr val="black"/>
                </a:solidFill>
                <a:latin typeface="Calibri" panose="020F0502020204030204"/>
              </a:rPr>
              <a:t>-Magicien</a:t>
            </a:r>
          </a:p>
          <a:p>
            <a:pPr defTabSz="685800"/>
            <a:r>
              <a:rPr lang="fr-FR" altLang="fr-FR" dirty="0">
                <a:solidFill>
                  <a:prstClr val="black"/>
                </a:solidFill>
                <a:latin typeface="Calibri" panose="020F0502020204030204"/>
              </a:rPr>
              <a:t>-Sur-étayage?</a:t>
            </a:r>
          </a:p>
          <a:p>
            <a:pPr defTabSz="685800"/>
            <a:r>
              <a:rPr lang="fr-FR" altLang="fr-FR" dirty="0">
                <a:solidFill>
                  <a:prstClr val="black"/>
                </a:solidFill>
                <a:latin typeface="Calibri" panose="020F0502020204030204"/>
              </a:rPr>
              <a:t>-Sous étayage?</a:t>
            </a:r>
          </a:p>
          <a:p>
            <a:pPr defTabSz="685800"/>
            <a:endParaRPr lang="fr-FR" altLang="fr-FR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964531" y="1500188"/>
            <a:ext cx="1921808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85800"/>
            <a:r>
              <a:rPr lang="fr-FR" altLang="fr-FR" sz="1350" b="1">
                <a:solidFill>
                  <a:prstClr val="black"/>
                </a:solidFill>
                <a:latin typeface="Calibri" panose="020F0502020204030204"/>
              </a:rPr>
              <a:t>Postures de l’enseignant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5706667" y="2457450"/>
            <a:ext cx="1997869" cy="27003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685800"/>
            <a:r>
              <a:rPr lang="fr-FR" altLang="fr-FR" dirty="0">
                <a:solidFill>
                  <a:prstClr val="black"/>
                </a:solidFill>
                <a:latin typeface="Calibri" panose="020F0502020204030204"/>
              </a:rPr>
              <a:t>Scolaire (de conformité)</a:t>
            </a:r>
          </a:p>
          <a:p>
            <a:pPr defTabSz="685800"/>
            <a:r>
              <a:rPr lang="fr-FR" altLang="fr-FR" dirty="0">
                <a:solidFill>
                  <a:prstClr val="black"/>
                </a:solidFill>
                <a:latin typeface="Calibri" panose="020F0502020204030204"/>
              </a:rPr>
              <a:t>Première (faire)</a:t>
            </a:r>
          </a:p>
          <a:p>
            <a:pPr defTabSz="685800"/>
            <a:r>
              <a:rPr lang="fr-FR" altLang="fr-FR" dirty="0">
                <a:solidFill>
                  <a:prstClr val="black"/>
                </a:solidFill>
                <a:latin typeface="Calibri" panose="020F0502020204030204"/>
              </a:rPr>
              <a:t>Ludique, créative</a:t>
            </a:r>
          </a:p>
          <a:p>
            <a:pPr defTabSz="685800"/>
            <a:r>
              <a:rPr lang="fr-FR" altLang="fr-FR" dirty="0">
                <a:solidFill>
                  <a:prstClr val="black"/>
                </a:solidFill>
                <a:latin typeface="Calibri" panose="020F0502020204030204"/>
              </a:rPr>
              <a:t>Réflexive, seconde</a:t>
            </a:r>
          </a:p>
          <a:p>
            <a:pPr defTabSz="685800"/>
            <a:r>
              <a:rPr lang="fr-FR" altLang="fr-FR" dirty="0">
                <a:solidFill>
                  <a:prstClr val="black"/>
                </a:solidFill>
                <a:latin typeface="Calibri" panose="020F0502020204030204"/>
              </a:rPr>
              <a:t>Refus </a:t>
            </a:r>
          </a:p>
          <a:p>
            <a:pPr defTabSz="685800"/>
            <a:r>
              <a:rPr lang="fr-FR" altLang="fr-FR" dirty="0">
                <a:solidFill>
                  <a:prstClr val="black"/>
                </a:solidFill>
                <a:latin typeface="Calibri" panose="020F0502020204030204"/>
              </a:rPr>
              <a:t>Dogmatique</a:t>
            </a:r>
          </a:p>
        </p:txBody>
      </p:sp>
      <p:sp>
        <p:nvSpPr>
          <p:cNvPr id="5" name="Oval 7"/>
          <p:cNvSpPr>
            <a:spLocks noChangeArrowheads="1"/>
          </p:cNvSpPr>
          <p:nvPr/>
        </p:nvSpPr>
        <p:spPr bwMode="auto">
          <a:xfrm>
            <a:off x="4301730" y="2240756"/>
            <a:ext cx="1134665" cy="2953941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/>
            <a:r>
              <a:rPr lang="fr-FR" altLang="fr-FR">
                <a:solidFill>
                  <a:srgbClr val="ED7D31"/>
                </a:solidFill>
                <a:latin typeface="Calibri" panose="020F0502020204030204"/>
              </a:rPr>
              <a:t>Tâches</a:t>
            </a:r>
          </a:p>
          <a:p>
            <a:pPr algn="ctr" defTabSz="685800"/>
            <a:endParaRPr lang="fr-FR" altLang="fr-FR" sz="1350">
              <a:solidFill>
                <a:srgbClr val="ED7D31"/>
              </a:solidFill>
              <a:latin typeface="Calibri" panose="020F0502020204030204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961460" y="1391841"/>
            <a:ext cx="1576585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85800"/>
            <a:r>
              <a:rPr lang="fr-FR" altLang="fr-FR" sz="1350" b="1">
                <a:solidFill>
                  <a:prstClr val="black"/>
                </a:solidFill>
                <a:latin typeface="Calibri" panose="020F0502020204030204"/>
              </a:rPr>
              <a:t>Postures des élèves</a:t>
            </a: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3885606" y="1754981"/>
            <a:ext cx="2321719" cy="161925"/>
          </a:xfrm>
          <a:prstGeom prst="rightArrow">
            <a:avLst>
              <a:gd name="adj1" fmla="val 50000"/>
              <a:gd name="adj2" fmla="val 358456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/>
            <a:endParaRPr lang="fr-FR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3789165" y="5588794"/>
            <a:ext cx="2159794" cy="161925"/>
          </a:xfrm>
          <a:prstGeom prst="leftArrow">
            <a:avLst>
              <a:gd name="adj1" fmla="val 50000"/>
              <a:gd name="adj2" fmla="val 333456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/>
            <a:endParaRPr lang="fr-FR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356498" y="1862138"/>
            <a:ext cx="10424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85800"/>
            <a:r>
              <a:rPr lang="fr-FR" altLang="fr-FR">
                <a:solidFill>
                  <a:srgbClr val="FF0000"/>
                </a:solidFill>
                <a:latin typeface="Calibri" panose="020F0502020204030204"/>
              </a:rPr>
              <a:t>Langages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827585" y="6181725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Des postures partagées qui se renforcent : des dynamiques positives ou délétères </a:t>
            </a:r>
          </a:p>
        </p:txBody>
      </p:sp>
    </p:spTree>
    <p:extLst>
      <p:ext uri="{BB962C8B-B14F-4D97-AF65-F5344CB8AC3E}">
        <p14:creationId xmlns:p14="http://schemas.microsoft.com/office/powerpoint/2010/main" xmlns="" val="2680828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0721"/>
          </a:xfrm>
        </p:spPr>
        <p:txBody>
          <a:bodyPr/>
          <a:lstStyle/>
          <a:p>
            <a:r>
              <a:rPr lang="fr-FR" dirty="0"/>
              <a:t>Deux systèmes de postures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484784"/>
            <a:ext cx="3658539" cy="5040560"/>
          </a:xfrm>
        </p:spPr>
        <p:txBody>
          <a:bodyPr/>
          <a:lstStyle/>
          <a:p>
            <a:r>
              <a:rPr lang="fr-FR" dirty="0"/>
              <a:t>Système différenciateur, délétère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08028" y="1484784"/>
            <a:ext cx="3886200" cy="4608512"/>
          </a:xfrm>
        </p:spPr>
        <p:txBody>
          <a:bodyPr/>
          <a:lstStyle/>
          <a:p>
            <a:r>
              <a:rPr lang="fr-FR" dirty="0"/>
              <a:t>Système  dynamique, efficient</a:t>
            </a:r>
          </a:p>
          <a:p>
            <a:pPr marL="0" indent="0">
              <a:buNone/>
            </a:pPr>
            <a:r>
              <a:rPr lang="fr-FR" dirty="0"/>
              <a:t>Un jeu varié de postures</a:t>
            </a:r>
          </a:p>
        </p:txBody>
      </p:sp>
      <p:sp>
        <p:nvSpPr>
          <p:cNvPr id="5" name="Rectangle 4"/>
          <p:cNvSpPr/>
          <p:nvPr/>
        </p:nvSpPr>
        <p:spPr>
          <a:xfrm>
            <a:off x="827584" y="2452180"/>
            <a:ext cx="2880320" cy="120035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fr-FR" dirty="0">
                <a:solidFill>
                  <a:prstClr val="white"/>
                </a:solidFill>
                <a:latin typeface="Calibri" panose="020F0502020204030204"/>
              </a:rPr>
              <a:t>Posture de contrôle</a:t>
            </a:r>
          </a:p>
          <a:p>
            <a:pPr algn="ctr" defTabSz="685800"/>
            <a:r>
              <a:rPr lang="fr-FR" dirty="0">
                <a:solidFill>
                  <a:prstClr val="white"/>
                </a:solidFill>
                <a:latin typeface="Calibri" panose="020F0502020204030204"/>
              </a:rPr>
              <a:t>et d’enseignement</a:t>
            </a:r>
          </a:p>
          <a:p>
            <a:pPr algn="ctr" defTabSz="685800"/>
            <a:endParaRPr lang="fr-FR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/>
            <a:r>
              <a:rPr lang="fr-FR" dirty="0">
                <a:solidFill>
                  <a:prstClr val="white"/>
                </a:solidFill>
                <a:latin typeface="Calibri" panose="020F0502020204030204"/>
              </a:rPr>
              <a:t>Posture de sous-étayage </a:t>
            </a:r>
          </a:p>
        </p:txBody>
      </p:sp>
      <p:sp>
        <p:nvSpPr>
          <p:cNvPr id="6" name="Rectangle 5"/>
          <p:cNvSpPr/>
          <p:nvPr/>
        </p:nvSpPr>
        <p:spPr>
          <a:xfrm>
            <a:off x="628650" y="4700966"/>
            <a:ext cx="3007191" cy="157544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fr-FR" dirty="0">
                <a:solidFill>
                  <a:prstClr val="white"/>
                </a:solidFill>
                <a:latin typeface="Calibri" panose="020F0502020204030204"/>
              </a:rPr>
              <a:t>Posture première</a:t>
            </a:r>
          </a:p>
          <a:p>
            <a:pPr algn="ctr" defTabSz="685800"/>
            <a:r>
              <a:rPr lang="fr-FR" dirty="0">
                <a:solidFill>
                  <a:prstClr val="white"/>
                </a:solidFill>
                <a:latin typeface="Calibri" panose="020F0502020204030204"/>
              </a:rPr>
              <a:t>Posture scolaire</a:t>
            </a:r>
          </a:p>
          <a:p>
            <a:pPr algn="ctr" defTabSz="685800"/>
            <a:r>
              <a:rPr lang="fr-FR" sz="16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/>
              </a:rPr>
              <a:t>Décrochage, pas d’espace pour penser,</a:t>
            </a:r>
          </a:p>
          <a:p>
            <a:pPr algn="ctr" defTabSz="685800"/>
            <a:r>
              <a:rPr lang="fr-FR" sz="16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/>
              </a:rPr>
              <a:t>Passivité, insécurité </a:t>
            </a:r>
          </a:p>
          <a:p>
            <a:pPr algn="ctr" defTabSz="685800"/>
            <a:r>
              <a:rPr lang="fr-FR" sz="135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4953448" y="2452180"/>
            <a:ext cx="3146943" cy="17761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fr-FR" sz="2000" dirty="0">
                <a:solidFill>
                  <a:prstClr val="white"/>
                </a:solidFill>
                <a:latin typeface="Calibri" panose="020F0502020204030204"/>
              </a:rPr>
              <a:t>d’accompagnement</a:t>
            </a:r>
          </a:p>
          <a:p>
            <a:pPr algn="ctr" defTabSz="685800"/>
            <a:r>
              <a:rPr lang="fr-FR" sz="2000" dirty="0">
                <a:solidFill>
                  <a:prstClr val="white"/>
                </a:solidFill>
                <a:latin typeface="Calibri" panose="020F0502020204030204"/>
              </a:rPr>
              <a:t>d’enseignement</a:t>
            </a:r>
          </a:p>
          <a:p>
            <a:pPr algn="ctr" defTabSz="685800"/>
            <a:r>
              <a:rPr lang="fr-FR" sz="2000" dirty="0">
                <a:solidFill>
                  <a:prstClr val="white"/>
                </a:solidFill>
                <a:latin typeface="Calibri" panose="020F0502020204030204"/>
              </a:rPr>
              <a:t>De Contrôle </a:t>
            </a:r>
          </a:p>
          <a:p>
            <a:pPr algn="ctr" defTabSz="685800"/>
            <a:r>
              <a:rPr lang="fr-FR" sz="2000" dirty="0">
                <a:solidFill>
                  <a:prstClr val="white"/>
                </a:solidFill>
                <a:latin typeface="Calibri" panose="020F0502020204030204"/>
              </a:rPr>
              <a:t>De lâcher prise</a:t>
            </a:r>
          </a:p>
          <a:p>
            <a:pPr algn="ctr" defTabSz="685800"/>
            <a:r>
              <a:rPr lang="fr-FR" sz="2000" dirty="0">
                <a:solidFill>
                  <a:prstClr val="white"/>
                </a:solidFill>
                <a:latin typeface="Calibri" panose="020F0502020204030204"/>
              </a:rPr>
              <a:t>Du magicien</a:t>
            </a:r>
          </a:p>
          <a:p>
            <a:pPr algn="ctr" defTabSz="685800"/>
            <a:r>
              <a:rPr lang="fr-FR" sz="1350" dirty="0">
                <a:solidFill>
                  <a:prstClr val="white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14530" y="4719553"/>
            <a:ext cx="2763078" cy="1400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fr-FR" sz="1350" dirty="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/>
            <a:r>
              <a:rPr lang="fr-FR" sz="1350" dirty="0">
                <a:solidFill>
                  <a:prstClr val="white"/>
                </a:solidFill>
                <a:latin typeface="Calibri" panose="020F0502020204030204"/>
              </a:rPr>
              <a:t>Posture ludique, première</a:t>
            </a:r>
          </a:p>
          <a:p>
            <a:pPr algn="ctr" defTabSz="685800"/>
            <a:r>
              <a:rPr lang="fr-FR" sz="1350" dirty="0">
                <a:solidFill>
                  <a:prstClr val="white"/>
                </a:solidFill>
                <a:latin typeface="Calibri" panose="020F0502020204030204"/>
              </a:rPr>
              <a:t> créative</a:t>
            </a:r>
          </a:p>
          <a:p>
            <a:pPr algn="ctr" defTabSz="685800"/>
            <a:r>
              <a:rPr lang="fr-FR" sz="1350" dirty="0">
                <a:solidFill>
                  <a:prstClr val="white"/>
                </a:solidFill>
                <a:latin typeface="Calibri" panose="020F0502020204030204"/>
              </a:rPr>
              <a:t>Posture réflexive </a:t>
            </a:r>
          </a:p>
          <a:p>
            <a:pPr algn="ctr" defTabSz="685800"/>
            <a:r>
              <a:rPr lang="fr-FR" sz="135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/>
              </a:rPr>
              <a:t>Conscience des enjeux didactiques, conscience de ses stratégies et difficultés </a:t>
            </a:r>
          </a:p>
          <a:p>
            <a:pPr algn="ctr" defTabSz="685800"/>
            <a:endParaRPr lang="fr-FR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Flèche : droite 10"/>
          <p:cNvSpPr/>
          <p:nvPr/>
        </p:nvSpPr>
        <p:spPr>
          <a:xfrm rot="5400000" flipH="1">
            <a:off x="985233" y="3931914"/>
            <a:ext cx="676442" cy="340166"/>
          </a:xfrm>
          <a:prstGeom prst="rightArrow">
            <a:avLst>
              <a:gd name="adj1" fmla="val 50000"/>
              <a:gd name="adj2" fmla="val 567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fr-FR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Flèche : droite 11"/>
          <p:cNvSpPr/>
          <p:nvPr/>
        </p:nvSpPr>
        <p:spPr>
          <a:xfrm rot="5400000">
            <a:off x="2183573" y="4068694"/>
            <a:ext cx="623556" cy="289111"/>
          </a:xfrm>
          <a:prstGeom prst="rightArrow">
            <a:avLst>
              <a:gd name="adj1" fmla="val 50000"/>
              <a:gd name="adj2" fmla="val 546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fr-FR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Flèche : haut 17"/>
          <p:cNvSpPr/>
          <p:nvPr/>
        </p:nvSpPr>
        <p:spPr>
          <a:xfrm>
            <a:off x="5416709" y="4071833"/>
            <a:ext cx="218660" cy="72599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fr-FR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Flèche : haut 18"/>
          <p:cNvSpPr/>
          <p:nvPr/>
        </p:nvSpPr>
        <p:spPr>
          <a:xfrm rot="10800000">
            <a:off x="7239686" y="4060853"/>
            <a:ext cx="363474" cy="631695"/>
          </a:xfrm>
          <a:prstGeom prst="upArrow">
            <a:avLst>
              <a:gd name="adj1" fmla="val 27198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fr-FR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3004125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PR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956680" y="5229200"/>
            <a:ext cx="831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ELèves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659450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highlight>
                  <a:srgbClr val="FFFF00"/>
                </a:highlight>
              </a:rPr>
              <a:t>Avant propos : une responsabilité politique, éthique, professionnelle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Au regard des </a:t>
            </a:r>
            <a:r>
              <a:rPr lang="fr-FR" dirty="0">
                <a:solidFill>
                  <a:srgbClr val="FF0000"/>
                </a:solidFill>
              </a:rPr>
              <a:t>valeurs</a:t>
            </a:r>
            <a:r>
              <a:rPr lang="fr-FR" dirty="0"/>
              <a:t> de démocratisation : égalité des chances,  droit de tous les enfants sur le sol français à la même éducation, </a:t>
            </a:r>
          </a:p>
          <a:p>
            <a:r>
              <a:rPr lang="fr-FR" dirty="0"/>
              <a:t>Au regard du </a:t>
            </a:r>
            <a:r>
              <a:rPr lang="fr-FR" dirty="0">
                <a:solidFill>
                  <a:srgbClr val="FF0000"/>
                </a:solidFill>
              </a:rPr>
              <a:t>développement des compétences de tous </a:t>
            </a:r>
            <a:r>
              <a:rPr lang="fr-FR" dirty="0"/>
              <a:t>(élever le niveau général de la société) </a:t>
            </a:r>
          </a:p>
          <a:p>
            <a:r>
              <a:rPr lang="fr-FR" dirty="0"/>
              <a:t>Au regard de la </a:t>
            </a:r>
            <a:r>
              <a:rPr lang="fr-FR" dirty="0">
                <a:solidFill>
                  <a:srgbClr val="FF0000"/>
                </a:solidFill>
              </a:rPr>
              <a:t>responsabilité collective du « métier</a:t>
            </a:r>
            <a:r>
              <a:rPr lang="fr-FR" dirty="0"/>
              <a:t> » enseignant d’assumer ces valeurs de la République française.   </a:t>
            </a:r>
          </a:p>
        </p:txBody>
      </p:sp>
    </p:spTree>
    <p:extLst>
      <p:ext uri="{BB962C8B-B14F-4D97-AF65-F5344CB8AC3E}">
        <p14:creationId xmlns:p14="http://schemas.microsoft.com/office/powerpoint/2010/main" xmlns="" val="18663932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2420888"/>
            <a:ext cx="7886700" cy="2808312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fr-FR" dirty="0"/>
              <a:t/>
            </a:r>
            <a:br>
              <a:rPr lang="fr-FR" dirty="0"/>
            </a:br>
            <a:r>
              <a:rPr lang="fr-FR" dirty="0">
                <a:solidFill>
                  <a:schemeClr val="accent1"/>
                </a:solidFill>
              </a:rPr>
              <a:t> </a:t>
            </a:r>
            <a:r>
              <a:rPr lang="fr-FR" b="1" dirty="0"/>
              <a:t>les difficultés de l’ajustement :  </a:t>
            </a:r>
            <a:br>
              <a:rPr lang="fr-FR" b="1" dirty="0"/>
            </a:br>
            <a:r>
              <a:rPr lang="fr-FR" b="1" dirty="0"/>
              <a:t>Le poids des logiques d’arrière plan, des représentations dans l’action 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995936" y="1196752"/>
            <a:ext cx="14702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Thèse 3</a:t>
            </a:r>
          </a:p>
        </p:txBody>
      </p:sp>
    </p:spTree>
    <p:extLst>
      <p:ext uri="{BB962C8B-B14F-4D97-AF65-F5344CB8AC3E}">
        <p14:creationId xmlns:p14="http://schemas.microsoft.com/office/powerpoint/2010/main" xmlns="" val="3873735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2"/>
          <p:cNvSpPr>
            <a:spLocks noChangeArrowheads="1"/>
          </p:cNvSpPr>
          <p:nvPr/>
        </p:nvSpPr>
        <p:spPr bwMode="auto">
          <a:xfrm>
            <a:off x="2114550" y="4743450"/>
            <a:ext cx="1028700" cy="742950"/>
          </a:xfrm>
          <a:prstGeom prst="ellipse">
            <a:avLst/>
          </a:prstGeom>
          <a:solidFill>
            <a:srgbClr val="F9BDA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/>
            <a:r>
              <a:rPr lang="fr-FR" altLang="fr-FR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fr-FR" altLang="fr-FR" sz="1350">
                <a:solidFill>
                  <a:prstClr val="black"/>
                </a:solidFill>
                <a:latin typeface="Times New Roman" panose="02020603050405020304" pitchFamily="18" charset="0"/>
              </a:rPr>
              <a:t>Projet, valeurs</a:t>
            </a:r>
            <a:r>
              <a:rPr lang="fr-FR" altLang="fr-FR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232482" y="4103325"/>
            <a:ext cx="5324600" cy="508859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/>
            <a:r>
              <a:rPr lang="fr-FR" altLang="fr-FR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Représentations de la situation : ajustement des   postures</a:t>
            </a:r>
            <a:r>
              <a:rPr lang="fr-FR" altLang="fr-FR" sz="1200" dirty="0">
                <a:solidFill>
                  <a:prstClr val="black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885950" y="2543176"/>
            <a:ext cx="5587603" cy="55439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/>
            <a:r>
              <a:rPr lang="fr-FR" altLang="fr-FR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Représentations de la situation : ajustement  des  postures </a:t>
            </a:r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4000500" y="3200400"/>
            <a:ext cx="857250" cy="800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/>
            <a:endParaRPr lang="fr-FR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6057900" y="3200400"/>
            <a:ext cx="857250" cy="800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/>
            <a:endParaRPr lang="fr-FR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199" name="Oval 7"/>
          <p:cNvSpPr>
            <a:spLocks noChangeArrowheads="1"/>
          </p:cNvSpPr>
          <p:nvPr/>
        </p:nvSpPr>
        <p:spPr bwMode="auto">
          <a:xfrm>
            <a:off x="2971800" y="3200400"/>
            <a:ext cx="857250" cy="800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/>
            <a:endParaRPr lang="fr-FR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5000625" y="3200400"/>
            <a:ext cx="857250" cy="800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/>
            <a:endParaRPr lang="fr-FR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3829050" y="36004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85800"/>
            <a:endParaRPr lang="fr-FR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V="1">
            <a:off x="4857750" y="36004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85800"/>
            <a:endParaRPr lang="fr-FR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5829300" y="3600450"/>
            <a:ext cx="285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685800"/>
            <a:endParaRPr lang="fr-FR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0" y="1537425"/>
            <a:ext cx="18859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defTabSz="685800"/>
            <a:r>
              <a:rPr lang="fr-FR" altLang="fr-FR" sz="2400" b="1" dirty="0">
                <a:solidFill>
                  <a:srgbClr val="ED7D31"/>
                </a:solidFill>
                <a:latin typeface="Times New Roman" panose="02020603050405020304" pitchFamily="18" charset="0"/>
              </a:rPr>
              <a:t> </a:t>
            </a:r>
            <a:r>
              <a:rPr lang="fr-FR" altLang="fr-FR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Logiques</a:t>
            </a:r>
          </a:p>
          <a:p>
            <a:pPr algn="ctr" defTabSz="685800"/>
            <a:r>
              <a:rPr lang="fr-FR" altLang="fr-FR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arrière plan</a:t>
            </a:r>
          </a:p>
          <a:p>
            <a:pPr algn="ctr" defTabSz="685800"/>
            <a:r>
              <a:rPr lang="fr-FR" altLang="fr-FR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Enseignants  </a:t>
            </a:r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3622477" y="708749"/>
            <a:ext cx="1921074" cy="920028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/>
            <a:endParaRPr lang="fr-FR" altLang="fr-FR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622476" y="1108933"/>
            <a:ext cx="1921074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defTabSz="685800"/>
            <a:r>
              <a:rPr lang="fr-FR" altLang="fr-FR" sz="1350" dirty="0">
                <a:solidFill>
                  <a:srgbClr val="000000"/>
                </a:solidFill>
                <a:latin typeface="Calibri" panose="020F0502020204030204"/>
              </a:rPr>
              <a:t>Rapport aux savoirs enseignés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380557" y="5551885"/>
            <a:ext cx="21833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685800"/>
            <a:r>
              <a:rPr lang="fr-FR" altLang="fr-FR" sz="105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395223" y="5486400"/>
            <a:ext cx="74732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685800"/>
            <a:r>
              <a:rPr lang="fr-FR" altLang="fr-FR" sz="135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Identé</a:t>
            </a:r>
            <a:r>
              <a:rPr lang="fr-FR" altLang="fr-FR" sz="105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</a:p>
          <a:p>
            <a:pPr algn="ctr" defTabSz="685800"/>
            <a:r>
              <a:rPr lang="fr-FR" altLang="fr-FR" sz="1350" dirty="0">
                <a:solidFill>
                  <a:prstClr val="black"/>
                </a:solidFill>
                <a:latin typeface="Times New Roman" panose="02020603050405020304" pitchFamily="18" charset="0"/>
              </a:rPr>
              <a:t>scolaire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145715" y="4914901"/>
            <a:ext cx="84830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685800"/>
            <a:r>
              <a:rPr lang="fr-FR" altLang="fr-FR" sz="1350">
                <a:solidFill>
                  <a:prstClr val="black"/>
                </a:solidFill>
                <a:latin typeface="Times New Roman" panose="02020603050405020304" pitchFamily="18" charset="0"/>
              </a:rPr>
              <a:t>Emotions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7097819" y="4857751"/>
            <a:ext cx="930063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685800"/>
            <a:r>
              <a:rPr lang="fr-FR" altLang="fr-FR" sz="1350">
                <a:solidFill>
                  <a:prstClr val="black"/>
                </a:solidFill>
                <a:latin typeface="Times New Roman" panose="02020603050405020304" pitchFamily="18" charset="0"/>
              </a:rPr>
              <a:t>Rapport </a:t>
            </a:r>
          </a:p>
          <a:p>
            <a:pPr algn="ctr" defTabSz="685800"/>
            <a:r>
              <a:rPr lang="fr-FR" altLang="fr-FR" sz="1350">
                <a:solidFill>
                  <a:prstClr val="black"/>
                </a:solidFill>
                <a:latin typeface="Times New Roman" panose="02020603050405020304" pitchFamily="18" charset="0"/>
              </a:rPr>
              <a:t>au langage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477154" y="3118897"/>
            <a:ext cx="171901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685800"/>
            <a:r>
              <a:rPr lang="fr-FR" altLang="fr-FR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 l’espace </a:t>
            </a:r>
          </a:p>
          <a:p>
            <a:pPr defTabSz="685800"/>
            <a:r>
              <a:rPr lang="fr-FR" altLang="fr-FR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de </a:t>
            </a:r>
            <a:r>
              <a:rPr lang="fr-FR" altLang="fr-FR" sz="2400" dirty="0" err="1">
                <a:solidFill>
                  <a:schemeClr val="accent1"/>
                </a:solidFill>
                <a:latin typeface="Times New Roman" panose="02020603050405020304" pitchFamily="18" charset="0"/>
              </a:rPr>
              <a:t>co</a:t>
            </a:r>
            <a:r>
              <a:rPr lang="fr-FR" altLang="fr-FR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-ajustement 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47161" y="4647791"/>
            <a:ext cx="203196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defTabSz="685800"/>
            <a:r>
              <a:rPr lang="fr-FR" altLang="fr-FR" sz="20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fr-FR" altLang="fr-FR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fr-FR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les logiques d’arrière plan élèves </a:t>
            </a:r>
          </a:p>
        </p:txBody>
      </p:sp>
      <p:sp>
        <p:nvSpPr>
          <p:cNvPr id="8214" name="Oval 22"/>
          <p:cNvSpPr>
            <a:spLocks noChangeArrowheads="1"/>
          </p:cNvSpPr>
          <p:nvPr/>
        </p:nvSpPr>
        <p:spPr bwMode="auto">
          <a:xfrm>
            <a:off x="1885950" y="1468934"/>
            <a:ext cx="742950" cy="874216"/>
          </a:xfrm>
          <a:prstGeom prst="ellipse">
            <a:avLst/>
          </a:prstGeom>
          <a:solidFill>
            <a:srgbClr val="F9BDA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/>
            <a:r>
              <a:rPr lang="fr-FR" altLang="fr-FR" sz="1350" dirty="0">
                <a:solidFill>
                  <a:prstClr val="black"/>
                </a:solidFill>
                <a:latin typeface="Calibri" panose="020F0502020204030204"/>
              </a:rPr>
              <a:t>valeurs</a:t>
            </a:r>
          </a:p>
        </p:txBody>
      </p:sp>
      <p:sp>
        <p:nvSpPr>
          <p:cNvPr id="8215" name="Oval 23"/>
          <p:cNvSpPr>
            <a:spLocks noChangeArrowheads="1"/>
          </p:cNvSpPr>
          <p:nvPr/>
        </p:nvSpPr>
        <p:spPr bwMode="auto">
          <a:xfrm>
            <a:off x="2638424" y="1432919"/>
            <a:ext cx="1434704" cy="64174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685800"/>
            <a:r>
              <a:rPr lang="fr-FR" altLang="fr-FR" sz="1350" dirty="0">
                <a:solidFill>
                  <a:prstClr val="black"/>
                </a:solidFill>
                <a:latin typeface="Calibri" panose="020F0502020204030204"/>
              </a:rPr>
              <a:t>conceptions</a:t>
            </a:r>
          </a:p>
          <a:p>
            <a:pPr algn="ctr" defTabSz="685800"/>
            <a:r>
              <a:rPr lang="fr-FR" altLang="fr-FR" sz="1350" dirty="0">
                <a:solidFill>
                  <a:prstClr val="black"/>
                </a:solidFill>
                <a:latin typeface="Calibri" panose="020F0502020204030204"/>
              </a:rPr>
              <a:t>apprentissage</a:t>
            </a:r>
          </a:p>
        </p:txBody>
      </p:sp>
      <p:sp>
        <p:nvSpPr>
          <p:cNvPr id="8216" name="Oval 24"/>
          <p:cNvSpPr>
            <a:spLocks noChangeArrowheads="1"/>
          </p:cNvSpPr>
          <p:nvPr/>
        </p:nvSpPr>
        <p:spPr bwMode="auto">
          <a:xfrm>
            <a:off x="4057650" y="1771651"/>
            <a:ext cx="1085850" cy="64174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685800"/>
            <a:r>
              <a:rPr lang="fr-FR" altLang="fr-FR" sz="1350" dirty="0">
                <a:solidFill>
                  <a:prstClr val="black"/>
                </a:solidFill>
                <a:latin typeface="Calibri" panose="020F0502020204030204"/>
              </a:rPr>
              <a:t>Rapport</a:t>
            </a:r>
          </a:p>
          <a:p>
            <a:pPr algn="ctr" defTabSz="685800"/>
            <a:r>
              <a:rPr lang="fr-FR" altLang="fr-FR" sz="1350" dirty="0">
                <a:solidFill>
                  <a:prstClr val="black"/>
                </a:solidFill>
                <a:latin typeface="Calibri" panose="020F0502020204030204"/>
              </a:rPr>
              <a:t> au programme </a:t>
            </a:r>
          </a:p>
        </p:txBody>
      </p:sp>
      <p:sp>
        <p:nvSpPr>
          <p:cNvPr id="8217" name="Oval 25"/>
          <p:cNvSpPr>
            <a:spLocks noChangeArrowheads="1"/>
          </p:cNvSpPr>
          <p:nvPr/>
        </p:nvSpPr>
        <p:spPr bwMode="auto">
          <a:xfrm>
            <a:off x="5372100" y="1798721"/>
            <a:ext cx="914400" cy="564356"/>
          </a:xfrm>
          <a:prstGeom prst="ellipse">
            <a:avLst/>
          </a:prstGeom>
          <a:solidFill>
            <a:srgbClr val="FDA1E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/>
            <a:r>
              <a:rPr lang="fr-FR" altLang="fr-FR" sz="1350">
                <a:solidFill>
                  <a:prstClr val="black"/>
                </a:solidFill>
                <a:latin typeface="Calibri" panose="020F0502020204030204"/>
              </a:rPr>
              <a:t>langage</a:t>
            </a:r>
          </a:p>
        </p:txBody>
      </p:sp>
      <p:sp>
        <p:nvSpPr>
          <p:cNvPr id="8218" name="Oval 26"/>
          <p:cNvSpPr>
            <a:spLocks noChangeArrowheads="1"/>
          </p:cNvSpPr>
          <p:nvPr/>
        </p:nvSpPr>
        <p:spPr bwMode="auto">
          <a:xfrm>
            <a:off x="5928122" y="1125682"/>
            <a:ext cx="1200150" cy="6417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/>
            <a:r>
              <a:rPr lang="fr-FR" altLang="fr-FR" sz="1350">
                <a:solidFill>
                  <a:prstClr val="black"/>
                </a:solidFill>
                <a:latin typeface="Calibri" panose="020F0502020204030204"/>
              </a:rPr>
              <a:t>Expériences</a:t>
            </a:r>
          </a:p>
          <a:p>
            <a:pPr algn="ctr" defTabSz="685800"/>
            <a:r>
              <a:rPr lang="fr-FR" altLang="fr-FR" sz="1350">
                <a:solidFill>
                  <a:prstClr val="black"/>
                </a:solidFill>
                <a:latin typeface="Calibri" panose="020F0502020204030204"/>
              </a:rPr>
              <a:t>scol, sociales 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4229100" y="4972050"/>
            <a:ext cx="6661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85800"/>
            <a:r>
              <a:rPr lang="fr-FR" altLang="fr-FR" sz="1350">
                <a:solidFill>
                  <a:prstClr val="black"/>
                </a:solidFill>
                <a:latin typeface="Calibri" panose="020F0502020204030204"/>
              </a:rPr>
              <a:t>savoirs</a:t>
            </a: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7372351" y="1885951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85800"/>
            <a:endParaRPr lang="fr-FR" altLang="fr-FR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3044429" y="3407570"/>
            <a:ext cx="6583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85800"/>
            <a:r>
              <a:rPr lang="fr-FR" altLang="fr-FR" sz="1200" dirty="0">
                <a:solidFill>
                  <a:prstClr val="black"/>
                </a:solidFill>
                <a:latin typeface="Calibri" panose="020F0502020204030204"/>
              </a:rPr>
              <a:t>Tâche 1</a:t>
            </a:r>
          </a:p>
          <a:p>
            <a:pPr defTabSz="685800"/>
            <a:r>
              <a:rPr lang="fr-FR" altLang="fr-FR" sz="1200" dirty="0">
                <a:solidFill>
                  <a:prstClr val="black"/>
                </a:solidFill>
                <a:latin typeface="Calibri" panose="020F0502020204030204"/>
              </a:rPr>
              <a:t>      1</a:t>
            </a:r>
          </a:p>
        </p:txBody>
      </p:sp>
      <p:sp>
        <p:nvSpPr>
          <p:cNvPr id="8222" name="Oval 30"/>
          <p:cNvSpPr>
            <a:spLocks noChangeArrowheads="1"/>
          </p:cNvSpPr>
          <p:nvPr/>
        </p:nvSpPr>
        <p:spPr bwMode="auto">
          <a:xfrm>
            <a:off x="3028950" y="5274902"/>
            <a:ext cx="971550" cy="1037924"/>
          </a:xfrm>
          <a:prstGeom prst="ellipse">
            <a:avLst/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685800"/>
            <a:r>
              <a:rPr lang="fr-FR" altLang="fr-FR">
                <a:solidFill>
                  <a:prstClr val="black"/>
                </a:solidFill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8223" name="Oval 31"/>
          <p:cNvSpPr>
            <a:spLocks noChangeArrowheads="1"/>
          </p:cNvSpPr>
          <p:nvPr/>
        </p:nvSpPr>
        <p:spPr bwMode="auto">
          <a:xfrm>
            <a:off x="4114800" y="4743449"/>
            <a:ext cx="971550" cy="1253817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/>
            <a:r>
              <a:rPr lang="fr-FR" altLang="fr-FR" sz="135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fr-FR" altLang="fr-FR" sz="1350" dirty="0">
                <a:solidFill>
                  <a:srgbClr val="000000"/>
                </a:solidFill>
                <a:latin typeface="Times New Roman" panose="02020603050405020304" pitchFamily="18" charset="0"/>
              </a:rPr>
              <a:t>Savoirs</a:t>
            </a:r>
            <a:r>
              <a:rPr lang="fr-FR" alt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225" name="Oval 33"/>
          <p:cNvSpPr>
            <a:spLocks noChangeArrowheads="1"/>
          </p:cNvSpPr>
          <p:nvPr/>
        </p:nvSpPr>
        <p:spPr bwMode="auto">
          <a:xfrm>
            <a:off x="6057900" y="4743450"/>
            <a:ext cx="971550" cy="74295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/>
            <a:r>
              <a:rPr lang="fr-FR" altLang="fr-FR" dirty="0">
                <a:solidFill>
                  <a:prstClr val="black"/>
                </a:solidFill>
                <a:latin typeface="Times New Roman" panose="02020603050405020304" pitchFamily="18" charset="0"/>
              </a:rPr>
              <a:t>  émotions</a:t>
            </a:r>
          </a:p>
        </p:txBody>
      </p:sp>
      <p:sp>
        <p:nvSpPr>
          <p:cNvPr id="8226" name="Oval 34"/>
          <p:cNvSpPr>
            <a:spLocks noChangeArrowheads="1"/>
          </p:cNvSpPr>
          <p:nvPr/>
        </p:nvSpPr>
        <p:spPr bwMode="auto">
          <a:xfrm>
            <a:off x="7175794" y="4743450"/>
            <a:ext cx="1068613" cy="742950"/>
          </a:xfrm>
          <a:prstGeom prst="ellipse">
            <a:avLst/>
          </a:prstGeom>
          <a:solidFill>
            <a:srgbClr val="FDA1E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/>
            <a:r>
              <a:rPr lang="fr-FR" altLang="fr-FR" dirty="0">
                <a:solidFill>
                  <a:prstClr val="black"/>
                </a:solidFill>
                <a:latin typeface="Times New Roman" panose="02020603050405020304" pitchFamily="18" charset="0"/>
              </a:rPr>
              <a:t>  langage</a:t>
            </a:r>
          </a:p>
        </p:txBody>
      </p:sp>
      <p:sp>
        <p:nvSpPr>
          <p:cNvPr id="8227" name="Oval 35"/>
          <p:cNvSpPr>
            <a:spLocks noChangeArrowheads="1"/>
          </p:cNvSpPr>
          <p:nvPr/>
        </p:nvSpPr>
        <p:spPr bwMode="auto">
          <a:xfrm>
            <a:off x="7315200" y="1701405"/>
            <a:ext cx="685800" cy="701278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/>
            <a:r>
              <a:rPr lang="fr-FR" altLang="fr-FR" sz="1350" dirty="0">
                <a:solidFill>
                  <a:prstClr val="black"/>
                </a:solidFill>
                <a:latin typeface="Calibri" panose="020F0502020204030204"/>
              </a:rPr>
              <a:t>émotions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7473554" y="2418160"/>
            <a:ext cx="440185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685800"/>
            <a:r>
              <a:rPr lang="fr-FR" altLang="fr-FR" sz="1350">
                <a:solidFill>
                  <a:prstClr val="black"/>
                </a:solidFill>
                <a:latin typeface="Calibri" panose="020F0502020204030204"/>
              </a:rPr>
              <a:t>Etc.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080847" y="5425702"/>
            <a:ext cx="867756" cy="71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defTabSz="685800"/>
            <a:r>
              <a:rPr lang="fr-FR" altLang="fr-FR" sz="1350" dirty="0" err="1">
                <a:solidFill>
                  <a:prstClr val="black"/>
                </a:solidFill>
                <a:latin typeface="Times New Roman" panose="02020603050405020304" pitchFamily="18" charset="0"/>
              </a:rPr>
              <a:t>Exp</a:t>
            </a:r>
            <a:r>
              <a:rPr lang="fr-FR" altLang="fr-FR" sz="1350" dirty="0">
                <a:solidFill>
                  <a:prstClr val="black"/>
                </a:solidFill>
                <a:latin typeface="Times New Roman" panose="02020603050405020304" pitchFamily="18" charset="0"/>
              </a:rPr>
              <a:t> scolaire,</a:t>
            </a:r>
            <a:r>
              <a:rPr lang="fr-FR" altLang="fr-FR" sz="105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fr-FR" altLang="fr-FR" sz="1350" dirty="0">
                <a:solidFill>
                  <a:prstClr val="black"/>
                </a:solidFill>
                <a:latin typeface="Times New Roman" panose="02020603050405020304" pitchFamily="18" charset="0"/>
              </a:rPr>
              <a:t>sociale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7175794" y="3429732"/>
            <a:ext cx="1068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Temps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99592" y="332656"/>
            <a:ext cx="6723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Les difficultés du </a:t>
            </a:r>
            <a:r>
              <a:rPr lang="fr-FR" sz="2000" dirty="0" err="1"/>
              <a:t>co</a:t>
            </a:r>
            <a:r>
              <a:rPr lang="fr-FR" sz="2000" dirty="0"/>
              <a:t>-ajustement : le poids des représentations  </a:t>
            </a:r>
          </a:p>
        </p:txBody>
      </p:sp>
    </p:spTree>
    <p:extLst>
      <p:ext uri="{BB962C8B-B14F-4D97-AF65-F5344CB8AC3E}">
        <p14:creationId xmlns:p14="http://schemas.microsoft.com/office/powerpoint/2010/main" xmlns="" val="2166835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>
                <a:highlight>
                  <a:srgbClr val="FFFF00"/>
                </a:highlight>
              </a:rPr>
              <a:t>De quelques  doxa obstacles, peu travaillées en formation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2400" dirty="0">
                <a:solidFill>
                  <a:schemeClr val="accent1"/>
                </a:solidFill>
              </a:rPr>
              <a:t>« Faire le programme</a:t>
            </a:r>
            <a:r>
              <a:rPr lang="fr-FR" sz="2400" dirty="0"/>
              <a:t> »: la course au temps  : ou </a:t>
            </a:r>
            <a:r>
              <a:rPr lang="fr-FR" sz="2400" dirty="0">
                <a:solidFill>
                  <a:srgbClr val="FF0000"/>
                </a:solidFill>
              </a:rPr>
              <a:t>faire apprendre tous les élèves avec le programme en choisissant les nœuds principaux  </a:t>
            </a:r>
          </a:p>
          <a:p>
            <a:r>
              <a:rPr lang="fr-FR" sz="2400" dirty="0">
                <a:solidFill>
                  <a:schemeClr val="accent1"/>
                </a:solidFill>
              </a:rPr>
              <a:t>Combler les manques</a:t>
            </a:r>
            <a:r>
              <a:rPr lang="fr-FR" sz="2400" dirty="0"/>
              <a:t> » : de méthode, de vocabulaire, d’attention, de motivation, de maturité </a:t>
            </a:r>
            <a:r>
              <a:rPr lang="fr-FR" sz="2400" dirty="0">
                <a:solidFill>
                  <a:srgbClr val="FF0000"/>
                </a:solidFill>
              </a:rPr>
              <a:t>: </a:t>
            </a:r>
            <a:r>
              <a:rPr lang="fr-FR" sz="2400" b="1" dirty="0"/>
              <a:t>la confusion performances et compétences</a:t>
            </a:r>
            <a:r>
              <a:rPr lang="fr-FR" sz="2400" dirty="0">
                <a:solidFill>
                  <a:srgbClr val="FF0000"/>
                </a:solidFill>
              </a:rPr>
              <a:t>  ou faire émerger  les savoirs déjà là</a:t>
            </a:r>
          </a:p>
          <a:p>
            <a:r>
              <a:rPr lang="fr-FR" sz="2400" dirty="0">
                <a:solidFill>
                  <a:schemeClr val="accent1"/>
                </a:solidFill>
              </a:rPr>
              <a:t>Tous ne peuvent pas ! </a:t>
            </a:r>
            <a:r>
              <a:rPr lang="fr-FR" sz="2400" dirty="0"/>
              <a:t>Un regard différencié sur les « possibles des élèves », souvent  basé sur le milieu aboutit à favoriser « ceux qui ont des possibilités » et renforce la méritocratie : le  rôle de l’école c’est de </a:t>
            </a:r>
            <a:r>
              <a:rPr lang="fr-FR" sz="2400" dirty="0">
                <a:solidFill>
                  <a:schemeClr val="accent1"/>
                </a:solidFill>
              </a:rPr>
              <a:t>sélectionner les meilleurs  : </a:t>
            </a:r>
            <a:r>
              <a:rPr lang="fr-FR" sz="2400" dirty="0">
                <a:solidFill>
                  <a:srgbClr val="FF0000"/>
                </a:solidFill>
              </a:rPr>
              <a:t>le socle commun n’est pas accepté.</a:t>
            </a:r>
          </a:p>
          <a:p>
            <a:r>
              <a:rPr lang="fr-FR" sz="2400" dirty="0"/>
              <a:t>Apprendre c’est une affaire d’abord de beaucoup d’ exercices et entraînements . </a:t>
            </a:r>
            <a:r>
              <a:rPr lang="fr-FR" sz="2400" dirty="0">
                <a:solidFill>
                  <a:srgbClr val="FF0000"/>
                </a:solidFill>
              </a:rPr>
              <a:t>Confusion activisme et posture réflexive  </a:t>
            </a:r>
          </a:p>
        </p:txBody>
      </p:sp>
    </p:spTree>
    <p:extLst>
      <p:ext uri="{BB962C8B-B14F-4D97-AF65-F5344CB8AC3E}">
        <p14:creationId xmlns:p14="http://schemas.microsoft.com/office/powerpoint/2010/main" xmlns="" val="39842703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60848"/>
            <a:ext cx="8229600" cy="3024336"/>
          </a:xfrm>
          <a:solidFill>
            <a:srgbClr val="92D050"/>
          </a:solidFill>
        </p:spPr>
        <p:txBody>
          <a:bodyPr/>
          <a:lstStyle/>
          <a:p>
            <a:r>
              <a:rPr lang="fr-FR" dirty="0"/>
              <a:t>Thèse 4</a:t>
            </a:r>
            <a:br>
              <a:rPr lang="fr-FR" dirty="0"/>
            </a:br>
            <a:r>
              <a:rPr lang="fr-FR" dirty="0"/>
              <a:t>Vers des gestes professionnels plus ajustés: éloge de l’atelier dirigé</a:t>
            </a:r>
            <a:br>
              <a:rPr lang="fr-FR" dirty="0"/>
            </a:br>
            <a:r>
              <a:rPr lang="fr-FR" dirty="0">
                <a:solidFill>
                  <a:schemeClr val="bg2"/>
                </a:solidFill>
              </a:rPr>
              <a:t>Apprendre à entendre les élèves </a:t>
            </a:r>
          </a:p>
        </p:txBody>
      </p:sp>
    </p:spTree>
    <p:extLst>
      <p:ext uri="{BB962C8B-B14F-4D97-AF65-F5344CB8AC3E}">
        <p14:creationId xmlns:p14="http://schemas.microsoft.com/office/powerpoint/2010/main" xmlns="" val="32645171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638800"/>
            <a:ext cx="77724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sz="2400"/>
              <a:t>Extrait 2</a:t>
            </a:r>
            <a:br>
              <a:rPr lang="fr-FR" altLang="fr-FR" sz="2400"/>
            </a:br>
            <a:r>
              <a:rPr lang="fr-FR" altLang="fr-FR" sz="1800"/>
              <a:t>Atelier d’écriture CP – début octobre 2004 </a:t>
            </a:r>
            <a:br>
              <a:rPr lang="fr-FR" altLang="fr-FR" sz="1800"/>
            </a:br>
            <a:r>
              <a:rPr lang="fr-FR" altLang="fr-FR" sz="1800"/>
              <a:t>Classe d’I. Lemoyec, Montpellier</a:t>
            </a:r>
          </a:p>
        </p:txBody>
      </p:sp>
      <p:pic>
        <p:nvPicPr>
          <p:cNvPr id="31748" name="Clip2.MPG">
            <a:hlinkClick r:id="" action="ppaction://media"/>
          </p:cNvPr>
          <p:cNvPicPr>
            <a:picLocks noChangeAspect="1" noChangeArrowheads="1"/>
          </p:cNvPicPr>
          <p:nvPr>
            <a:videoFile r:link="rId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1000"/>
            <a:ext cx="6858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038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17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174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7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17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48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highlight>
                  <a:srgbClr val="FFFF00"/>
                </a:highlight>
              </a:rPr>
              <a:t>Un accompagnement très efficient : l’atelier dirigé pour tous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Une sorte de mini-classe à </a:t>
            </a:r>
            <a:r>
              <a:rPr lang="fr-FR" sz="2400" dirty="0">
                <a:solidFill>
                  <a:srgbClr val="FF0000"/>
                </a:solidFill>
              </a:rPr>
              <a:t>6 ou 8 élèves hétérogènes</a:t>
            </a:r>
          </a:p>
          <a:p>
            <a:r>
              <a:rPr lang="fr-FR" sz="2400" dirty="0"/>
              <a:t>Une </a:t>
            </a:r>
            <a:r>
              <a:rPr lang="fr-FR" sz="2400" dirty="0">
                <a:solidFill>
                  <a:srgbClr val="FF0000"/>
                </a:solidFill>
              </a:rPr>
              <a:t>posture d’accompagnement dominante </a:t>
            </a:r>
            <a:r>
              <a:rPr lang="fr-FR" sz="2400" dirty="0"/>
              <a:t>(écoute –ressources : </a:t>
            </a:r>
            <a:r>
              <a:rPr lang="fr-FR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gestes didactiques ajustés  </a:t>
            </a:r>
            <a:r>
              <a:rPr lang="fr-FR" sz="2400" dirty="0"/>
              <a:t>)</a:t>
            </a:r>
          </a:p>
          <a:p>
            <a:r>
              <a:rPr lang="fr-FR" sz="2400" dirty="0"/>
              <a:t>La démultiplication des interactions orale, M-E et E-E. </a:t>
            </a:r>
          </a:p>
          <a:p>
            <a:r>
              <a:rPr lang="fr-FR" sz="2400" dirty="0"/>
              <a:t>Une « </a:t>
            </a:r>
            <a:r>
              <a:rPr lang="fr-FR" sz="2400" dirty="0">
                <a:solidFill>
                  <a:srgbClr val="FF0000"/>
                </a:solidFill>
              </a:rPr>
              <a:t>atmosphère</a:t>
            </a:r>
            <a:r>
              <a:rPr lang="fr-FR" sz="2400" dirty="0"/>
              <a:t> » de travail, un climat de </a:t>
            </a:r>
            <a:r>
              <a:rPr lang="fr-FR" sz="2400" dirty="0">
                <a:solidFill>
                  <a:srgbClr val="FF0000"/>
                </a:solidFill>
              </a:rPr>
              <a:t>sécurité</a:t>
            </a:r>
            <a:r>
              <a:rPr lang="fr-FR" sz="2400" dirty="0"/>
              <a:t> </a:t>
            </a:r>
          </a:p>
          <a:p>
            <a:r>
              <a:rPr lang="fr-FR" sz="2400" dirty="0"/>
              <a:t>L’apprentissage du </a:t>
            </a:r>
            <a:r>
              <a:rPr lang="fr-FR" sz="2400" dirty="0">
                <a:solidFill>
                  <a:srgbClr val="FF0000"/>
                </a:solidFill>
              </a:rPr>
              <a:t>vivre, apprendre ensemble </a:t>
            </a:r>
            <a:r>
              <a:rPr lang="fr-FR" sz="2400" dirty="0"/>
              <a:t>(</a:t>
            </a:r>
            <a:r>
              <a:rPr lang="fr-FR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les gestes sociaux d’apprentissage.</a:t>
            </a:r>
          </a:p>
          <a:p>
            <a:endParaRPr lang="fr-FR" sz="2400" dirty="0"/>
          </a:p>
          <a:p>
            <a:pPr marL="0" indent="0">
              <a:buNone/>
            </a:pPr>
            <a:r>
              <a:rPr lang="fr-FR" sz="2400" dirty="0"/>
              <a:t>	</a:t>
            </a:r>
            <a:r>
              <a:rPr lang="fr-FR" sz="2400" b="1" dirty="0">
                <a:solidFill>
                  <a:srgbClr val="002060"/>
                </a:solidFill>
              </a:rPr>
              <a:t>Un dispositif issu de la culture de l’école maternelle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1818794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>
                <a:highlight>
                  <a:srgbClr val="FFFF00"/>
                </a:highlight>
              </a:rPr>
              <a:t>Des changements de représentations : de nouveaux gestes professionnels et leurs effets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ln>
            <a:solidFill>
              <a:schemeClr val="bg2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dirty="0"/>
              <a:t>	</a:t>
            </a:r>
            <a:r>
              <a:rPr lang="fr-FR" b="1" dirty="0">
                <a:solidFill>
                  <a:srgbClr val="FF0000"/>
                </a:solidFill>
              </a:rPr>
              <a:t>Côté enseignant </a:t>
            </a:r>
            <a:r>
              <a:rPr lang="fr-FR" b="1" dirty="0"/>
              <a:t>:</a:t>
            </a:r>
          </a:p>
          <a:p>
            <a:pPr marL="0" indent="0">
              <a:buNone/>
            </a:pPr>
            <a:endParaRPr lang="fr-FR" b="1" dirty="0"/>
          </a:p>
          <a:p>
            <a:r>
              <a:rPr lang="fr-FR" dirty="0"/>
              <a:t>Tous peuvent y arriver(éducabilité de tous ) </a:t>
            </a:r>
            <a:r>
              <a:rPr lang="fr-FR" b="1" dirty="0">
                <a:solidFill>
                  <a:srgbClr val="00B050"/>
                </a:solidFill>
              </a:rPr>
              <a:t>l’hétérogénéité est nécessaire</a:t>
            </a:r>
          </a:p>
          <a:p>
            <a:r>
              <a:rPr lang="fr-FR" dirty="0"/>
              <a:t>Accompagner la singularité dans et par le collectif (</a:t>
            </a:r>
            <a:r>
              <a:rPr lang="fr-FR" b="1" dirty="0">
                <a:solidFill>
                  <a:srgbClr val="00B050"/>
                </a:solidFill>
              </a:rPr>
              <a:t>dispositifs ateliers</a:t>
            </a:r>
            <a:r>
              <a:rPr lang="fr-FR" dirty="0"/>
              <a:t>)</a:t>
            </a:r>
          </a:p>
          <a:p>
            <a:r>
              <a:rPr lang="fr-FR" dirty="0"/>
              <a:t>Démultiplier </a:t>
            </a:r>
            <a:r>
              <a:rPr lang="fr-FR" b="1" dirty="0">
                <a:solidFill>
                  <a:schemeClr val="accent1"/>
                </a:solidFill>
              </a:rPr>
              <a:t>le rôle du langage </a:t>
            </a:r>
            <a:r>
              <a:rPr lang="fr-FR" dirty="0"/>
              <a:t>oral, écrite, de la lecture (</a:t>
            </a:r>
            <a:r>
              <a:rPr lang="fr-FR" b="1" dirty="0">
                <a:solidFill>
                  <a:srgbClr val="00B050"/>
                </a:solidFill>
              </a:rPr>
              <a:t>se taire davantage)</a:t>
            </a:r>
          </a:p>
          <a:p>
            <a:r>
              <a:rPr lang="fr-FR" b="1" dirty="0">
                <a:solidFill>
                  <a:schemeClr val="accent1"/>
                </a:solidFill>
              </a:rPr>
              <a:t>des tâches complexes : </a:t>
            </a:r>
            <a:r>
              <a:rPr lang="fr-FR" b="1" dirty="0">
                <a:solidFill>
                  <a:srgbClr val="00B050"/>
                </a:solidFill>
              </a:rPr>
              <a:t>le défi cognitif est motivant</a:t>
            </a:r>
          </a:p>
          <a:p>
            <a:r>
              <a:rPr lang="fr-FR" b="1" dirty="0">
                <a:solidFill>
                  <a:schemeClr val="accent1"/>
                </a:solidFill>
              </a:rPr>
              <a:t>Savoir lâcher prise </a:t>
            </a:r>
            <a:r>
              <a:rPr lang="fr-FR" dirty="0"/>
              <a:t>sur une partie des élèves en autonomie</a:t>
            </a:r>
          </a:p>
          <a:p>
            <a:r>
              <a:rPr lang="fr-FR" b="1" dirty="0">
                <a:solidFill>
                  <a:schemeClr val="accent1"/>
                </a:solidFill>
              </a:rPr>
              <a:t>La connaissance des obstacles didactiques</a:t>
            </a:r>
            <a:r>
              <a:rPr lang="fr-FR" dirty="0"/>
              <a:t> : </a:t>
            </a:r>
            <a:r>
              <a:rPr lang="fr-FR" b="1" dirty="0">
                <a:solidFill>
                  <a:srgbClr val="00B050"/>
                </a:solidFill>
              </a:rPr>
              <a:t>observation</a:t>
            </a:r>
            <a:r>
              <a:rPr lang="fr-FR" dirty="0"/>
              <a:t> spécifique des « nœuds » didactiques</a:t>
            </a:r>
          </a:p>
          <a:p>
            <a:r>
              <a:rPr lang="fr-FR" dirty="0">
                <a:solidFill>
                  <a:srgbClr val="FF0000"/>
                </a:solidFill>
              </a:rPr>
              <a:t>Le deuil de  l’image de l’enseignant qui cadre, contrôle tout.</a:t>
            </a:r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b="1" dirty="0">
                <a:solidFill>
                  <a:schemeClr val="accent1"/>
                </a:solidFill>
              </a:rPr>
              <a:t>	</a:t>
            </a:r>
            <a:r>
              <a:rPr lang="fr-FR" b="1" dirty="0">
                <a:solidFill>
                  <a:srgbClr val="FF0000"/>
                </a:solidFill>
              </a:rPr>
              <a:t>Côté élèves </a:t>
            </a:r>
          </a:p>
          <a:p>
            <a:endParaRPr lang="fr-FR" b="1" dirty="0">
              <a:solidFill>
                <a:schemeClr val="accent1"/>
              </a:solidFill>
            </a:endParaRPr>
          </a:p>
          <a:p>
            <a:r>
              <a:rPr lang="fr-FR" b="1" dirty="0">
                <a:solidFill>
                  <a:schemeClr val="accent1"/>
                </a:solidFill>
              </a:rPr>
              <a:t>« On nous aide », on est en sécurité, (</a:t>
            </a:r>
            <a:r>
              <a:rPr lang="fr-FR" b="1" dirty="0">
                <a:solidFill>
                  <a:srgbClr val="00B050"/>
                </a:solidFill>
              </a:rPr>
              <a:t>confiance dans l’institution</a:t>
            </a:r>
            <a:r>
              <a:rPr lang="fr-FR" b="1" dirty="0">
                <a:solidFill>
                  <a:schemeClr val="accent1"/>
                </a:solidFill>
              </a:rPr>
              <a:t>)</a:t>
            </a:r>
          </a:p>
          <a:p>
            <a:endParaRPr lang="fr-FR" b="1" dirty="0">
              <a:solidFill>
                <a:schemeClr val="accent1"/>
              </a:solidFill>
            </a:endParaRPr>
          </a:p>
          <a:p>
            <a:r>
              <a:rPr lang="fr-FR" b="1" dirty="0">
                <a:solidFill>
                  <a:schemeClr val="accent1"/>
                </a:solidFill>
              </a:rPr>
              <a:t>On peut se tromper </a:t>
            </a:r>
            <a:r>
              <a:rPr lang="fr-FR" b="1" dirty="0">
                <a:solidFill>
                  <a:srgbClr val="00B050"/>
                </a:solidFill>
              </a:rPr>
              <a:t>( erreur positive</a:t>
            </a:r>
            <a:r>
              <a:rPr lang="fr-FR" b="1" dirty="0">
                <a:solidFill>
                  <a:schemeClr val="accent1"/>
                </a:solidFill>
              </a:rPr>
              <a:t>)</a:t>
            </a:r>
          </a:p>
          <a:p>
            <a:r>
              <a:rPr lang="fr-FR" b="1" dirty="0">
                <a:solidFill>
                  <a:schemeClr val="accent1"/>
                </a:solidFill>
              </a:rPr>
              <a:t>On est auteur de son point de vue. </a:t>
            </a:r>
          </a:p>
          <a:p>
            <a:endParaRPr lang="fr-FR" b="1" dirty="0">
              <a:solidFill>
                <a:schemeClr val="accent1"/>
              </a:solidFill>
            </a:endParaRPr>
          </a:p>
          <a:p>
            <a:r>
              <a:rPr lang="fr-FR" b="1" dirty="0">
                <a:solidFill>
                  <a:schemeClr val="accent1"/>
                </a:solidFill>
              </a:rPr>
              <a:t>On travaille ensemble </a:t>
            </a:r>
            <a:r>
              <a:rPr lang="fr-FR" b="1" i="1" dirty="0">
                <a:solidFill>
                  <a:srgbClr val="00B050"/>
                </a:solidFill>
              </a:rPr>
              <a:t>(solidarité : gestes sociaux d’apprentissage</a:t>
            </a:r>
            <a:r>
              <a:rPr lang="fr-FR" b="1" dirty="0">
                <a:solidFill>
                  <a:schemeClr val="accent1"/>
                </a:solidFill>
              </a:rPr>
              <a:t>)</a:t>
            </a:r>
          </a:p>
          <a:p>
            <a:endParaRPr lang="fr-FR" b="1" dirty="0">
              <a:solidFill>
                <a:schemeClr val="accent1"/>
              </a:solidFill>
            </a:endParaRPr>
          </a:p>
          <a:p>
            <a:r>
              <a:rPr lang="fr-FR" b="1" dirty="0">
                <a:solidFill>
                  <a:schemeClr val="accent1"/>
                </a:solidFill>
              </a:rPr>
              <a:t>On fait des choses difficiles et on y arrive : </a:t>
            </a:r>
            <a:r>
              <a:rPr lang="fr-FR" b="1" i="1" dirty="0">
                <a:solidFill>
                  <a:srgbClr val="00B050"/>
                </a:solidFill>
              </a:rPr>
              <a:t>confiance en soi </a:t>
            </a:r>
          </a:p>
          <a:p>
            <a:endParaRPr lang="fr-FR" b="1" dirty="0">
              <a:solidFill>
                <a:schemeClr val="accent1"/>
              </a:solidFill>
            </a:endParaRPr>
          </a:p>
          <a:p>
            <a:r>
              <a:rPr lang="fr-FR" b="1" dirty="0">
                <a:solidFill>
                  <a:schemeClr val="accent1"/>
                </a:solidFill>
              </a:rPr>
              <a:t>L’enseignant(e) me connaît, personnellement. (</a:t>
            </a:r>
            <a:r>
              <a:rPr lang="fr-FR" b="1" dirty="0">
                <a:solidFill>
                  <a:srgbClr val="00B050"/>
                </a:solidFill>
              </a:rPr>
              <a:t>identité, reconnue</a:t>
            </a:r>
            <a:r>
              <a:rPr lang="fr-FR" b="1" dirty="0">
                <a:solidFill>
                  <a:schemeClr val="accent1"/>
                </a:solidFill>
              </a:rPr>
              <a:t>) </a:t>
            </a:r>
          </a:p>
          <a:p>
            <a:endParaRPr lang="fr-FR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03522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 C’est </a:t>
            </a:r>
            <a:r>
              <a:rPr lang="fr-FR" b="1" dirty="0">
                <a:solidFill>
                  <a:srgbClr val="FF0000"/>
                </a:solidFill>
              </a:rPr>
              <a:t>dans la classe </a:t>
            </a:r>
            <a:r>
              <a:rPr lang="fr-FR" dirty="0"/>
              <a:t>qu’il faut chercher des solutions: un ajustement nouveau des gestes professionnels, des langages est nécessaire </a:t>
            </a:r>
          </a:p>
          <a:p>
            <a:r>
              <a:rPr lang="fr-FR" dirty="0"/>
              <a:t>C’est </a:t>
            </a:r>
            <a:r>
              <a:rPr lang="fr-FR" b="1" dirty="0">
                <a:solidFill>
                  <a:srgbClr val="FF0000"/>
                </a:solidFill>
              </a:rPr>
              <a:t>une question  de formation </a:t>
            </a:r>
            <a:r>
              <a:rPr lang="fr-FR" dirty="0"/>
              <a:t>: il est urgent d’interroger les doxa dormantes qui provoquent de la différenciation.</a:t>
            </a:r>
          </a:p>
          <a:p>
            <a:r>
              <a:rPr lang="fr-FR" dirty="0"/>
              <a:t>C’est </a:t>
            </a:r>
            <a:r>
              <a:rPr lang="fr-FR" b="1" dirty="0">
                <a:solidFill>
                  <a:srgbClr val="FF0000"/>
                </a:solidFill>
              </a:rPr>
              <a:t>une question de gouvernance </a:t>
            </a:r>
            <a:r>
              <a:rPr lang="fr-FR" dirty="0"/>
              <a:t>: rendre les enseignants auteurs et responsables de leur choix.   </a:t>
            </a:r>
          </a:p>
        </p:txBody>
      </p:sp>
    </p:spTree>
    <p:extLst>
      <p:ext uri="{BB962C8B-B14F-4D97-AF65-F5344CB8AC3E}">
        <p14:creationId xmlns:p14="http://schemas.microsoft.com/office/powerpoint/2010/main" xmlns="" val="14585233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931224" cy="422900"/>
          </a:xfrm>
        </p:spPr>
        <p:txBody>
          <a:bodyPr>
            <a:normAutofit fontScale="90000"/>
          </a:bodyPr>
          <a:lstStyle/>
          <a:p>
            <a:r>
              <a:rPr lang="fr-FR" dirty="0">
                <a:highlight>
                  <a:srgbClr val="FFFF00"/>
                </a:highlight>
              </a:rPr>
              <a:t>Eléments bibliographiques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dirty="0"/>
              <a:t>2000 </a:t>
            </a:r>
            <a:r>
              <a:rPr lang="fr-FR" dirty="0" err="1"/>
              <a:t>Bucheton</a:t>
            </a:r>
            <a:r>
              <a:rPr lang="fr-FR" dirty="0"/>
              <a:t> D. «</a:t>
            </a:r>
            <a:r>
              <a:rPr lang="fr-FR" b="1" dirty="0">
                <a:solidFill>
                  <a:srgbClr val="FF0000"/>
                </a:solidFill>
              </a:rPr>
              <a:t> les postures de lecture des élèves  de collège</a:t>
            </a:r>
            <a:r>
              <a:rPr lang="fr-FR" dirty="0"/>
              <a:t> »in Fourcade et Langlade :</a:t>
            </a:r>
            <a:r>
              <a:rPr lang="fr-FR" i="1" dirty="0"/>
              <a:t>Enseigner la littérature</a:t>
            </a:r>
            <a:r>
              <a:rPr lang="fr-FR" dirty="0"/>
              <a:t> paris, Delagrave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r>
              <a:rPr lang="fr-FR" dirty="0"/>
              <a:t>2008  </a:t>
            </a:r>
            <a:r>
              <a:rPr lang="fr-FR" u="sng" dirty="0" err="1"/>
              <a:t>Bucheton</a:t>
            </a:r>
            <a:r>
              <a:rPr lang="fr-FR" u="sng" dirty="0"/>
              <a:t>, D</a:t>
            </a:r>
            <a:r>
              <a:rPr lang="fr-FR" dirty="0"/>
              <a:t>., </a:t>
            </a:r>
            <a:r>
              <a:rPr lang="fr-FR" dirty="0" err="1"/>
              <a:t>Dezutter</a:t>
            </a:r>
            <a:r>
              <a:rPr lang="fr-FR" dirty="0"/>
              <a:t> O.(</a:t>
            </a:r>
            <a:r>
              <a:rPr lang="fr-FR" dirty="0" err="1"/>
              <a:t>dir</a:t>
            </a:r>
            <a:r>
              <a:rPr lang="fr-FR" dirty="0"/>
              <a:t>) </a:t>
            </a:r>
            <a:r>
              <a:rPr lang="fr-FR" b="1" i="1" dirty="0">
                <a:solidFill>
                  <a:srgbClr val="FF0000"/>
                </a:solidFill>
              </a:rPr>
              <a:t>Le développement des gestes professionnels dans l’enseignement du français</a:t>
            </a:r>
            <a:r>
              <a:rPr lang="fr-FR" b="1" i="1" dirty="0"/>
              <a:t> </a:t>
            </a:r>
            <a:r>
              <a:rPr lang="fr-FR" i="1" dirty="0"/>
              <a:t>: un défi pour la recherche et la formation</a:t>
            </a:r>
            <a:r>
              <a:rPr lang="fr-FR" dirty="0"/>
              <a:t>, De BOECK, Bruxelles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2009 D. </a:t>
            </a:r>
            <a:r>
              <a:rPr lang="fr-FR" dirty="0" err="1"/>
              <a:t>Bucheton</a:t>
            </a:r>
            <a:r>
              <a:rPr lang="fr-FR" dirty="0"/>
              <a:t> (</a:t>
            </a:r>
            <a:r>
              <a:rPr lang="fr-FR" dirty="0" err="1"/>
              <a:t>dir</a:t>
            </a:r>
            <a:r>
              <a:rPr lang="fr-FR" dirty="0"/>
              <a:t>) : </a:t>
            </a:r>
            <a:r>
              <a:rPr lang="fr-FR" b="1" i="1" dirty="0">
                <a:solidFill>
                  <a:srgbClr val="FF0000"/>
                </a:solidFill>
              </a:rPr>
              <a:t>L’agir enseignant : une question d’ajustements</a:t>
            </a:r>
            <a:r>
              <a:rPr lang="fr-FR" dirty="0">
                <a:solidFill>
                  <a:srgbClr val="FF0000"/>
                </a:solidFill>
              </a:rPr>
              <a:t>  </a:t>
            </a:r>
            <a:r>
              <a:rPr lang="fr-FR" dirty="0"/>
              <a:t>(</a:t>
            </a:r>
            <a:r>
              <a:rPr lang="fr-FR" dirty="0" err="1"/>
              <a:t>Octares</a:t>
            </a:r>
            <a:r>
              <a:rPr lang="fr-FR" dirty="0"/>
              <a:t>) Toulouse</a:t>
            </a:r>
          </a:p>
          <a:p>
            <a:endParaRPr lang="fr-FR" dirty="0"/>
          </a:p>
          <a:p>
            <a:r>
              <a:rPr lang="fr-FR" dirty="0"/>
              <a:t>2009. </a:t>
            </a:r>
            <a:r>
              <a:rPr lang="fr-FR" dirty="0" err="1"/>
              <a:t>D.Bucheton</a:t>
            </a:r>
            <a:r>
              <a:rPr lang="fr-FR" dirty="0"/>
              <a:t>, </a:t>
            </a:r>
            <a:r>
              <a:rPr lang="fr-FR" dirty="0" err="1"/>
              <a:t>Y.Soulé</a:t>
            </a:r>
            <a:r>
              <a:rPr lang="fr-FR" dirty="0"/>
              <a:t>: « </a:t>
            </a:r>
            <a:r>
              <a:rPr lang="fr-FR" b="1" dirty="0">
                <a:solidFill>
                  <a:srgbClr val="FF0000"/>
                </a:solidFill>
              </a:rPr>
              <a:t>Les gestes professionnels et le jeu des postures des enseignants dans la classe: un multi-agenda de préoccupations enchâssées </a:t>
            </a:r>
            <a:r>
              <a:rPr lang="fr-FR" dirty="0"/>
              <a:t>», </a:t>
            </a:r>
            <a:r>
              <a:rPr lang="fr-FR" i="1" dirty="0"/>
              <a:t>Didactiques et éducation</a:t>
            </a:r>
            <a:r>
              <a:rPr lang="fr-FR" dirty="0"/>
              <a:t>, PUR Rennes</a:t>
            </a:r>
          </a:p>
          <a:p>
            <a:pPr marL="0" indent="0">
              <a:buNone/>
            </a:pPr>
            <a:r>
              <a:rPr lang="fr-FR" dirty="0"/>
              <a:t>  </a:t>
            </a:r>
          </a:p>
          <a:p>
            <a:r>
              <a:rPr lang="fr-FR" dirty="0"/>
              <a:t>2009 : Y. Soulé, D. </a:t>
            </a:r>
            <a:r>
              <a:rPr lang="fr-FR" dirty="0" err="1"/>
              <a:t>Bucheton</a:t>
            </a:r>
            <a:r>
              <a:rPr lang="fr-FR" dirty="0"/>
              <a:t>  (</a:t>
            </a:r>
            <a:r>
              <a:rPr lang="fr-FR" dirty="0" err="1"/>
              <a:t>dir</a:t>
            </a:r>
            <a:r>
              <a:rPr lang="fr-FR" dirty="0"/>
              <a:t>) : </a:t>
            </a:r>
            <a:r>
              <a:rPr lang="fr-FR" b="1" i="1" dirty="0">
                <a:solidFill>
                  <a:srgbClr val="FF0000"/>
                </a:solidFill>
              </a:rPr>
              <a:t>Les ateliers d’écriture au CP : une réponse à l’hétérogénéité des élèves</a:t>
            </a:r>
            <a:r>
              <a:rPr lang="fr-FR" dirty="0"/>
              <a:t>. Delagrave. (180p)</a:t>
            </a:r>
          </a:p>
          <a:p>
            <a:endParaRPr lang="fr-FR" dirty="0"/>
          </a:p>
          <a:p>
            <a:r>
              <a:rPr lang="fr-FR" dirty="0"/>
              <a:t>2014 : </a:t>
            </a:r>
            <a:r>
              <a:rPr lang="fr-FR" dirty="0" err="1"/>
              <a:t>D.Bucheton</a:t>
            </a:r>
            <a:r>
              <a:rPr lang="fr-FR" dirty="0"/>
              <a:t>  avec la collaboration de D. Alexandre et M. </a:t>
            </a:r>
            <a:r>
              <a:rPr lang="fr-FR" dirty="0" err="1"/>
              <a:t>Jurado</a:t>
            </a:r>
            <a:r>
              <a:rPr lang="fr-FR" dirty="0"/>
              <a:t> : </a:t>
            </a:r>
            <a:r>
              <a:rPr lang="fr-FR" b="1" i="1" dirty="0">
                <a:solidFill>
                  <a:srgbClr val="FF0000"/>
                </a:solidFill>
              </a:rPr>
              <a:t>Refonder l’enseignement de l’écriture, vers des gestes professionnels plus ajustés de l’école primaire au lycée</a:t>
            </a:r>
            <a:r>
              <a:rPr lang="fr-FR" dirty="0"/>
              <a:t>. RETZ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6806914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 txBox="1">
            <a:spLocks/>
          </p:cNvSpPr>
          <p:nvPr/>
        </p:nvSpPr>
        <p:spPr>
          <a:xfrm>
            <a:off x="1475656" y="3814192"/>
            <a:ext cx="6296744" cy="838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800" dirty="0">
                <a:solidFill>
                  <a:srgbClr val="00A5FF"/>
                </a:solidFill>
              </a:rPr>
              <a:t>]</a:t>
            </a: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475656" y="2780928"/>
            <a:ext cx="5904656" cy="252028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>
                <a:solidFill>
                  <a:srgbClr val="CC0099"/>
                </a:solidFill>
              </a:rPr>
              <a:t>Dominique </a:t>
            </a:r>
            <a:r>
              <a:rPr lang="fr-FR" dirty="0" err="1">
                <a:solidFill>
                  <a:srgbClr val="CC0099"/>
                </a:solidFill>
              </a:rPr>
              <a:t>Bucheton</a:t>
            </a:r>
            <a:endParaRPr lang="fr-FR" dirty="0">
              <a:solidFill>
                <a:srgbClr val="CC0099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CC0099"/>
                </a:solidFill>
              </a:rPr>
              <a:t>Professeure Honoraire , ESPE Montpellier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CC0099"/>
                </a:solidFill>
              </a:rPr>
              <a:t>Vice-présidente de l’AFEF: l’Association Française des Enseignants de Français</a:t>
            </a:r>
          </a:p>
          <a:p>
            <a:pPr marL="0" indent="0">
              <a:buNone/>
            </a:pPr>
            <a:endParaRPr lang="fr-FR" dirty="0">
              <a:solidFill>
                <a:srgbClr val="CC0099"/>
              </a:solidFill>
            </a:endParaRPr>
          </a:p>
          <a:p>
            <a:pPr marL="0" indent="0">
              <a:buNone/>
            </a:pPr>
            <a:endParaRPr lang="fr-FR" dirty="0">
              <a:solidFill>
                <a:srgbClr val="CC0099"/>
              </a:solidFill>
            </a:endParaRPr>
          </a:p>
          <a:p>
            <a:pPr marL="0" indent="0">
              <a:buNone/>
            </a:pPr>
            <a:endParaRPr lang="fr-FR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6011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1276C0FF-AAEF-4185-94F9-DE57B4B9A005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261293"/>
            <a:ext cx="8198296" cy="1079475"/>
          </a:xfrm>
          <a:prstGeom prst="rect">
            <a:avLst/>
          </a:prstGeom>
        </p:spPr>
        <p:txBody>
          <a:bodyPr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altLang="fr-FR" sz="2400" b="1">
                <a:solidFill>
                  <a:schemeClr val="accent2"/>
                </a:solidFill>
              </a:rPr>
              <a:t/>
            </a:r>
            <a:br>
              <a:rPr lang="fr-FR" altLang="fr-FR" sz="2400" b="1">
                <a:solidFill>
                  <a:schemeClr val="accent2"/>
                </a:solidFill>
              </a:rPr>
            </a:br>
            <a:r>
              <a:rPr lang="fr-FR" altLang="fr-FR" sz="2400" b="1">
                <a:solidFill>
                  <a:schemeClr val="accent2"/>
                </a:solidFill>
              </a:rPr>
              <a:t>Texte 4 : 4/10/2001</a:t>
            </a:r>
            <a:br>
              <a:rPr lang="fr-FR" altLang="fr-FR" sz="2400" b="1">
                <a:solidFill>
                  <a:schemeClr val="accent2"/>
                </a:solidFill>
              </a:rPr>
            </a:br>
            <a:r>
              <a:rPr lang="fr-FR" altLang="fr-FR" sz="2400" b="1">
                <a:solidFill>
                  <a:schemeClr val="accent2"/>
                </a:solidFill>
              </a:rPr>
              <a:t> Tu dois choisir entre deux choses et tu hésites</a:t>
            </a:r>
            <a:r>
              <a:rPr lang="fr-FR" altLang="fr-FR" sz="4000" b="1">
                <a:solidFill>
                  <a:schemeClr val="accent2"/>
                </a:solidFill>
              </a:rPr>
              <a:t>.</a:t>
            </a:r>
            <a:br>
              <a:rPr lang="fr-FR" altLang="fr-FR" sz="4000" b="1">
                <a:solidFill>
                  <a:schemeClr val="accent2"/>
                </a:solidFill>
              </a:rPr>
            </a:br>
            <a:endParaRPr lang="fr-FR" altLang="fr-FR" sz="4000" b="1" dirty="0">
              <a:solidFill>
                <a:schemeClr val="accent2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xmlns="" id="{D2E3609B-969A-436A-9BA1-D3A353B7EFDE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1484784"/>
            <a:ext cx="8198296" cy="396043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2800" b="1" dirty="0"/>
              <a:t>Un jour, j’étais à la </a:t>
            </a:r>
            <a:r>
              <a:rPr lang="fr-FR" altLang="fr-FR" sz="2800" b="1" dirty="0" err="1"/>
              <a:t>mosqué</a:t>
            </a:r>
            <a:r>
              <a:rPr lang="fr-FR" altLang="fr-FR" sz="2800" b="1" dirty="0"/>
              <a:t>, je suis parti et la </a:t>
            </a:r>
            <a:r>
              <a:rPr lang="fr-FR" altLang="fr-FR" sz="2800" b="1" dirty="0" err="1"/>
              <a:t>mosqué</a:t>
            </a:r>
            <a:r>
              <a:rPr lang="fr-FR" altLang="fr-FR" sz="2800" b="1" dirty="0"/>
              <a:t> elle était </a:t>
            </a:r>
            <a:r>
              <a:rPr lang="fr-FR" altLang="fr-FR" sz="2800" b="1" dirty="0" err="1"/>
              <a:t>remplite</a:t>
            </a:r>
            <a:r>
              <a:rPr lang="fr-FR" altLang="fr-FR" sz="2800" b="1" dirty="0"/>
              <a:t> de noir tous le monde était énervé. Le matin j’étais dehors un garçon a dit : l’</a:t>
            </a:r>
            <a:r>
              <a:rPr lang="fr-FR" altLang="fr-FR" sz="2800" b="1" dirty="0" err="1"/>
              <a:t>apprés</a:t>
            </a:r>
            <a:r>
              <a:rPr lang="fr-FR" altLang="fr-FR" sz="2800" b="1" dirty="0"/>
              <a:t> midi a 2 heur vous venez tous. L’</a:t>
            </a:r>
            <a:r>
              <a:rPr lang="fr-FR" altLang="fr-FR" sz="2800" b="1" dirty="0" err="1"/>
              <a:t>apprés</a:t>
            </a:r>
            <a:r>
              <a:rPr lang="fr-FR" altLang="fr-FR" sz="2800" b="1" dirty="0"/>
              <a:t> midi je suis parti avec eu il cassé des voiture un garçon ma dit tire des pierres et moi dans ma tête j’avait des </a:t>
            </a:r>
            <a:r>
              <a:rPr lang="fr-FR" altLang="fr-FR" sz="2800" b="1" dirty="0">
                <a:solidFill>
                  <a:schemeClr val="accent2"/>
                </a:solidFill>
              </a:rPr>
              <a:t>scrupules</a:t>
            </a:r>
            <a:r>
              <a:rPr lang="fr-FR" altLang="fr-FR" sz="2800" b="1" dirty="0"/>
              <a:t> je ma disait je le fais oui ou non et aussi j’avais hésiter et j’ai choisi non et je </a:t>
            </a:r>
            <a:r>
              <a:rPr lang="fr-FR" altLang="fr-FR" sz="2800" b="1" dirty="0" err="1"/>
              <a:t>préfére</a:t>
            </a:r>
            <a:r>
              <a:rPr lang="fr-FR" altLang="fr-FR" sz="2800" b="1" dirty="0"/>
              <a:t> avoir rien.</a:t>
            </a:r>
          </a:p>
          <a:p>
            <a:pPr>
              <a:buFontTx/>
              <a:buNone/>
            </a:pPr>
            <a:endParaRPr lang="fr-FR" altLang="fr-FR" b="1" dirty="0"/>
          </a:p>
          <a:p>
            <a:r>
              <a:rPr lang="fr-FR" altLang="fr-FR" dirty="0"/>
              <a:t>Texte écrit en 2001 (élève en France depuis 2ans ). Perpignan</a:t>
            </a:r>
          </a:p>
        </p:txBody>
      </p:sp>
      <p:sp>
        <p:nvSpPr>
          <p:cNvPr id="4" name="Espace réservé du numéro de diapositive 1">
            <a:extLst>
              <a:ext uri="{FF2B5EF4-FFF2-40B4-BE49-F238E27FC236}">
                <a16:creationId xmlns:a16="http://schemas.microsoft.com/office/drawing/2014/main" xmlns="" id="{1BD13D85-CAAB-4960-8D37-479AF7EFE02B}"/>
              </a:ext>
            </a:extLst>
          </p:cNvPr>
          <p:cNvSpPr txBox="1">
            <a:spLocks/>
          </p:cNvSpPr>
          <p:nvPr/>
        </p:nvSpPr>
        <p:spPr>
          <a:xfrm>
            <a:off x="531812" y="870831"/>
            <a:ext cx="607931" cy="29734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8574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457200"/>
            <a:ext cx="8229600" cy="1143000"/>
          </a:xfrm>
        </p:spPr>
        <p:txBody>
          <a:bodyPr>
            <a:noAutofit/>
          </a:bodyPr>
          <a:lstStyle/>
          <a:p>
            <a:r>
              <a:rPr lang="fr-FR" sz="2800" dirty="0">
                <a:highlight>
                  <a:srgbClr val="FFFF00"/>
                </a:highlight>
              </a:rPr>
              <a:t> </a:t>
            </a:r>
            <a:r>
              <a:rPr lang="fr-FR" sz="3200" dirty="0">
                <a:highlight>
                  <a:srgbClr val="FFFF00"/>
                </a:highlight>
              </a:rPr>
              <a:t>L’école en France produit  et augmente  la différenciation socio-scolaire :  pourquoi? 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400" dirty="0"/>
              <a:t>Inadaptation des élèves à la culture et aux langages de l’école ou </a:t>
            </a:r>
            <a:r>
              <a:rPr lang="fr-FR" sz="2400" b="1" dirty="0">
                <a:solidFill>
                  <a:srgbClr val="FF0000"/>
                </a:solidFill>
              </a:rPr>
              <a:t>inadaptation de l’école à la culture des élèves ? </a:t>
            </a:r>
          </a:p>
          <a:p>
            <a:r>
              <a:rPr lang="fr-FR" sz="2400" dirty="0"/>
              <a:t>Séparer, ajouter (des heures) en dehors de l’espace commun de la classe est contreproductif: </a:t>
            </a:r>
            <a:r>
              <a:rPr lang="fr-FR" sz="2400" b="1" dirty="0">
                <a:solidFill>
                  <a:srgbClr val="FF0000"/>
                </a:solidFill>
              </a:rPr>
              <a:t>une différenciation </a:t>
            </a:r>
            <a:r>
              <a:rPr lang="fr-FR" sz="2400" b="1" dirty="0" err="1">
                <a:solidFill>
                  <a:srgbClr val="FF0000"/>
                </a:solidFill>
              </a:rPr>
              <a:t>stigmatisante</a:t>
            </a:r>
            <a:endParaRPr lang="fr-FR" sz="2400" b="1" dirty="0">
              <a:solidFill>
                <a:srgbClr val="FF0000"/>
              </a:solidFill>
            </a:endParaRPr>
          </a:p>
          <a:p>
            <a:r>
              <a:rPr lang="fr-FR" sz="2400" dirty="0"/>
              <a:t>Le sur-étayage, sur-contrôle, sur-enseignement, 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</a:rPr>
              <a:t>       </a:t>
            </a:r>
            <a:r>
              <a:rPr lang="fr-FR" sz="2400" b="1" dirty="0" err="1">
                <a:solidFill>
                  <a:srgbClr val="FF0000"/>
                </a:solidFill>
              </a:rPr>
              <a:t>dé-responsabilisent</a:t>
            </a:r>
            <a:r>
              <a:rPr lang="fr-FR" sz="2400" b="1" dirty="0">
                <a:solidFill>
                  <a:srgbClr val="FF0000"/>
                </a:solidFill>
              </a:rPr>
              <a:t> les élèves et les empêchent de penser </a:t>
            </a:r>
          </a:p>
          <a:p>
            <a:endParaRPr lang="fr-FR" sz="2400" b="1" dirty="0">
              <a:solidFill>
                <a:srgbClr val="FF0000"/>
              </a:solidFill>
            </a:endParaRPr>
          </a:p>
          <a:p>
            <a:pPr lvl="2"/>
            <a:r>
              <a:rPr lang="fr-FR" sz="2200" b="1" dirty="0">
                <a:solidFill>
                  <a:schemeClr val="accent1"/>
                </a:solidFill>
              </a:rPr>
              <a:t>- Provoquent de multiples  dysfonctionnements de la  </a:t>
            </a:r>
            <a:r>
              <a:rPr lang="fr-FR" sz="2200" b="1" dirty="0" err="1">
                <a:solidFill>
                  <a:schemeClr val="accent1"/>
                </a:solidFill>
              </a:rPr>
              <a:t>co</a:t>
            </a:r>
            <a:r>
              <a:rPr lang="fr-FR" sz="2200" b="1" dirty="0">
                <a:solidFill>
                  <a:schemeClr val="accent1"/>
                </a:solidFill>
              </a:rPr>
              <a:t>-activité enseignants- élève (s), </a:t>
            </a:r>
          </a:p>
          <a:p>
            <a:pPr lvl="2"/>
            <a:r>
              <a:rPr lang="fr-FR" sz="2200" b="1" dirty="0">
                <a:solidFill>
                  <a:schemeClr val="accent1"/>
                </a:solidFill>
              </a:rPr>
              <a:t> - Nécessitent  des gestes professionnels plus ajustés, des dispositifs  à refonder</a:t>
            </a:r>
            <a:endParaRPr lang="fr-FR" sz="2200" b="1" dirty="0">
              <a:solidFill>
                <a:srgbClr val="FF0000"/>
              </a:solidFill>
            </a:endParaRPr>
          </a:p>
        </p:txBody>
      </p:sp>
      <p:sp>
        <p:nvSpPr>
          <p:cNvPr id="5" name="Flèche : droite 4"/>
          <p:cNvSpPr/>
          <p:nvPr/>
        </p:nvSpPr>
        <p:spPr>
          <a:xfrm>
            <a:off x="457200" y="5229200"/>
            <a:ext cx="730424" cy="360040"/>
          </a:xfrm>
          <a:prstGeom prst="rightArrow">
            <a:avLst>
              <a:gd name="adj1" fmla="val 2655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95518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71600" y="2636912"/>
            <a:ext cx="7678204" cy="193899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chemeClr val="bg1"/>
                </a:solidFill>
                <a:cs typeface="Times New Roman" panose="02020603050405020304" pitchFamily="18" charset="0"/>
              </a:rPr>
              <a:t> 1. Eloge de l’hétérogénéité :</a:t>
            </a:r>
          </a:p>
          <a:p>
            <a:r>
              <a:rPr lang="fr-FR" sz="4000" b="1" dirty="0">
                <a:solidFill>
                  <a:schemeClr val="bg1"/>
                </a:solidFill>
                <a:cs typeface="Times New Roman" panose="02020603050405020304" pitchFamily="18" charset="0"/>
              </a:rPr>
              <a:t>un problème pour les enseignants, </a:t>
            </a:r>
          </a:p>
          <a:p>
            <a:r>
              <a:rPr lang="fr-FR" sz="4000" b="1" dirty="0">
                <a:solidFill>
                  <a:schemeClr val="bg1"/>
                </a:solidFill>
                <a:cs typeface="Times New Roman" panose="02020603050405020304" pitchFamily="18" charset="0"/>
              </a:rPr>
              <a:t>Un atout  pour les élèves</a:t>
            </a:r>
            <a:endParaRPr lang="fr-FR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5867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highlight>
                  <a:srgbClr val="FFFF00"/>
                </a:highlight>
              </a:rPr>
              <a:t>de quelques postulats fondateurs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400" dirty="0">
                <a:cs typeface="Times New Roman" panose="02020603050405020304" pitchFamily="18" charset="0"/>
              </a:rPr>
              <a:t>L’hétérogénéité, la diversité  des individus, des cultures  est un facteur déterminant du développement des sociétés</a:t>
            </a:r>
          </a:p>
          <a:p>
            <a:r>
              <a:rPr lang="fr-FR" sz="2400" dirty="0">
                <a:cs typeface="Times New Roman" panose="02020603050405020304" pitchFamily="18" charset="0"/>
              </a:rPr>
              <a:t>« </a:t>
            </a:r>
            <a:r>
              <a:rPr lang="fr-FR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Ensemble : on est plus intelligent</a:t>
            </a:r>
            <a:r>
              <a:rPr lang="fr-FR" sz="2400" dirty="0">
                <a:cs typeface="Times New Roman" panose="02020603050405020304" pitchFamily="18" charset="0"/>
              </a:rPr>
              <a:t> »: le développement singulier  a besoin du collectif</a:t>
            </a:r>
          </a:p>
          <a:p>
            <a:r>
              <a:rPr lang="fr-FR" sz="2400" dirty="0">
                <a:cs typeface="Times New Roman" panose="02020603050405020304" pitchFamily="18" charset="0"/>
              </a:rPr>
              <a:t>Être en collectif ne suffit pas : </a:t>
            </a:r>
            <a:r>
              <a:rPr lang="fr-FR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le rôle de l’enseignant qui s’ajuste à la diversité </a:t>
            </a:r>
            <a:r>
              <a:rPr lang="fr-FR" sz="2400" dirty="0">
                <a:cs typeface="Times New Roman" panose="02020603050405020304" pitchFamily="18" charset="0"/>
              </a:rPr>
              <a:t>est essentiel</a:t>
            </a:r>
          </a:p>
          <a:p>
            <a:r>
              <a:rPr lang="fr-FR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Les langages </a:t>
            </a:r>
            <a:r>
              <a:rPr lang="fr-FR" sz="2400" dirty="0">
                <a:cs typeface="Times New Roman" panose="02020603050405020304" pitchFamily="18" charset="0"/>
              </a:rPr>
              <a:t>des maîtres et des élèves  pour penser, apprendre, vivre ensemble, se comprendre sont décisifs</a:t>
            </a:r>
            <a:endParaRPr lang="fr-FR" sz="1600" dirty="0">
              <a:cs typeface="Times New Roman" panose="02020603050405020304" pitchFamily="18" charset="0"/>
            </a:endParaRPr>
          </a:p>
          <a:p>
            <a:pPr lvl="2"/>
            <a:r>
              <a:rPr lang="fr-FR" sz="1600" dirty="0">
                <a:cs typeface="Times New Roman" panose="02020603050405020304" pitchFamily="18" charset="0"/>
              </a:rPr>
              <a:t>	</a:t>
            </a:r>
            <a:r>
              <a:rPr lang="fr-F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Une professionnalité à refonder  </a:t>
            </a:r>
          </a:p>
          <a:p>
            <a:pPr marL="0" indent="0">
              <a:buNone/>
            </a:pPr>
            <a:r>
              <a:rPr lang="fr-FR" sz="1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		</a:t>
            </a:r>
            <a:endParaRPr lang="fr-FR" sz="2800" dirty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 lvl="2"/>
            <a:r>
              <a:rPr lang="fr-FR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4" name="Flèche : droite 3"/>
          <p:cNvSpPr/>
          <p:nvPr/>
        </p:nvSpPr>
        <p:spPr>
          <a:xfrm>
            <a:off x="755576" y="5229200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 : droite 4"/>
          <p:cNvSpPr/>
          <p:nvPr/>
        </p:nvSpPr>
        <p:spPr>
          <a:xfrm>
            <a:off x="457200" y="5013176"/>
            <a:ext cx="123448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30978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B30D9D3-87EE-4467-877D-84FF100B4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2708920"/>
            <a:ext cx="7772400" cy="3060055"/>
          </a:xfrm>
        </p:spPr>
        <p:txBody>
          <a:bodyPr>
            <a:normAutofit/>
          </a:bodyPr>
          <a:lstStyle/>
          <a:p>
            <a:r>
              <a:rPr lang="fr-FR" dirty="0"/>
              <a:t>Se méfier des évaluations trop rapides  : </a:t>
            </a:r>
            <a:br>
              <a:rPr lang="fr-FR" dirty="0"/>
            </a:br>
            <a:r>
              <a:rPr lang="fr-FR" dirty="0"/>
              <a:t>des performances non des compétences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ADA6FB3-CCEA-47F9-A0DF-565FFF757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6917" y="2878773"/>
            <a:ext cx="7772400" cy="1500187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624858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xmlns="" id="{36361123-CA40-49E5-80D4-AB7D05CF1C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1" y="476673"/>
            <a:ext cx="7200800" cy="5328591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xmlns="" id="{02A94E00-FEC2-403D-AD8F-4E2047C89435}"/>
              </a:ext>
            </a:extLst>
          </p:cNvPr>
          <p:cNvSpPr txBox="1">
            <a:spLocks/>
          </p:cNvSpPr>
          <p:nvPr/>
        </p:nvSpPr>
        <p:spPr>
          <a:xfrm>
            <a:off x="8049482" y="6338565"/>
            <a:ext cx="2679252" cy="33853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3431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68464D79-B0C6-42B5-9DC2-8983244957CB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65125"/>
            <a:ext cx="7550224" cy="13255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altLang="fr-FR" sz="2000" dirty="0"/>
              <a:t>Texte 1 de </a:t>
            </a:r>
            <a:r>
              <a:rPr lang="fr-FR" altLang="fr-FR" sz="2000" dirty="0" err="1"/>
              <a:t>Ilhan</a:t>
            </a:r>
            <a:r>
              <a:rPr lang="fr-FR" altLang="fr-FR" sz="2000" dirty="0"/>
              <a:t> CM2</a:t>
            </a:r>
            <a:br>
              <a:rPr lang="fr-FR" altLang="fr-FR" sz="2000" dirty="0"/>
            </a:br>
            <a:r>
              <a:rPr lang="fr-FR" altLang="fr-FR" sz="2000" dirty="0"/>
              <a:t>Classe de Bruno Hautin (MF Chartres)</a:t>
            </a:r>
          </a:p>
          <a:p>
            <a:endParaRPr lang="fr-FR" altLang="fr-FR" sz="2000" dirty="0"/>
          </a:p>
          <a:p>
            <a:r>
              <a:rPr lang="fr-FR" altLang="fr-FR" sz="2000" dirty="0"/>
              <a:t>Vous décrivez la gravure 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xmlns="" id="{EAE32199-BA9D-4D1D-8884-24AC96288515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1825625"/>
            <a:ext cx="7550224" cy="4351338"/>
          </a:xfrm>
          <a:prstGeom prst="rect">
            <a:avLst/>
          </a:prstGeom>
          <a:solidFill>
            <a:srgbClr val="F3E4AB"/>
          </a:solidFill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altLang="fr-FR" i="1"/>
          </a:p>
          <a:p>
            <a:pPr marL="0" indent="0">
              <a:buFont typeface="Arial" panose="020B0604020202020204" pitchFamily="34" charset="0"/>
              <a:buNone/>
            </a:pPr>
            <a:r>
              <a:rPr lang="fr-FR" altLang="fr-FR" i="1"/>
              <a:t>Il y a une personne par terre alongé avec a coté de lui une pelle il y a une grosse pierre sur lui il y a deux personnes un homme et une femme xxx sur la pierre pour écraser la personne qui est en dessous. Sur la pierre il y a xxx écrit quelque chose. A coté il y a une sorte de charrette toute cassé. Ils sont dans un champ.</a:t>
            </a:r>
            <a:endParaRPr lang="fr-FR" altLang="fr-FR" i="1" dirty="0"/>
          </a:p>
        </p:txBody>
      </p:sp>
    </p:spTree>
    <p:extLst>
      <p:ext uri="{BB962C8B-B14F-4D97-AF65-F5344CB8AC3E}">
        <p14:creationId xmlns:p14="http://schemas.microsoft.com/office/powerpoint/2010/main" xmlns="" val="527904882"/>
      </p:ext>
    </p:extLst>
  </p:cSld>
  <p:clrMapOvr>
    <a:masterClrMapping/>
  </p:clrMapOvr>
</p:sld>
</file>

<file path=ppt/theme/theme1.xml><?xml version="1.0" encoding="utf-8"?>
<a:theme xmlns:a="http://schemas.openxmlformats.org/drawingml/2006/main" name="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test</Template>
  <TotalTime>5679</TotalTime>
  <Words>958</Words>
  <Application>Microsoft Office PowerPoint</Application>
  <PresentationFormat>Affichage à l'écran (4:3)</PresentationFormat>
  <Paragraphs>254</Paragraphs>
  <Slides>29</Slides>
  <Notes>2</Notes>
  <HiddenSlides>0</HiddenSlides>
  <MMClips>1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29</vt:i4>
      </vt:variant>
    </vt:vector>
  </HeadingPairs>
  <TitlesOfParts>
    <vt:vector size="31" baseType="lpstr">
      <vt:lpstr>test</vt:lpstr>
      <vt:lpstr>Thème Office</vt:lpstr>
      <vt:lpstr>Différencier, oui, mais  ensemble! Des gestes professionnels et postures, plus ajustés </vt:lpstr>
      <vt:lpstr>Avant propos : une responsabilité politique, éthique, professionnelle</vt:lpstr>
      <vt:lpstr>Diapositive 3</vt:lpstr>
      <vt:lpstr> L’école en France produit  et augmente  la différenciation socio-scolaire :  pourquoi?  </vt:lpstr>
      <vt:lpstr>Diapositive 5</vt:lpstr>
      <vt:lpstr>de quelques postulats fondateurs</vt:lpstr>
      <vt:lpstr>Se méfier des évaluations trop rapides  :  des performances non des compétences </vt:lpstr>
      <vt:lpstr>Diapositive 8</vt:lpstr>
      <vt:lpstr>Diapositive 9</vt:lpstr>
      <vt:lpstr>Diapositive 10</vt:lpstr>
      <vt:lpstr>Thèse 2  Les postures des élèves en difficulté : un double révélateur  -des ajustements des élèves                    -des ajustements des pratiques enseignantes               sur ces élèves  </vt:lpstr>
      <vt:lpstr>La diversité des postures d’engagement dans les tâches des élèves </vt:lpstr>
      <vt:lpstr>Postures des élèves </vt:lpstr>
      <vt:lpstr>(1999) Constats : l’inégalité des postures des élèves devant des tâches complexes, à 15 ans</vt:lpstr>
      <vt:lpstr>Les gestes professionnels des enseignants: un multi agenda de préoccupations enchâssées</vt:lpstr>
      <vt:lpstr>Diapositive 16</vt:lpstr>
      <vt:lpstr>Diapositive 17</vt:lpstr>
      <vt:lpstr>Diapositive 18</vt:lpstr>
      <vt:lpstr>Deux systèmes de postures </vt:lpstr>
      <vt:lpstr>  les difficultés de l’ajustement :   Le poids des logiques d’arrière plan, des représentations dans l’action   </vt:lpstr>
      <vt:lpstr>Diapositive 21</vt:lpstr>
      <vt:lpstr>De quelques  doxa obstacles, peu travaillées en formation </vt:lpstr>
      <vt:lpstr>Thèse 4 Vers des gestes professionnels plus ajustés: éloge de l’atelier dirigé Apprendre à entendre les élèves </vt:lpstr>
      <vt:lpstr>Extrait 2 Atelier d’écriture CP – début octobre 2004  Classe d’I. Lemoyec, Montpellier</vt:lpstr>
      <vt:lpstr>Un accompagnement très efficient : l’atelier dirigé pour tous </vt:lpstr>
      <vt:lpstr>Des changements de représentations : de nouveaux gestes professionnels et leurs effets  </vt:lpstr>
      <vt:lpstr>Conclusions </vt:lpstr>
      <vt:lpstr>Eléments bibliographiques </vt:lpstr>
      <vt:lpstr>Diapositive 29</vt:lpstr>
    </vt:vector>
  </TitlesOfParts>
  <Company>Ministere de l'Education Nationale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[insérer titre de présentation]</dc:title>
  <dc:creator>Administration centrale</dc:creator>
  <cp:lastModifiedBy>Nadia Civiale</cp:lastModifiedBy>
  <cp:revision>88</cp:revision>
  <dcterms:created xsi:type="dcterms:W3CDTF">2015-11-09T13:24:51Z</dcterms:created>
  <dcterms:modified xsi:type="dcterms:W3CDTF">2020-12-04T09:15:53Z</dcterms:modified>
</cp:coreProperties>
</file>