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6" r:id="rId3"/>
    <p:sldId id="260" r:id="rId4"/>
    <p:sldId id="279" r:id="rId5"/>
    <p:sldId id="283" r:id="rId6"/>
    <p:sldId id="284" r:id="rId7"/>
    <p:sldId id="271" r:id="rId8"/>
    <p:sldId id="288" r:id="rId9"/>
    <p:sldId id="289" r:id="rId10"/>
    <p:sldId id="273" r:id="rId11"/>
    <p:sldId id="285" r:id="rId12"/>
    <p:sldId id="286" r:id="rId13"/>
    <p:sldId id="287" r:id="rId14"/>
    <p:sldId id="26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24"/>
  </p:normalViewPr>
  <p:slideViewPr>
    <p:cSldViewPr snapToGrid="0" snapToObjects="1">
      <p:cViewPr varScale="1">
        <p:scale>
          <a:sx n="46" d="100"/>
          <a:sy n="46" d="100"/>
        </p:scale>
        <p:origin x="1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orbonne-universites.fr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C5215-7AA5-3243-B180-254047D8F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60605C0-CF2A-2147-B1A2-790AF2BCB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B82EFC-6052-8248-8750-89539641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C4360E-1292-5E4D-A3BB-584B32E0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231BE8-36FA-4C45-BED4-E4FAD2E3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91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B428C-EF98-3C48-BD41-1562B9B1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5770BD-D75B-A549-A33D-D3EB2FFBD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CAAA6E-0D89-6B4A-8ADA-1663C09E6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7952F2-8C62-8F4C-BCB1-E3C40BAE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4850CC-E355-3D4A-8712-B1D767ED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75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099F870-86E4-D24A-8EF7-91204472A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511820-85D5-D84C-8ACC-166BD5212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E6BA24-5494-2D4E-8033-551C1155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F714BA-01CF-EF42-A4C9-52565D8B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84B94A-64A8-FA46-B97C-D141E65B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88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2171700" y="2420938"/>
            <a:ext cx="7848600" cy="3887788"/>
          </a:xfrm>
        </p:spPr>
        <p:txBody>
          <a:bodyPr/>
          <a:lstStyle>
            <a:lvl1pPr marL="287338" indent="-287338">
              <a:spcBef>
                <a:spcPts val="600"/>
              </a:spcBef>
              <a:buClr>
                <a:schemeClr val="accent4"/>
              </a:buClr>
              <a:buFont typeface="+mj-lt"/>
              <a:buAutoNum type="arabicPeriod"/>
              <a:defRPr sz="1600" cap="all" baseline="0"/>
            </a:lvl1pPr>
            <a:lvl2pPr marL="288000">
              <a:spcBef>
                <a:spcPts val="0"/>
              </a:spcBef>
              <a:spcAft>
                <a:spcPts val="0"/>
              </a:spcAft>
              <a:defRPr sz="1200" b="0"/>
            </a:lvl2pPr>
            <a:lvl3pPr marL="288000"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6500"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112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941997" y="2420887"/>
            <a:ext cx="1922224" cy="1619796"/>
          </a:xfrm>
        </p:spPr>
        <p:txBody>
          <a:bodyPr wrap="none" anchor="t">
            <a:noAutofit/>
          </a:bodyPr>
          <a:lstStyle>
            <a:lvl1pPr algn="l">
              <a:lnSpc>
                <a:spcPts val="16000"/>
              </a:lnSpc>
              <a:defRPr sz="160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019" y="4161061"/>
            <a:ext cx="5124433" cy="1320167"/>
          </a:xfrm>
        </p:spPr>
        <p:txBody>
          <a:bodyPr anchor="t"/>
          <a:lstStyle>
            <a:lvl1pPr marL="0" indent="0" algn="l">
              <a:lnSpc>
                <a:spcPct val="110000"/>
              </a:lnSpc>
              <a:buNone/>
              <a:defRPr sz="1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1031326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bg1"/>
                </a:solidFill>
              </a:rPr>
              <a:t>‹N°›</a:t>
            </a:fld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/>
              <a:t>Titre de la présentation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2421386"/>
            <a:ext cx="893107" cy="35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73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-9061"/>
            <a:ext cx="12192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0" y="5841268"/>
            <a:ext cx="12192000" cy="1044116"/>
          </a:xfrm>
          <a:solidFill>
            <a:schemeClr val="accent4"/>
          </a:solidFill>
        </p:spPr>
        <p:txBody>
          <a:bodyPr lIns="1080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5806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ô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159896" y="1340768"/>
            <a:ext cx="5610661" cy="900100"/>
          </a:xfrm>
        </p:spPr>
        <p:txBody>
          <a:bodyPr anchor="b"/>
          <a:lstStyle>
            <a:lvl1pPr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ZoneTexte 6">
            <a:hlinkClick r:id="rId2"/>
          </p:cNvPr>
          <p:cNvSpPr txBox="1"/>
          <p:nvPr userDrawn="1"/>
        </p:nvSpPr>
        <p:spPr>
          <a:xfrm>
            <a:off x="5159896" y="6602400"/>
            <a:ext cx="1476934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SORBONNE-UNIVERSITE.FR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3213988"/>
            <a:ext cx="2054806" cy="8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6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64617-7AC5-D24C-A03A-49AD671F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0A64AD-23A7-934D-8582-376EF9A0D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7109D0-1808-0248-B4EE-98DE6FEEB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7111EE-CA1E-0940-A130-3779D73CF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8EF587-8809-0B4B-B56C-94A56F4B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88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2300A-1DA4-9E4A-9BB9-17F4F6B6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A7009-BFCF-D043-8070-260C16492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10091B-5F45-324D-925D-4F255A53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EB8E38-ECCE-C64E-9AD8-BF193BE3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362505-44BB-5B4C-B69D-48ECEC72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48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D0F28-B15C-5743-894F-B18E36B1D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D7982E-6B9F-6840-BE18-58FAF3E13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D0C0F1-8505-3946-9287-DF32B0989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8CB5E9-28A6-F945-9E8A-45F60E83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2DA9E4-07C9-3043-B2E1-A4E3250D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4FB5B-4421-494F-8707-D4E0208D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43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C2DC59-2A58-BA45-8449-281282CF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4FF150-9B46-1144-BEFF-E302991AF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30AADD-DF20-D04C-B8CE-26BD248EA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1D284E-B065-1842-B364-035A4CBCF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28DDA5-E59A-7148-BD4A-612EE3E5F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274AB3-FC58-B942-A91E-8855C794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EFA5D3-10FE-9247-985C-60446E2BF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7226468-4200-E446-9EBD-699CFE84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70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A231B-812F-C74C-AEF4-046D2C45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B772B6D-F408-0347-B0F5-E9DE7CD7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8356F3-F58C-BB4E-B58A-86D30654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5D0D10-65AF-5B4D-B7E5-FD4214C53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09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1048BB-E4B9-754E-8F9E-05A8A4D6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A598D7-8587-A540-81B3-FCED761B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DFF08D-4BBC-9B42-A81D-089BC4A5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21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FB6095-3714-C44C-9DD2-0A36FA97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346E21-D17E-564B-A0FE-3053A2B69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15D58A-AE56-BF41-9A50-6D48A02F7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096095-E0C4-2344-B979-7F8D95A9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B637D1-1D00-B740-ADF9-04D717CE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EC425E-F91D-C842-AD5D-4DF1138F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08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A3791-1022-4C40-9453-FBEC1F9E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65D2B27-0F05-C84B-9488-EB24C05E9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D93E65-85B3-A044-8A54-C3C7B3028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424509-8DFA-5F4F-A0AD-4B2F0DB47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2DCD80-CBD5-174B-B3BF-55404ED7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7FCBA9-58A3-524B-B4D2-C5B1B9F6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88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E78765-EBC3-DA4F-A9AB-6D2B9646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4BB1D6-92E1-9B4E-9A8F-F3BAE3A36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53F67A-5EF7-7C4F-B17F-D5ACD6CBB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5680CF-5D49-7D48-9F7A-A9981B0C3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EB56FA-C628-E243-A991-6A903FE69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86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3FB7EC-9DD6-0A49-A5A8-D12A4AE1E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6764" y="914401"/>
            <a:ext cx="5636607" cy="2438399"/>
          </a:xfrm>
        </p:spPr>
        <p:txBody>
          <a:bodyPr>
            <a:normAutofit fontScale="92500"/>
          </a:bodyPr>
          <a:lstStyle/>
          <a:p>
            <a:pPr algn="ctr"/>
            <a:r>
              <a:rPr lang="fr-FR" sz="3600" b="1" dirty="0"/>
              <a:t>Études de Philosophie </a:t>
            </a:r>
          </a:p>
          <a:p>
            <a:pPr algn="ctr"/>
            <a:r>
              <a:rPr lang="fr-FR" sz="3600" b="1" dirty="0"/>
              <a:t>et Enjeux contemporains :</a:t>
            </a:r>
          </a:p>
          <a:p>
            <a:pPr algn="ctr"/>
            <a:r>
              <a:rPr lang="fr-FR" sz="3600" b="1" dirty="0"/>
              <a:t>Quelles applications 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56F8A7-601B-1740-A85F-BA81B6237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647DEE-2FB6-0647-B831-7A15D1B8A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85" y="3240758"/>
            <a:ext cx="1464564" cy="2257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40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38E0A06-450F-4340-AD63-B21EF101BC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64129" y="1916832"/>
            <a:ext cx="9160328" cy="426625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Le rythme de travail à l’Université est différent de celui connu au lycée. Il y a moins d’heures de cours par semaine à l’Université ; le travail s’intensifie souvent en fin de semestre.</a:t>
            </a:r>
          </a:p>
          <a:p>
            <a:pPr marL="0" indent="0" algn="just">
              <a:buNone/>
            </a:pPr>
            <a:endParaRPr lang="fr-FR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1 année universitaire : 2 semestres = 2 fois 13 semaines (la dernière semaine du semestre est une semaine dite de « révision </a:t>
            </a:r>
            <a:r>
              <a:rPr lang="fr-FR" cap="none" dirty="0" err="1">
                <a:latin typeface="Arial" panose="020B0604020202020204" pitchFamily="34" charset="0"/>
                <a:cs typeface="Arial" panose="020B0604020202020204" pitchFamily="34" charset="0"/>
              </a:rPr>
              <a:t>tutorée</a:t>
            </a:r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 »).</a:t>
            </a:r>
          </a:p>
          <a:p>
            <a:pPr marL="0" indent="0" algn="just">
              <a:buNone/>
            </a:pPr>
            <a:endParaRPr lang="fr-FR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Licence = 6 semestres. </a:t>
            </a:r>
          </a:p>
          <a:p>
            <a:pPr marL="0" indent="0" algn="just">
              <a:buNone/>
            </a:pPr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30 ECTS par semestre</a:t>
            </a:r>
          </a:p>
          <a:p>
            <a:pPr marL="0" indent="0" algn="just">
              <a:buNone/>
            </a:pPr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180 ECTS pour les 3 années de Licence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Il est nécessaire d’apprendre à travailler régulièrement par soi-même, de relire ses cours, de lire les textes conseillés par les enseignants, d’apprendre à faire soi-même sa culture philosophique.</a:t>
            </a:r>
          </a:p>
          <a:p>
            <a:pPr marL="0" indent="0">
              <a:buNone/>
            </a:pPr>
            <a:endParaRPr lang="fr-FR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none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Nombre d’heures de cours par semaine :</a:t>
            </a:r>
            <a:r>
              <a:rPr lang="fr-FR" b="1" cap="none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entre 20 et 25 heures de cours par semaine en Licence.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13035DF-12F7-5149-BBD0-515934AB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994" y="674914"/>
            <a:ext cx="7848598" cy="926976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sz="3200" b="1" dirty="0"/>
              <a:t>Le rythme de travail à l’université</a:t>
            </a:r>
          </a:p>
        </p:txBody>
      </p:sp>
    </p:spTree>
    <p:extLst>
      <p:ext uri="{BB962C8B-B14F-4D97-AF65-F5344CB8AC3E}">
        <p14:creationId xmlns:p14="http://schemas.microsoft.com/office/powerpoint/2010/main" val="362498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BAD569D-6E2D-6549-A830-A7DD9C33F4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73629" y="2420937"/>
            <a:ext cx="9764485" cy="349000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000" b="1" cap="none" dirty="0"/>
              <a:t>Choisir une des 6 spécialités du Master de philosophie</a:t>
            </a:r>
          </a:p>
          <a:p>
            <a:r>
              <a:rPr lang="fr-FR" sz="2000" b="1" cap="none" dirty="0"/>
              <a:t>Le professorat des écoles</a:t>
            </a:r>
          </a:p>
          <a:p>
            <a:r>
              <a:rPr lang="fr-FR" sz="2000" b="1" cap="none" dirty="0"/>
              <a:t>Préparer un concours de recrutement dans l’enseignement secondaire : le capes ou l’agrégation de philosophie. </a:t>
            </a:r>
          </a:p>
          <a:p>
            <a:r>
              <a:rPr lang="fr-FR" sz="2000" b="1" cap="none" dirty="0"/>
              <a:t>La préparation aux concours à l’UFR de philosophie.</a:t>
            </a:r>
          </a:p>
          <a:p>
            <a:r>
              <a:rPr lang="fr-FR" sz="2000" b="1" cap="none" dirty="0"/>
              <a:t>Les métiers envisageables après une formation complémentaire sont : les métiers de l'enseignement, de la documentation, les métiers des bibliothèques, de consultant(e), les métiers de l'information et de la communication, les métiers des ressources humaines..</a:t>
            </a:r>
          </a:p>
          <a:p>
            <a:endParaRPr lang="fr-FR" sz="2000" b="1" dirty="0"/>
          </a:p>
          <a:p>
            <a:endParaRPr lang="fr-FR" sz="2000" b="1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3A8ABA0-5921-6F4C-B0A3-02DE5B9155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sz="4000" b="1" dirty="0"/>
              <a:t>Après la Licence de philosophie</a:t>
            </a:r>
          </a:p>
        </p:txBody>
      </p:sp>
    </p:spTree>
    <p:extLst>
      <p:ext uri="{BB962C8B-B14F-4D97-AF65-F5344CB8AC3E}">
        <p14:creationId xmlns:p14="http://schemas.microsoft.com/office/powerpoint/2010/main" val="273295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E8CB9D0-0109-1E4E-94DF-118AD064E2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1229" y="1850570"/>
            <a:ext cx="10156371" cy="46423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La formation proposée en licence permet une poursuite d’études dans les différentes spécialités de recherche du master mention « philosophie ».</a:t>
            </a:r>
          </a:p>
          <a:p>
            <a:pPr marL="0" indent="0" algn="just">
              <a:buNone/>
            </a:pPr>
            <a:r>
              <a:rPr lang="fr-F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Elle s’adresse également aux étudiants qui, sans nécessairement vouloir faire de la philosophie leur métier, considèrent qu’elle est une assise indispensable en vue d’une formation professionnelle spécialisée. 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Le master mention « philosophie » est une formation plus spécialisée et plus soutenue, qui s’effectue en deux ans, et comporte une initiation à la recherche. </a:t>
            </a:r>
          </a:p>
          <a:p>
            <a:pPr marL="0" indent="0" algn="just">
              <a:buNone/>
            </a:pPr>
            <a:r>
              <a:rPr lang="fr-F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Les spécialités de recherche du Master sont :</a:t>
            </a:r>
          </a:p>
          <a:p>
            <a:pPr marL="0" indent="0" algn="just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+mj-lt"/>
              <a:buAutoNum type="arabicPeriod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Histoire de la philosophie, métaphysique, phénoménologie.</a:t>
            </a:r>
          </a:p>
          <a:p>
            <a:pPr lvl="1" algn="just">
              <a:buFont typeface="+mj-lt"/>
              <a:buAutoNum type="arabicPeriod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Philosophie politique et éthique.</a:t>
            </a:r>
          </a:p>
          <a:p>
            <a:pPr lvl="1" algn="just">
              <a:buFont typeface="+mj-lt"/>
              <a:buAutoNum type="arabicPeriod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Philosophie des sciences, de la connaissance et de l’esprit.</a:t>
            </a:r>
          </a:p>
          <a:p>
            <a:pPr lvl="1" algn="just">
              <a:buFont typeface="+mj-lt"/>
              <a:buAutoNum type="arabicPeriod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Esthétique et philosophie de l’art.</a:t>
            </a:r>
          </a:p>
          <a:p>
            <a:pPr lvl="1" algn="just">
              <a:buFont typeface="+mj-lt"/>
              <a:buAutoNum type="arabicPeriod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Mondes arabes et musulmans (en association avec l’UFR d’Études arabes).</a:t>
            </a:r>
          </a:p>
          <a:p>
            <a:pPr lvl="1" algn="just">
              <a:buFont typeface="+mj-lt"/>
              <a:buAutoNum type="arabicPeriod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Humanités biomédicales.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95EEDD-6553-CD43-8E86-4A232312750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Les Masters mention Philosophie</a:t>
            </a:r>
          </a:p>
        </p:txBody>
      </p:sp>
    </p:spTree>
    <p:extLst>
      <p:ext uri="{BB962C8B-B14F-4D97-AF65-F5344CB8AC3E}">
        <p14:creationId xmlns:p14="http://schemas.microsoft.com/office/powerpoint/2010/main" val="3218244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F488F87-1873-304D-8DD0-192AA2FA4A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4771" y="1915886"/>
            <a:ext cx="8855529" cy="43928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Aux 6 spécialités de recherche précédentes, s’ajoutent deux filières professionnelles (masters professionnels) qui s’intègrent aux formations </a:t>
            </a:r>
            <a:r>
              <a:rPr lang="fr-FR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professionnalisantes</a:t>
            </a:r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 offertes par Sorbonne-Université et auxquelles les étudiants accèdent sur dossier : </a:t>
            </a:r>
          </a:p>
          <a:p>
            <a:pPr marL="0" indent="0" algn="just">
              <a:buNone/>
            </a:pPr>
            <a:endParaRPr lang="fr-FR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M2 Conseil éditorial et gestion des connaissances.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M2 métiers du management et de l’administration des entreprises</a:t>
            </a:r>
          </a:p>
          <a:p>
            <a:pPr marL="0" indent="0" algn="just">
              <a:buNone/>
            </a:pPr>
            <a:endParaRPr lang="fr-FR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Le doctorat de philosophie se prépare en trois années, au sein de l’école doctorale V « concepts et langages », sous la direction d’un professeur ou d’un maître de conférences habilité à diriger des recherches (HDR). </a:t>
            </a:r>
          </a:p>
          <a:p>
            <a:pPr marL="0" indent="0" algn="just">
              <a:buNone/>
            </a:pPr>
            <a:endParaRPr lang="fr-FR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Enfin l’UFR assure une préparation complète au concours de l’agrégation externe de philosophie dans le cadre d’une année de Master 2 spécifique « préparation à l’agrégation ».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B17ACC0-D366-314F-B17A-8C2147A7272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Master Pro, Concours, Doctorat</a:t>
            </a:r>
          </a:p>
        </p:txBody>
      </p:sp>
    </p:spTree>
    <p:extLst>
      <p:ext uri="{BB962C8B-B14F-4D97-AF65-F5344CB8AC3E}">
        <p14:creationId xmlns:p14="http://schemas.microsoft.com/office/powerpoint/2010/main" val="2928983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>
          <a:xfrm>
            <a:off x="3503712" y="836712"/>
            <a:ext cx="5760640" cy="1800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fr-FR" sz="3200" b="1" dirty="0">
                <a:latin typeface="+mj-lt"/>
              </a:rPr>
              <a:t>Bienvenue à Sorbonne Université</a:t>
            </a:r>
          </a:p>
        </p:txBody>
      </p:sp>
    </p:spTree>
    <p:extLst>
      <p:ext uri="{BB962C8B-B14F-4D97-AF65-F5344CB8AC3E}">
        <p14:creationId xmlns:p14="http://schemas.microsoft.com/office/powerpoint/2010/main" val="308074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BD8164F-D76E-274B-9B41-391047F9EA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71700" y="1844824"/>
            <a:ext cx="9756948" cy="432048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34986A5-4247-C44B-A8D1-E4DC05EA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1" y="788566"/>
            <a:ext cx="7668715" cy="768226"/>
          </a:xfrm>
        </p:spPr>
        <p:txBody>
          <a:bodyPr/>
          <a:lstStyle/>
          <a:p>
            <a:pPr algn="ctr"/>
            <a:r>
              <a:rPr lang="fr-FR" sz="2800" b="1" dirty="0"/>
              <a:t>Le site de Clignancourt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FA010A-EC4A-DC4C-9459-317C3C267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3" y="1844824"/>
            <a:ext cx="3276600" cy="2476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5A69F1-9CD6-1047-BACC-1F5422137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517" y="3923133"/>
            <a:ext cx="4298079" cy="24293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C14F31C-2F49-5147-AA0F-587124269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1906910"/>
            <a:ext cx="2936546" cy="19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0" y="-9061"/>
            <a:ext cx="12192000" cy="5850329"/>
          </a:xfrm>
        </p:spPr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fr-FR" sz="1400" dirty="0" err="1"/>
              <a:t>L’aUditorium</a:t>
            </a:r>
            <a:r>
              <a:rPr lang="fr-FR" sz="1400" dirty="0"/>
              <a:t> du site de Clignancourt et une salle de cours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53CE9AC-ADB3-8B4E-A1CE-E807BDD6B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4386" y="548680"/>
            <a:ext cx="4785550" cy="31845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F52160-05E4-F641-AFD6-083AF5A64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1786509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0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E7E8F328-1919-BE42-90DE-5B14E15F78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10369"/>
          </a:xfrm>
        </p:spPr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954786-771F-0845-A183-B665670A22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2400" dirty="0"/>
              <a:t>La cour de la Sorbonne  </a:t>
            </a:r>
          </a:p>
          <a:p>
            <a:r>
              <a:rPr lang="fr-FR" sz="2400" dirty="0"/>
              <a:t>Un amphithéâtre avec un cour magistral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41DB99-BDD6-1941-9A5D-C4CB2B652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3" y="413657"/>
            <a:ext cx="3784602" cy="24552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F4E0CD5-3A6A-1B4C-AF42-EA0369A1C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212" y="2851273"/>
            <a:ext cx="4508500" cy="1803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E884201-CB3B-B047-B3CB-AFBDC7AC9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462" y="0"/>
            <a:ext cx="4126309" cy="27458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E268A8-8881-8048-8BB4-9063D614A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63" y="3019422"/>
            <a:ext cx="3964216" cy="24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10AF6A-F9E0-074D-9D69-8EFC146153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4143" y="1742622"/>
            <a:ext cx="10047514" cy="475025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sz="1800" dirty="0">
                <a:highlight>
                  <a:srgbClr val="00FF00"/>
                </a:highlight>
              </a:rPr>
              <a:t>Une Licence mention Philosophie (</a:t>
            </a:r>
            <a:r>
              <a:rPr lang="fr-FR" sz="1800" cap="none" dirty="0">
                <a:highlight>
                  <a:srgbClr val="00FF00"/>
                </a:highlight>
              </a:rPr>
              <a:t>comportant un parcours philosophie ancienne).</a:t>
            </a:r>
          </a:p>
          <a:p>
            <a:pPr algn="just"/>
            <a:endParaRPr lang="fr-FR" sz="1800" dirty="0"/>
          </a:p>
          <a:p>
            <a:pPr marL="0" indent="0" algn="just">
              <a:buNone/>
            </a:pPr>
            <a:r>
              <a:rPr lang="fr-FR" sz="1800" dirty="0">
                <a:highlight>
                  <a:srgbClr val="00FF00"/>
                </a:highlight>
              </a:rPr>
              <a:t>Cinq Bi-licences :</a:t>
            </a:r>
          </a:p>
          <a:p>
            <a:pPr marL="0" indent="0" algn="just">
              <a:buNone/>
            </a:pPr>
            <a:endParaRPr lang="fr-FR" sz="1800" dirty="0"/>
          </a:p>
          <a:p>
            <a:pPr lvl="1" algn="just"/>
            <a:r>
              <a:rPr lang="fr-FR" sz="1800" dirty="0"/>
              <a:t>Philosophie et Sciences sociales (avec Sciences-po.)</a:t>
            </a:r>
          </a:p>
          <a:p>
            <a:pPr lvl="1" algn="just"/>
            <a:r>
              <a:rPr lang="fr-FR" sz="1800" dirty="0"/>
              <a:t>Philosophie et Sciences (avec la Faculté des Sciences de SU)</a:t>
            </a:r>
          </a:p>
          <a:p>
            <a:pPr lvl="1" algn="just"/>
            <a:r>
              <a:rPr lang="fr-FR" sz="1800" dirty="0"/>
              <a:t>Philosophie et Sociologie (Bi-Licence interne à la Faculté des Lettres de SU)</a:t>
            </a:r>
          </a:p>
          <a:p>
            <a:pPr lvl="1" algn="just"/>
            <a:r>
              <a:rPr lang="fr-FR" sz="1800" dirty="0"/>
              <a:t>Philosophie et Russe (Bi-Licence interne à la Faculté des Lettres de SU)</a:t>
            </a:r>
          </a:p>
          <a:p>
            <a:pPr lvl="1" algn="just"/>
            <a:r>
              <a:rPr lang="fr-FR" sz="1800" dirty="0"/>
              <a:t>Philosophie et Allemand (Bi-Licence interne à la Faculté des Lettres de SU)</a:t>
            </a:r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r>
              <a:rPr lang="fr-FR" sz="1800" dirty="0">
                <a:highlight>
                  <a:srgbClr val="00FF00"/>
                </a:highlight>
              </a:rPr>
              <a:t>Deux Mineures qui complètent sur les 3 années de la Licence une majeure en philosophie</a:t>
            </a:r>
          </a:p>
          <a:p>
            <a:pPr algn="just"/>
            <a:endParaRPr lang="fr-FR" sz="1800" dirty="0"/>
          </a:p>
          <a:p>
            <a:pPr lvl="1" algn="just"/>
            <a:r>
              <a:rPr lang="fr-FR" sz="1800" dirty="0">
                <a:solidFill>
                  <a:prstClr val="black"/>
                </a:solidFill>
              </a:rPr>
              <a:t>Sciences (avec la FSI )</a:t>
            </a:r>
          </a:p>
          <a:p>
            <a:pPr lvl="1" algn="just"/>
            <a:r>
              <a:rPr lang="fr-FR" sz="1800" dirty="0">
                <a:solidFill>
                  <a:prstClr val="black"/>
                </a:solidFill>
              </a:rPr>
              <a:t>Italien (avec l’UFR d’Etudes italiennes de la FL)</a:t>
            </a:r>
          </a:p>
          <a:p>
            <a:pPr marL="59400" lvl="1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r>
              <a:rPr lang="fr-FR" sz="1800" dirty="0">
                <a:highlight>
                  <a:srgbClr val="00FF00"/>
                </a:highlight>
              </a:rPr>
              <a:t>Quatre mineures thématiques avec la FSI</a:t>
            </a:r>
          </a:p>
          <a:p>
            <a:pPr marL="59400" lvl="1" indent="0" algn="just">
              <a:buNone/>
            </a:pPr>
            <a:endParaRPr lang="fr-FR" sz="1800" dirty="0"/>
          </a:p>
          <a:p>
            <a:pPr lvl="1" algn="just"/>
            <a:r>
              <a:rPr lang="fr-FR" sz="1800" dirty="0"/>
              <a:t>Mineure Innovation en santé publique</a:t>
            </a:r>
          </a:p>
          <a:p>
            <a:pPr lvl="1" algn="just"/>
            <a:r>
              <a:rPr lang="fr-FR" sz="1800" dirty="0"/>
              <a:t>Mineure Histoire des sciences et des techniques</a:t>
            </a:r>
          </a:p>
          <a:p>
            <a:pPr lvl="1" algn="just"/>
            <a:r>
              <a:rPr lang="fr-FR" sz="1800" dirty="0"/>
              <a:t>Professorat des écoles à partir de la L2</a:t>
            </a:r>
          </a:p>
          <a:p>
            <a:pPr lvl="1" algn="just"/>
            <a:r>
              <a:rPr lang="fr-FR" sz="1800" dirty="0"/>
              <a:t>Environnement à partir de la L2</a:t>
            </a:r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marL="59400" lvl="1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D0E1E32-AF9D-484E-B579-C49DAA26B3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sz="3600" b="1" dirty="0"/>
              <a:t>Les Licences de philosophie </a:t>
            </a:r>
            <a:br>
              <a:rPr lang="fr-FR" sz="3600" b="1" dirty="0"/>
            </a:br>
            <a:r>
              <a:rPr lang="fr-FR" sz="3600" b="1" dirty="0"/>
              <a:t>à Sorbonne Université</a:t>
            </a:r>
          </a:p>
        </p:txBody>
      </p:sp>
    </p:spTree>
    <p:extLst>
      <p:ext uri="{BB962C8B-B14F-4D97-AF65-F5344CB8AC3E}">
        <p14:creationId xmlns:p14="http://schemas.microsoft.com/office/powerpoint/2010/main" val="45325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F51459-C7DA-EE40-8321-CD4AA9F26E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1" y="1926771"/>
            <a:ext cx="10145486" cy="4381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cap="none" dirty="0"/>
              <a:t>Objectifs et compétences visés</a:t>
            </a:r>
          </a:p>
          <a:p>
            <a:pPr marL="0" indent="0" algn="ctr">
              <a:buNone/>
            </a:pPr>
            <a:endParaRPr lang="fr-FR" sz="1800" b="1" cap="none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sz="1800" cap="none" dirty="0"/>
              <a:t>La première compétence qui doit être acquise est la </a:t>
            </a:r>
            <a:r>
              <a:rPr lang="fr-FR" sz="1800" b="1" cap="none" dirty="0"/>
              <a:t>capacité à se repérer dans les grandes œuvres et les problématiques majeures de la tradition philosophique</a:t>
            </a:r>
            <a:r>
              <a:rPr lang="fr-FR" sz="1800" cap="none" dirty="0"/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fr-FR" sz="1800" cap="none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sz="1800" b="1" cap="none" dirty="0"/>
              <a:t>Les autres compétences visées sont : </a:t>
            </a:r>
            <a:r>
              <a:rPr lang="fr-FR" sz="1800" cap="none" dirty="0"/>
              <a:t>une excellente maîtrise de l’expression écrite et orale ; une culture générale variée, active et critique ; la maîtrise d’au moins une langue vivante (dont l’anglais) ; une capacité de rechercher, d’appréhender et de traiter synthétiquement des informations complexes dans différents domaines de savoir.</a:t>
            </a:r>
          </a:p>
          <a:p>
            <a:pPr marL="0" indent="0" algn="just">
              <a:buNone/>
            </a:pPr>
            <a:endParaRPr lang="fr-FR" sz="1800" cap="none" dirty="0"/>
          </a:p>
          <a:p>
            <a:pPr marL="0" indent="0" algn="ctr">
              <a:buNone/>
            </a:pPr>
            <a:r>
              <a:rPr lang="fr-FR" sz="1800" b="1" cap="none" dirty="0"/>
              <a:t>Formes d’enseignement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sz="1800" cap="none" dirty="0"/>
              <a:t>Cours magistral  - Contrôle Terminal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sz="1800" cap="none" dirty="0"/>
              <a:t>Travaux dirigés : Exercices écrits et oraux en CC – Effectifs plus réduits - Assiduité obligatoire.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sz="1800" cap="none" dirty="0"/>
              <a:t>Tutorat : Individuel ou en petits groupes; en présence ou à distance (Zoom).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359B129-6B4C-C54D-BC40-C55E781960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sz="3600" dirty="0"/>
              <a:t>Rappels sur les objectifs pédagogiques de la Licence</a:t>
            </a:r>
            <a:br>
              <a:rPr lang="fr-FR" sz="3600" dirty="0"/>
            </a:br>
            <a:r>
              <a:rPr lang="fr-FR" sz="3600" dirty="0"/>
              <a:t>et les formes d’enseignement à l’université</a:t>
            </a:r>
          </a:p>
        </p:txBody>
      </p:sp>
    </p:spTree>
    <p:extLst>
      <p:ext uri="{BB962C8B-B14F-4D97-AF65-F5344CB8AC3E}">
        <p14:creationId xmlns:p14="http://schemas.microsoft.com/office/powerpoint/2010/main" val="17143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BB75235-A5AE-8E4B-9875-7213653EB0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75658" y="2204864"/>
            <a:ext cx="10167256" cy="4248471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fr-FR" sz="1800" cap="none" dirty="0">
                <a:latin typeface="+mn-lt"/>
              </a:rPr>
              <a:t>À l’université, l’enseignement de la philosophie distingue des </a:t>
            </a:r>
            <a:r>
              <a:rPr lang="fr-FR" sz="1800" b="1" cap="none" dirty="0">
                <a:latin typeface="+mn-lt"/>
              </a:rPr>
              <a:t>« parties » de la philosophie </a:t>
            </a:r>
            <a:r>
              <a:rPr lang="fr-FR" sz="1800" cap="none" dirty="0">
                <a:latin typeface="+mn-lt"/>
              </a:rPr>
              <a:t>et des </a:t>
            </a:r>
            <a:r>
              <a:rPr lang="fr-FR" sz="1800" b="1" cap="none" dirty="0">
                <a:latin typeface="+mn-lt"/>
              </a:rPr>
              <a:t>« périodes » de son histoire. </a:t>
            </a:r>
          </a:p>
          <a:p>
            <a:pPr marL="0" indent="0" algn="just">
              <a:buNone/>
            </a:pPr>
            <a:endParaRPr lang="fr-FR" sz="1800" cap="none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1800" cap="none" dirty="0">
                <a:latin typeface="+mn-lt"/>
              </a:rPr>
              <a:t>A côté des cours de « philosophie générale », il y a des cours de « philosophie morale et politique », de « philosophie des sciences », de « logique », de « philosophie de l’art et d’esthétique », de « philosophie comparée », d’« histoire de la philosophie », de « Métaphysique ».</a:t>
            </a:r>
          </a:p>
          <a:p>
            <a:pPr marL="0" indent="0" algn="just">
              <a:buNone/>
            </a:pPr>
            <a:endParaRPr lang="fr-FR" sz="1800" cap="none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1800" cap="none" dirty="0">
                <a:latin typeface="+mn-lt"/>
              </a:rPr>
              <a:t>Les cours d’ « histoire de la philosophie » sont eux-mêmes divisés selon des « périodes » : histoire de la philosophie ancienne, histoire de la philosophie médiévale, histoire de la philosophie moderne et histoire de la philosophie contemporaine (à partir de Kant). </a:t>
            </a:r>
          </a:p>
          <a:p>
            <a:pPr marL="0" indent="0" algn="just">
              <a:buNone/>
            </a:pPr>
            <a:endParaRPr lang="fr-FR" sz="1800" cap="none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1800" cap="none" dirty="0">
                <a:latin typeface="+mn-lt"/>
              </a:rPr>
              <a:t>Les enseignements de langues anciennes et de langues vivantes sont fondamentaux; la connaissance de plusieurs langues est indispensable pour faire de la philosophie. 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fr-FR" cap="none" dirty="0">
              <a:latin typeface="+mn-lt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32DE85-FBC0-F443-97AE-A3F390691B0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16000" y="6604186"/>
            <a:ext cx="3360000" cy="107722"/>
          </a:xfrm>
        </p:spPr>
        <p:txBody>
          <a:bodyPr/>
          <a:lstStyle/>
          <a:p>
            <a:pPr algn="l"/>
            <a:r>
              <a:rPr lang="fr-FR" dirty="0"/>
              <a:t>Accueil des étudiants L1 de philosophie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DCDA477-8BA4-D545-A606-0E0D6FC2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1" y="989856"/>
            <a:ext cx="7848599" cy="99898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2800" dirty="0"/>
              <a:t>Rappels sur les contenus de l’enseignement de la philosophie en Licence à l’Université</a:t>
            </a:r>
          </a:p>
        </p:txBody>
      </p:sp>
    </p:spTree>
    <p:extLst>
      <p:ext uri="{BB962C8B-B14F-4D97-AF65-F5344CB8AC3E}">
        <p14:creationId xmlns:p14="http://schemas.microsoft.com/office/powerpoint/2010/main" val="302362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749FD0F-BB29-1C4D-A45C-EDA48A8B7B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53886" y="1926771"/>
            <a:ext cx="10036628" cy="4381955"/>
          </a:xfrm>
        </p:spPr>
        <p:txBody>
          <a:bodyPr/>
          <a:lstStyle/>
          <a:p>
            <a:pPr marL="0" indent="0" algn="ctr">
              <a:buNone/>
            </a:pPr>
            <a:r>
              <a:rPr lang="fr-FR" sz="1800" b="1" dirty="0"/>
              <a:t>Sujets de Cours Magistraux de Licence  1</a:t>
            </a:r>
            <a:endParaRPr lang="fr-FR" sz="1800" b="1" cap="none" dirty="0"/>
          </a:p>
          <a:p>
            <a:pPr marL="0" indent="0" algn="ctr">
              <a:buNone/>
            </a:pPr>
            <a:endParaRPr lang="fr-FR" sz="1800" b="1" cap="none" dirty="0"/>
          </a:p>
          <a:p>
            <a:pPr marL="0" indent="0" algn="just">
              <a:buNone/>
            </a:pPr>
            <a:r>
              <a:rPr lang="fr-FR" sz="2000" cap="none" dirty="0"/>
              <a:t>Philosophie générale : Définir la Philosophie </a:t>
            </a:r>
          </a:p>
          <a:p>
            <a:pPr marL="0" indent="0" algn="just">
              <a:buNone/>
            </a:pPr>
            <a:r>
              <a:rPr lang="fr-FR" sz="2000" cap="none" dirty="0"/>
              <a:t>Philosophie politique : Les Typologies des régimes politiques </a:t>
            </a:r>
          </a:p>
          <a:p>
            <a:pPr marL="0" indent="0" algn="just">
              <a:buNone/>
            </a:pPr>
            <a:r>
              <a:rPr lang="fr-FR" sz="2000" cap="none" dirty="0"/>
              <a:t>Philosophie des sciences : La révolution darwinienne</a:t>
            </a:r>
          </a:p>
          <a:p>
            <a:pPr marL="0" indent="0" algn="just">
              <a:buNone/>
            </a:pPr>
            <a:r>
              <a:rPr lang="fr-FR" sz="2000" cap="none" dirty="0"/>
              <a:t>Histoire de la philosophie ancienne : Mythe et philosophie chez Platon </a:t>
            </a:r>
          </a:p>
          <a:p>
            <a:pPr marL="0" indent="0" algn="just">
              <a:buNone/>
            </a:pPr>
            <a:r>
              <a:rPr lang="fr-FR" sz="2000" cap="none" dirty="0"/>
              <a:t>Histoire de la philosophie médiévale : Penser Dieu au Moyen âge chrétien </a:t>
            </a:r>
          </a:p>
          <a:p>
            <a:pPr marL="0" indent="0" algn="just">
              <a:buNone/>
            </a:pPr>
            <a:r>
              <a:rPr lang="fr-FR" sz="2000" cap="none" dirty="0"/>
              <a:t>Histoire de la philosophie contemporaine :  Pensées contemporaines de la violence</a:t>
            </a:r>
          </a:p>
          <a:p>
            <a:pPr marL="0" indent="0" algn="just">
              <a:buNone/>
            </a:pPr>
            <a:r>
              <a:rPr lang="fr-FR" sz="2000" cap="none" dirty="0"/>
              <a:t>Cours d’ouverture : Philosophie du numérique</a:t>
            </a:r>
          </a:p>
          <a:p>
            <a:pPr marL="0" indent="0" algn="just">
              <a:buNone/>
            </a:pPr>
            <a:r>
              <a:rPr lang="fr-FR" sz="2000" cap="none" dirty="0"/>
              <a:t>Cours d’ouverture : Introduction aux philosophies féministes</a:t>
            </a:r>
          </a:p>
          <a:p>
            <a:pPr marL="0" indent="0" algn="just">
              <a:buNone/>
            </a:pPr>
            <a:r>
              <a:rPr lang="fr-FR" sz="2000" cap="none" dirty="0"/>
              <a:t>Cours d’option : Philosophie comparée indienne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93FDAB0-0C98-FD45-BC02-2664FCC1F2C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Quelques exemples de cours de Licence</a:t>
            </a:r>
          </a:p>
        </p:txBody>
      </p:sp>
    </p:spTree>
    <p:extLst>
      <p:ext uri="{BB962C8B-B14F-4D97-AF65-F5344CB8AC3E}">
        <p14:creationId xmlns:p14="http://schemas.microsoft.com/office/powerpoint/2010/main" val="175974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46CE0ED-5AEB-534D-ADC2-6F1C067B03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3257" y="1861457"/>
            <a:ext cx="9993086" cy="44413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Master humanités biomédicales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Introduction à la philosophie de la médecine </a:t>
            </a: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Droit de la santé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Introduction à l’éthique biomédicale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Enjeux d’information et de communication en santé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Morales du sacrifice : le rationnement des bienfaits </a:t>
            </a:r>
          </a:p>
          <a:p>
            <a:pPr marL="0" indent="0">
              <a:buNone/>
            </a:pPr>
            <a:endParaRPr lang="fr-FR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MASTER ESTHÉTIQUE ET PHILOSOPHIE DE L’ART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Pouvoirs de l’architecture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Nature et expérience des œuvres musicales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Des ars médiévaux aux beaux-arts classiques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Maladies artistiques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601EE9A7-982E-E549-A5A2-1903E5FEF00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Quelques exemples de séminaires de Master</a:t>
            </a:r>
          </a:p>
        </p:txBody>
      </p:sp>
    </p:spTree>
    <p:extLst>
      <p:ext uri="{BB962C8B-B14F-4D97-AF65-F5344CB8AC3E}">
        <p14:creationId xmlns:p14="http://schemas.microsoft.com/office/powerpoint/2010/main" val="31972763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1159</Words>
  <Application>Microsoft Office PowerPoint</Application>
  <PresentationFormat>Grand écran</PresentationFormat>
  <Paragraphs>118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Thème Office</vt:lpstr>
      <vt:lpstr>Présentation PowerPoint</vt:lpstr>
      <vt:lpstr>Le site de Clignancourt</vt:lpstr>
      <vt:lpstr>Présentation PowerPoint</vt:lpstr>
      <vt:lpstr>Présentation PowerPoint</vt:lpstr>
      <vt:lpstr>Les Licences de philosophie  à Sorbonne Université</vt:lpstr>
      <vt:lpstr>Rappels sur les objectifs pédagogiques de la Licence et les formes d’enseignement à l’université</vt:lpstr>
      <vt:lpstr>Rappels sur les contenus de l’enseignement de la philosophie en Licence à l’Université</vt:lpstr>
      <vt:lpstr>Quelques exemples de cours de Licence</vt:lpstr>
      <vt:lpstr>Quelques exemples de séminaires de Master</vt:lpstr>
      <vt:lpstr>Le rythme de travail à l’université</vt:lpstr>
      <vt:lpstr>Après la Licence de philosophie</vt:lpstr>
      <vt:lpstr>Les Masters mention Philosophie</vt:lpstr>
      <vt:lpstr>Master Pro, Concours, Doctorat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Lefebvre</dc:creator>
  <cp:lastModifiedBy>Utilisateur Windows</cp:lastModifiedBy>
  <cp:revision>18</cp:revision>
  <cp:lastPrinted>2022-01-31T00:30:33Z</cp:lastPrinted>
  <dcterms:created xsi:type="dcterms:W3CDTF">2021-02-06T08:58:02Z</dcterms:created>
  <dcterms:modified xsi:type="dcterms:W3CDTF">2022-03-21T11:08:14Z</dcterms:modified>
</cp:coreProperties>
</file>