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6" r:id="rId3"/>
    <p:sldId id="279" r:id="rId4"/>
    <p:sldId id="283" r:id="rId5"/>
    <p:sldId id="284" r:id="rId6"/>
    <p:sldId id="272" r:id="rId7"/>
    <p:sldId id="286" r:id="rId8"/>
    <p:sldId id="287" r:id="rId9"/>
    <p:sldId id="273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/>
    <p:restoredTop sz="95997"/>
  </p:normalViewPr>
  <p:slideViewPr>
    <p:cSldViewPr snapToGrid="0" snapToObjects="1">
      <p:cViewPr varScale="1">
        <p:scale>
          <a:sx n="41" d="100"/>
          <a:sy n="41" d="100"/>
        </p:scale>
        <p:origin x="324" y="60"/>
      </p:cViewPr>
      <p:guideLst/>
    </p:cSldViewPr>
  </p:slideViewPr>
  <p:outlineViewPr>
    <p:cViewPr>
      <p:scale>
        <a:sx n="33" d="100"/>
        <a:sy n="33" d="100"/>
      </p:scale>
      <p:origin x="0" y="-67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FC5215-7AA5-3243-B180-254047D8F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60605C0-CF2A-2147-B1A2-790AF2BCBE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B82EFC-6052-8248-8750-89539641C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2421-7959-1B49-8099-40798E4DA13C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C4360E-1292-5E4D-A3BB-584B32E09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231BE8-36FA-4C45-BED4-E4FAD2E3D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D99FD-F060-6244-A74B-1E34E05962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918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6B428C-EF98-3C48-BD41-1562B9B1E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85770BD-D75B-A549-A33D-D3EB2FFBD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CAAA6E-0D89-6B4A-8ADA-1663C09E6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2421-7959-1B49-8099-40798E4DA13C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7952F2-8C62-8F4C-BCB1-E3C40BAE3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4850CC-E355-3D4A-8712-B1D767ED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D99FD-F060-6244-A74B-1E34E05962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758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099F870-86E4-D24A-8EF7-91204472AB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B511820-85D5-D84C-8ACC-166BD5212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E6BA24-5494-2D4E-8033-551C11550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2421-7959-1B49-8099-40798E4DA13C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F714BA-01CF-EF42-A4C9-52565D8B6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84B94A-64A8-FA46-B97C-D141E65B6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D99FD-F060-6244-A74B-1E34E05962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888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7"/>
          </p:nvPr>
        </p:nvSpPr>
        <p:spPr>
          <a:xfrm>
            <a:off x="2171700" y="2420938"/>
            <a:ext cx="7848600" cy="3887788"/>
          </a:xfrm>
        </p:spPr>
        <p:txBody>
          <a:bodyPr/>
          <a:lstStyle>
            <a:lvl1pPr marL="287338" indent="-287338">
              <a:spcBef>
                <a:spcPts val="600"/>
              </a:spcBef>
              <a:buClr>
                <a:schemeClr val="accent4"/>
              </a:buClr>
              <a:buFont typeface="+mj-lt"/>
              <a:buAutoNum type="arabicPeriod"/>
              <a:defRPr sz="1600" cap="all" baseline="0"/>
            </a:lvl1pPr>
            <a:lvl2pPr marL="288000">
              <a:spcBef>
                <a:spcPts val="0"/>
              </a:spcBef>
              <a:spcAft>
                <a:spcPts val="0"/>
              </a:spcAft>
              <a:defRPr sz="1200" b="0"/>
            </a:lvl2pPr>
            <a:lvl3pPr marL="288000"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6500"/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91126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941997" y="2420887"/>
            <a:ext cx="1922224" cy="1619796"/>
          </a:xfrm>
        </p:spPr>
        <p:txBody>
          <a:bodyPr wrap="none" anchor="t">
            <a:noAutofit/>
          </a:bodyPr>
          <a:lstStyle>
            <a:lvl1pPr algn="l">
              <a:lnSpc>
                <a:spcPts val="16000"/>
              </a:lnSpc>
              <a:defRPr sz="16000" b="0" cap="all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0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0019" y="4161061"/>
            <a:ext cx="5124433" cy="1320167"/>
          </a:xfrm>
        </p:spPr>
        <p:txBody>
          <a:bodyPr anchor="t"/>
          <a:lstStyle>
            <a:lvl1pPr marL="0" indent="0" algn="l">
              <a:lnSpc>
                <a:spcPct val="110000"/>
              </a:lnSpc>
              <a:buNone/>
              <a:defRPr sz="1600" cap="all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1031326" y="6601044"/>
            <a:ext cx="233003" cy="107722"/>
          </a:xfrm>
          <a:prstGeom prst="rect">
            <a:avLst/>
          </a:prstGeom>
          <a:noFill/>
        </p:spPr>
        <p:txBody>
          <a:bodyPr wrap="none" lIns="36000" tIns="0" rIns="36000" bIns="0" rtlCol="0" anchor="b">
            <a:spAutoFit/>
          </a:bodyPr>
          <a:lstStyle/>
          <a:p>
            <a:fld id="{6EFBFBCE-6BD1-4F6A-9141-B5DA0ECB219E}" type="slidenum">
              <a:rPr lang="fr-FR" sz="700" smtClean="0">
                <a:solidFill>
                  <a:schemeClr val="bg1"/>
                </a:solidFill>
              </a:rPr>
              <a:t>‹N°›</a:t>
            </a:fld>
            <a:endParaRPr lang="fr-FR" sz="700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/>
              <a:t>Titre de la présentation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" y="2421386"/>
            <a:ext cx="893107" cy="35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73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0" y="-9061"/>
            <a:ext cx="12192000" cy="6210369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0" y="5841268"/>
            <a:ext cx="12192000" cy="1044116"/>
          </a:xfrm>
          <a:solidFill>
            <a:schemeClr val="accent4"/>
          </a:solidFill>
        </p:spPr>
        <p:txBody>
          <a:bodyPr lIns="1080000" tIns="72000" rIns="108000" bIns="72000" anchor="ctr">
            <a:noAutofit/>
          </a:bodyPr>
          <a:lstStyle>
            <a:lvl1pPr>
              <a:defRPr sz="1000" b="1" cap="all" baseline="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0"/>
              </a:spcBef>
              <a:defRPr sz="1000" b="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558064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64617-7AC5-D24C-A03A-49AD671F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0A64AD-23A7-934D-8582-376EF9A0D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7109D0-1808-0248-B4EE-98DE6FEEB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2421-7959-1B49-8099-40798E4DA13C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7111EE-CA1E-0940-A130-3779D73CF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8EF587-8809-0B4B-B56C-94A56F4BE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D99FD-F060-6244-A74B-1E34E05962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88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12300A-1DA4-9E4A-9BB9-17F4F6B63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EA7009-BFCF-D043-8070-260C16492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10091B-5F45-324D-925D-4F255A539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2421-7959-1B49-8099-40798E4DA13C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EB8E38-ECCE-C64E-9AD8-BF193BE3F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362505-44BB-5B4C-B69D-48ECEC72F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D99FD-F060-6244-A74B-1E34E05962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488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CD0F28-B15C-5743-894F-B18E36B1D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D7982E-6B9F-6840-BE18-58FAF3E131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D0C0F1-8505-3946-9287-DF32B0989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18CB5E9-28A6-F945-9E8A-45F60E839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2421-7959-1B49-8099-40798E4DA13C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2DA9E4-07C9-3043-B2E1-A4E3250DE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4FB5B-4421-494F-8707-D4E0208D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D99FD-F060-6244-A74B-1E34E05962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43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C2DC59-2A58-BA45-8449-281282CF6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4FF150-9B46-1144-BEFF-E302991AF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E30AADD-DF20-D04C-B8CE-26BD248EA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1D284E-B065-1842-B364-035A4CBCF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828DDA5-E59A-7148-BD4A-612EE3E5F0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3274AB3-FC58-B942-A91E-8855C794F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2421-7959-1B49-8099-40798E4DA13C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1EFA5D3-10FE-9247-985C-60446E2BF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7226468-4200-E446-9EBD-699CFE849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D99FD-F060-6244-A74B-1E34E05962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70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9A231B-812F-C74C-AEF4-046D2C450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B772B6D-F408-0347-B0F5-E9DE7CD76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2421-7959-1B49-8099-40798E4DA13C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A8356F3-F58C-BB4E-B58A-86D306546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5D0D10-65AF-5B4D-B7E5-FD4214C53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D99FD-F060-6244-A74B-1E34E05962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09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71048BB-E4B9-754E-8F9E-05A8A4D60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2421-7959-1B49-8099-40798E4DA13C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9A598D7-8587-A540-81B3-FCED761BA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EDFF08D-4BBC-9B42-A81D-089BC4A5B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D99FD-F060-6244-A74B-1E34E05962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21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FB6095-3714-C44C-9DD2-0A36FA97D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346E21-D17E-564B-A0FE-3053A2B69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715D58A-AE56-BF41-9A50-6D48A02F7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E096095-E0C4-2344-B979-7F8D95A9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2421-7959-1B49-8099-40798E4DA13C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6B637D1-1D00-B740-ADF9-04D717CE2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EC425E-F91D-C842-AD5D-4DF1138FB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D99FD-F060-6244-A74B-1E34E05962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088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2A3791-1022-4C40-9453-FBEC1F9EB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65D2B27-0F05-C84B-9488-EB24C05E9B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0D93E65-85B3-A044-8A54-C3C7B3028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7424509-8DFA-5F4F-A0AD-4B2F0DB47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2421-7959-1B49-8099-40798E4DA13C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2DCD80-CBD5-174B-B3BF-55404ED73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27FCBA9-58A3-524B-B4D2-C5B1B9F6D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D99FD-F060-6244-A74B-1E34E05962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488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AE78765-EBC3-DA4F-A9AB-6D2B96465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4BB1D6-92E1-9B4E-9A8F-F3BAE3A36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53F67A-5EF7-7C4F-B17F-D5ACD6CBBA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C2421-7959-1B49-8099-40798E4DA13C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5680CF-5D49-7D48-9F7A-A9981B0C3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EB56FA-C628-E243-A991-6A903FE69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D99FD-F060-6244-A74B-1E34E05962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86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3FB7EC-9DD6-0A49-A5A8-D12A4AE1E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6764" y="1760803"/>
            <a:ext cx="5743572" cy="253229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r-FR" sz="5700" b="1" dirty="0"/>
              <a:t>Les bi-cursus</a:t>
            </a:r>
          </a:p>
          <a:p>
            <a:pPr algn="ctr"/>
            <a:r>
              <a:rPr lang="fr-FR" sz="5700" b="1" dirty="0"/>
              <a:t>De </a:t>
            </a:r>
            <a:r>
              <a:rPr lang="fr-FR" sz="5700" b="1" dirty="0" err="1"/>
              <a:t>l’Ufr</a:t>
            </a:r>
            <a:r>
              <a:rPr lang="fr-FR" sz="5700" b="1" dirty="0"/>
              <a:t> de philosophie</a:t>
            </a:r>
            <a:endParaRPr lang="fr-FR" sz="5700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356F8A7-601B-1740-A85F-BA81B6237C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/>
              <a:t>Pascal Ludwig, directeur adjoint, responsable de la licence</a:t>
            </a:r>
          </a:p>
        </p:txBody>
      </p:sp>
    </p:spTree>
    <p:extLst>
      <p:ext uri="{BB962C8B-B14F-4D97-AF65-F5344CB8AC3E}">
        <p14:creationId xmlns:p14="http://schemas.microsoft.com/office/powerpoint/2010/main" val="1971401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BD8164F-D76E-274B-9B41-391047F9EA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71700" y="1844824"/>
            <a:ext cx="9756948" cy="4320480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34986A5-4247-C44B-A8D1-E4DC05EA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1" y="788566"/>
            <a:ext cx="7668715" cy="768226"/>
          </a:xfrm>
        </p:spPr>
        <p:txBody>
          <a:bodyPr/>
          <a:lstStyle/>
          <a:p>
            <a:pPr algn="ctr"/>
            <a:r>
              <a:rPr lang="fr-FR" sz="2800" dirty="0"/>
              <a:t>Quelques photos </a:t>
            </a:r>
            <a:br>
              <a:rPr lang="fr-FR" sz="2800" dirty="0"/>
            </a:br>
            <a:r>
              <a:rPr lang="fr-FR" sz="2800" dirty="0"/>
              <a:t>du site de Clignancourt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FA010A-EC4A-DC4C-9459-317C3C267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3" y="1844824"/>
            <a:ext cx="3276600" cy="24765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B5A69F1-9CD6-1047-BACC-1F5422137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517" y="3923133"/>
            <a:ext cx="4298079" cy="242934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C14F31C-2F49-5147-AA0F-587124269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168" y="1906910"/>
            <a:ext cx="2936546" cy="195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40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E7E8F328-1919-BE42-90DE-5B14E15F78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10369"/>
          </a:xfrm>
        </p:spPr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954786-771F-0845-A183-B665670A22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sz="2400" dirty="0"/>
              <a:t>La cour de la Sorbonne  </a:t>
            </a:r>
          </a:p>
          <a:p>
            <a:r>
              <a:rPr lang="fr-FR" sz="2400" dirty="0"/>
              <a:t>Un amphithéâtre avec un cour magistral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41DB99-BDD6-1941-9A5D-C4CB2B652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63" y="413657"/>
            <a:ext cx="3784602" cy="245524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F4E0CD5-3A6A-1B4C-AF42-EA0369A1C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212" y="2851273"/>
            <a:ext cx="4508500" cy="18034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E884201-CB3B-B047-B3CB-AFBDC7AC9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462" y="0"/>
            <a:ext cx="4126309" cy="274587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2E268A8-8881-8048-8BB4-9063D614A0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663" y="3019422"/>
            <a:ext cx="3964216" cy="241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6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710AF6A-F9E0-074D-9D69-8EFC146153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fr-FR" sz="1800" dirty="0">
                <a:solidFill>
                  <a:srgbClr val="FF0000"/>
                </a:solidFill>
              </a:rPr>
              <a:t>Cinq Bi-licences :</a:t>
            </a:r>
          </a:p>
          <a:p>
            <a:pPr lvl="1"/>
            <a:r>
              <a:rPr lang="fr-FR" sz="1800" dirty="0"/>
              <a:t>Philosophie et Sciences sociales (avec Sciences-po.)</a:t>
            </a:r>
          </a:p>
          <a:p>
            <a:pPr lvl="1"/>
            <a:r>
              <a:rPr lang="fr-FR" sz="1800" dirty="0"/>
              <a:t>Philosophie et Sciences (avec la Faculté des Sciences de Sorbonne Université)</a:t>
            </a:r>
          </a:p>
          <a:p>
            <a:pPr lvl="1"/>
            <a:r>
              <a:rPr lang="fr-FR" sz="1800" dirty="0"/>
              <a:t>Philosophie et Sociologie (Bi-licence interne à la Faculté des Lettres de Sorbonne Université)</a:t>
            </a:r>
          </a:p>
          <a:p>
            <a:pPr lvl="1"/>
            <a:r>
              <a:rPr lang="fr-FR" sz="1800" dirty="0"/>
              <a:t>Philosophie et Russe (Bi-licence interne à la Faculté des Lettres de Sorbonne Université)</a:t>
            </a:r>
          </a:p>
          <a:p>
            <a:pPr lvl="1"/>
            <a:r>
              <a:rPr lang="fr-FR" sz="1800" dirty="0"/>
              <a:t>Philosophie et Allemand (Bi-licence interne à la Faculté des Lettres de Sorbonne Université, gérée par l’UFR d’Etudes germaniques)</a:t>
            </a:r>
          </a:p>
          <a:p>
            <a:r>
              <a:rPr lang="fr-FR" sz="1800" dirty="0"/>
              <a:t>Deux Majeures/Mineures :</a:t>
            </a:r>
          </a:p>
          <a:p>
            <a:pPr lvl="1"/>
            <a:r>
              <a:rPr lang="fr-FR" sz="1800" dirty="0"/>
              <a:t>Sciences (avec la Faculté des Sciences de Sorbonne-Université)</a:t>
            </a:r>
          </a:p>
          <a:p>
            <a:pPr lvl="1"/>
            <a:r>
              <a:rPr lang="fr-FR" sz="1800" dirty="0"/>
              <a:t>Italien (avec l’UFR d’Etudes italiennes)</a:t>
            </a:r>
          </a:p>
          <a:p>
            <a:pPr marL="59400" lvl="1" indent="0">
              <a:buNone/>
            </a:pPr>
            <a:endParaRPr lang="fr-FR" sz="1800" dirty="0"/>
          </a:p>
          <a:p>
            <a:pPr marL="59400" lvl="1" indent="0">
              <a:buNone/>
            </a:pPr>
            <a:r>
              <a:rPr lang="fr-FR" sz="1800" dirty="0">
                <a:solidFill>
                  <a:srgbClr val="FF0000"/>
                </a:solidFill>
              </a:rPr>
              <a:t>Cette présentation sera consacrée aux bi-licences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D0E1E32-AF9D-484E-B579-C49DAA26B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4573"/>
            <a:ext cx="10515600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fr-FR" sz="3600" b="1" dirty="0"/>
              <a:t>Les Bi-Licences incluant la philosophie à Sorbonne Université</a:t>
            </a:r>
          </a:p>
        </p:txBody>
      </p:sp>
    </p:spTree>
    <p:extLst>
      <p:ext uri="{BB962C8B-B14F-4D97-AF65-F5344CB8AC3E}">
        <p14:creationId xmlns:p14="http://schemas.microsoft.com/office/powerpoint/2010/main" val="453250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9F51459-C7DA-EE40-8321-CD4AA9F26E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1800" cap="none" dirty="0"/>
              <a:t>Choix d’abord motivé par </a:t>
            </a:r>
            <a:r>
              <a:rPr lang="fr-FR" sz="1800" cap="none" dirty="0">
                <a:solidFill>
                  <a:srgbClr val="FF0000"/>
                </a:solidFill>
              </a:rPr>
              <a:t>l’intérêt pour les deux disciplines (96%)</a:t>
            </a:r>
          </a:p>
          <a:p>
            <a:pPr marL="0" indent="0" algn="just">
              <a:buNone/>
            </a:pPr>
            <a:r>
              <a:rPr lang="fr-FR" sz="1800" cap="none" dirty="0"/>
              <a:t>Des cursus </a:t>
            </a:r>
            <a:r>
              <a:rPr lang="fr-FR" sz="1800" cap="none" dirty="0">
                <a:solidFill>
                  <a:srgbClr val="FF0000"/>
                </a:solidFill>
              </a:rPr>
              <a:t>souvent sélectifs </a:t>
            </a:r>
            <a:r>
              <a:rPr lang="fr-FR" sz="1800" cap="none" dirty="0"/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cap="none" dirty="0"/>
              <a:t>Sélection importante pour Philosophie / Science-Po, Philosophie / Sciences, et Philosophie / Sociologie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cap="none" dirty="0"/>
              <a:t>La sélection est pour le moment moins importante pour les cursus Philosophie / Russe et Philosophie / Allemand</a:t>
            </a:r>
          </a:p>
          <a:p>
            <a:pPr marL="1312862" lvl="3" indent="0" algn="just">
              <a:buNone/>
            </a:pPr>
            <a:r>
              <a:rPr lang="fr-FR" dirty="0">
                <a:sym typeface="Wingdings" pitchFamily="2" charset="2"/>
              </a:rPr>
              <a:t> </a:t>
            </a:r>
            <a:r>
              <a:rPr lang="fr-FR" dirty="0"/>
              <a:t>Sensibiliser les étudiants candidats à l’importance </a:t>
            </a:r>
            <a:r>
              <a:rPr lang="fr-FR" dirty="0">
                <a:solidFill>
                  <a:srgbClr val="FF0000"/>
                </a:solidFill>
              </a:rPr>
              <a:t>d’une maîtrise suffisante de la langue vivante (Russe ou Allemand)</a:t>
            </a:r>
          </a:p>
          <a:p>
            <a:pPr marL="662" lvl="2" indent="0" algn="just">
              <a:buNone/>
            </a:pPr>
            <a:endParaRPr lang="fr-FR" cap="none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cap="none" dirty="0"/>
              <a:t>En raison du caractère sélectif de ces cursus, certains étudiants les perçoivent comme assurant une meilleure entrée sur le marché du travail (37%) ou comme une chance supplémentaire pour mener à bien des projets professionnels parfois distincts des concours de recrutement de l’Enseignement (30%)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800" cap="none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359B129-6B4C-C54D-BC40-C55E781960B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fr-FR" sz="3600" b="1" dirty="0"/>
              <a:t>Le choix d’un double cursus</a:t>
            </a:r>
          </a:p>
        </p:txBody>
      </p:sp>
    </p:spTree>
    <p:extLst>
      <p:ext uri="{BB962C8B-B14F-4D97-AF65-F5344CB8AC3E}">
        <p14:creationId xmlns:p14="http://schemas.microsoft.com/office/powerpoint/2010/main" val="171436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1BFF277-6520-ED4D-9560-41F0F6B6A8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fr-FR" cap="none" dirty="0">
                <a:latin typeface="+mn-lt"/>
              </a:rPr>
              <a:t>98% des étudiants continuent leurs études après leur bi-licence, souvent dans une spécialité de master, que cela soit à SU ou dans d’autres institutions supérieures (par exemple : Science-Po, ESPE Paris, …).</a:t>
            </a:r>
          </a:p>
          <a:p>
            <a:pPr marL="0" indent="0" algn="just">
              <a:buNone/>
            </a:pPr>
            <a:endParaRPr lang="fr-FR" cap="none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fr-FR" cap="none" dirty="0">
                <a:latin typeface="+mn-lt"/>
              </a:rPr>
              <a:t>Ces étudiants sont souvent motivés par la recherche académique, avec un projet d’études bien défini dans 50% des cas.</a:t>
            </a:r>
          </a:p>
          <a:p>
            <a:pPr marL="0" indent="0" algn="just">
              <a:buNone/>
            </a:pPr>
            <a:endParaRPr lang="fr-FR" cap="none" dirty="0">
              <a:latin typeface="+mn-lt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fr-FR" cap="none" dirty="0"/>
              <a:t>Le projet professionnel n’est défini à l’entrée que pour 25% des étudiants, avec des projets dont la diversité reflète la diversité des cursus : devenir chercheur, avocat, journaliste, enseignant, préfet …</a:t>
            </a:r>
            <a:endParaRPr lang="fr-FR" cap="none" dirty="0">
              <a:latin typeface="+mn-lt"/>
            </a:endParaRPr>
          </a:p>
          <a:p>
            <a:pPr marL="0" indent="0" algn="just">
              <a:buNone/>
            </a:pPr>
            <a:endParaRPr lang="fr-FR" cap="none" dirty="0">
              <a:latin typeface="+mn-lt"/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B841921-5A53-BE4B-9832-97585C70FD8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fr-FR" sz="3600" b="1" dirty="0"/>
              <a:t>Projets d’étude en début de formation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835975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1BFF277-6520-ED4D-9560-41F0F6B6A8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fr-FR" cap="none" dirty="0">
                <a:solidFill>
                  <a:srgbClr val="FF0000"/>
                </a:solidFill>
                <a:latin typeface="+mn-lt"/>
              </a:rPr>
              <a:t>Pluridisciplinarité</a:t>
            </a:r>
            <a:r>
              <a:rPr lang="fr-FR" cap="none" dirty="0">
                <a:latin typeface="+mn-lt"/>
              </a:rPr>
              <a:t> : il s’agit d’acquérir les connaissances fondamentales et les compétences centrales pour deux disciplines impliquées ;</a:t>
            </a:r>
          </a:p>
          <a:p>
            <a:pPr marL="1598612" lvl="3" indent="-285750" algn="just">
              <a:buFont typeface="Wingdings" pitchFamily="2" charset="2"/>
              <a:buChar char="q"/>
            </a:pPr>
            <a:r>
              <a:rPr lang="fr-FR" sz="1600" dirty="0"/>
              <a:t>Cela suppose </a:t>
            </a:r>
            <a:r>
              <a:rPr lang="fr-FR" sz="1600" dirty="0">
                <a:solidFill>
                  <a:srgbClr val="FF0000"/>
                </a:solidFill>
              </a:rPr>
              <a:t>une excellente capacité de travail et d’organisation</a:t>
            </a:r>
            <a:r>
              <a:rPr lang="fr-FR" sz="1600" dirty="0"/>
              <a:t> pour les candidats</a:t>
            </a:r>
            <a:endParaRPr lang="fr-FR" sz="1600" cap="none" dirty="0">
              <a:latin typeface="+mn-lt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fr-FR" cap="none" dirty="0">
                <a:latin typeface="+mn-lt"/>
              </a:rPr>
              <a:t>Une </a:t>
            </a:r>
            <a:r>
              <a:rPr lang="fr-FR" cap="none" dirty="0">
                <a:solidFill>
                  <a:srgbClr val="FF0000"/>
                </a:solidFill>
                <a:latin typeface="+mn-lt"/>
              </a:rPr>
              <a:t>excellence reconnue de l’enseignement </a:t>
            </a:r>
            <a:r>
              <a:rPr lang="fr-FR" cap="none" dirty="0">
                <a:latin typeface="+mn-lt"/>
              </a:rPr>
              <a:t>: plus de 95% des étudiants sont satisfaits ou très satisfaits</a:t>
            </a:r>
          </a:p>
          <a:p>
            <a:pPr marL="0" indent="0" algn="just">
              <a:buNone/>
            </a:pPr>
            <a:endParaRPr lang="fr-FR" cap="none" dirty="0">
              <a:latin typeface="+mn-lt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fr-FR" cap="none" dirty="0">
                <a:latin typeface="+mn-lt"/>
              </a:rPr>
              <a:t>Un </a:t>
            </a:r>
            <a:r>
              <a:rPr lang="fr-FR" cap="none" dirty="0">
                <a:solidFill>
                  <a:srgbClr val="FF0000"/>
                </a:solidFill>
                <a:latin typeface="+mn-lt"/>
              </a:rPr>
              <a:t>séjour à l’étranger </a:t>
            </a:r>
            <a:r>
              <a:rPr lang="fr-FR" cap="none" dirty="0">
                <a:latin typeface="+mn-lt"/>
              </a:rPr>
              <a:t>est obligatoire ou recommandé dans plusieurs bi-licences.</a:t>
            </a:r>
          </a:p>
          <a:p>
            <a:pPr marL="1598612" lvl="3" indent="-285750" algn="just">
              <a:buFont typeface="Wingdings" pitchFamily="2" charset="2"/>
              <a:buChar char="q"/>
            </a:pPr>
            <a:r>
              <a:rPr lang="fr-FR" sz="1600" dirty="0"/>
              <a:t>Il est jugé satisfaisant ou très satisfaisant pour plus de 80%, ces étudiants, et constitue un atout important de cette formation</a:t>
            </a:r>
            <a:endParaRPr lang="fr-FR" sz="1600" cap="none" dirty="0">
              <a:latin typeface="+mn-lt"/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B841921-5A53-BE4B-9832-97585C70FD8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fr-FR" sz="3600" b="1" dirty="0"/>
              <a:t>Points forts de ces formations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901938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1BFF277-6520-ED4D-9560-41F0F6B6A8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fr-FR" cap="none" dirty="0">
                <a:latin typeface="+mn-lt"/>
              </a:rPr>
              <a:t>Offrir une </a:t>
            </a:r>
            <a:r>
              <a:rPr lang="fr-FR" cap="none" dirty="0">
                <a:solidFill>
                  <a:srgbClr val="FF0000"/>
                </a:solidFill>
                <a:latin typeface="+mn-lt"/>
              </a:rPr>
              <a:t>formation pluridisciplinaire solide</a:t>
            </a:r>
          </a:p>
          <a:p>
            <a:pPr marL="0" indent="0" algn="just">
              <a:buNone/>
            </a:pPr>
            <a:endParaRPr lang="fr-FR" cap="none" dirty="0">
              <a:latin typeface="+mn-lt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fr-FR" cap="none" dirty="0"/>
              <a:t>En ce qui concerne la philosophie, l’accent est mis : </a:t>
            </a:r>
          </a:p>
          <a:p>
            <a:pPr marL="1598612" lvl="3" indent="-285750" algn="just">
              <a:buFont typeface="Wingdings" pitchFamily="2" charset="2"/>
              <a:buChar char="q"/>
            </a:pPr>
            <a:r>
              <a:rPr lang="fr-FR" sz="1600" cap="none" dirty="0"/>
              <a:t>sur les </a:t>
            </a:r>
            <a:r>
              <a:rPr lang="fr-FR" sz="1600" cap="none" dirty="0">
                <a:solidFill>
                  <a:srgbClr val="FF0000"/>
                </a:solidFill>
              </a:rPr>
              <a:t>capacités argumentatives </a:t>
            </a:r>
            <a:r>
              <a:rPr lang="fr-FR" sz="1600" cap="none" dirty="0"/>
              <a:t>(être capable de construire un argument personnel, ou de critiquer un discours de manière informée)</a:t>
            </a:r>
          </a:p>
          <a:p>
            <a:pPr marL="1598612" lvl="3" indent="-285750" algn="just">
              <a:buFont typeface="Wingdings" pitchFamily="2" charset="2"/>
              <a:buChar char="q"/>
            </a:pPr>
            <a:r>
              <a:rPr lang="fr-FR" sz="1600" dirty="0"/>
              <a:t>sur la </a:t>
            </a:r>
            <a:r>
              <a:rPr lang="fr-FR" sz="1600" dirty="0">
                <a:solidFill>
                  <a:srgbClr val="FF0000"/>
                </a:solidFill>
              </a:rPr>
              <a:t>maîtrise de l’expression écrite et orale </a:t>
            </a:r>
            <a:r>
              <a:rPr lang="fr-FR" sz="1600" dirty="0"/>
              <a:t>;</a:t>
            </a:r>
          </a:p>
          <a:p>
            <a:pPr marL="1598612" lvl="3" indent="-285750" algn="just">
              <a:buFont typeface="Wingdings" pitchFamily="2" charset="2"/>
              <a:buChar char="q"/>
            </a:pPr>
            <a:r>
              <a:rPr lang="fr-FR" sz="1600" dirty="0"/>
              <a:t>sur l’acquisition d’une </a:t>
            </a:r>
            <a:r>
              <a:rPr lang="fr-FR" sz="1600" dirty="0">
                <a:solidFill>
                  <a:srgbClr val="FF0000"/>
                </a:solidFill>
              </a:rPr>
              <a:t>culture générale et historique variée</a:t>
            </a:r>
            <a:r>
              <a:rPr lang="fr-FR" sz="1600" dirty="0"/>
              <a:t>, active et critique ; </a:t>
            </a:r>
          </a:p>
          <a:p>
            <a:pPr marL="1598612" lvl="3" indent="-285750" algn="just">
              <a:buFont typeface="Wingdings" pitchFamily="2" charset="2"/>
              <a:buChar char="q"/>
            </a:pPr>
            <a:r>
              <a:rPr lang="fr-FR" sz="1600" dirty="0"/>
              <a:t>sur la maîtrise d’au moins une </a:t>
            </a:r>
            <a:r>
              <a:rPr lang="fr-FR" sz="1600" dirty="0">
                <a:solidFill>
                  <a:srgbClr val="FF0000"/>
                </a:solidFill>
              </a:rPr>
              <a:t>langue vivante </a:t>
            </a:r>
            <a:r>
              <a:rPr lang="fr-FR" sz="1600" dirty="0"/>
              <a:t>;</a:t>
            </a:r>
          </a:p>
          <a:p>
            <a:pPr marL="1598612" lvl="3" indent="-285750" algn="just">
              <a:buFont typeface="Wingdings" pitchFamily="2" charset="2"/>
              <a:buChar char="q"/>
            </a:pPr>
            <a:r>
              <a:rPr lang="fr-FR" sz="1600" dirty="0"/>
              <a:t>sur l’acquisition d’une </a:t>
            </a:r>
            <a:r>
              <a:rPr lang="fr-FR" sz="1600" dirty="0">
                <a:solidFill>
                  <a:srgbClr val="FF0000"/>
                </a:solidFill>
              </a:rPr>
              <a:t>capacité de rechercher, d’appréhender et de traiter synthétiquement des informations </a:t>
            </a:r>
            <a:r>
              <a:rPr lang="fr-FR" sz="1600" dirty="0"/>
              <a:t>complexes dans différents domaines de savoir.</a:t>
            </a:r>
          </a:p>
          <a:p>
            <a:pPr marL="0" indent="0">
              <a:buNone/>
            </a:pPr>
            <a:endParaRPr lang="fr-FR" sz="400" cap="none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B841921-5A53-BE4B-9832-97585C70FD8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fr-FR" sz="3600" b="1" dirty="0"/>
              <a:t>Objectifs pédagogiques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184883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38E0A06-450F-4340-AD63-B21EF101BC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71701" y="1916832"/>
            <a:ext cx="7848598" cy="4266254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cap="none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cap="none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cap="none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cap="none" dirty="0"/>
              <a:t>Les bi-licences offertes par l’UFR de philosophie constituent des </a:t>
            </a:r>
            <a:r>
              <a:rPr lang="fr-FR" cap="none" dirty="0">
                <a:solidFill>
                  <a:srgbClr val="FF0000"/>
                </a:solidFill>
              </a:rPr>
              <a:t>cursus d’excellence.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cap="none" dirty="0"/>
              <a:t>La sélection souvent importante assure un </a:t>
            </a:r>
            <a:r>
              <a:rPr lang="fr-FR" cap="none" dirty="0">
                <a:solidFill>
                  <a:srgbClr val="FF0000"/>
                </a:solidFill>
              </a:rPr>
              <a:t>haut niveau académique </a:t>
            </a:r>
            <a:r>
              <a:rPr lang="fr-FR" cap="none" dirty="0"/>
              <a:t>des </a:t>
            </a:r>
            <a:r>
              <a:rPr lang="fr-FR" cap="none" dirty="0" err="1"/>
              <a:t>étudiant.s</a:t>
            </a:r>
            <a:endParaRPr lang="fr-FR" cap="none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cap="none" dirty="0">
                <a:solidFill>
                  <a:srgbClr val="FF0000"/>
                </a:solidFill>
              </a:rPr>
              <a:t>Le rythme de travail est plus exigeant </a:t>
            </a:r>
            <a:r>
              <a:rPr lang="fr-FR" cap="none" dirty="0"/>
              <a:t>que dans la mono-licence, en raison du caractère pluridisciplinaires de ces cursus.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cap="none" dirty="0">
                <a:solidFill>
                  <a:srgbClr val="FF0000"/>
                </a:solidFill>
              </a:rPr>
              <a:t>L’année à l’étranger </a:t>
            </a:r>
            <a:r>
              <a:rPr lang="fr-FR" cap="none" dirty="0"/>
              <a:t>constitue un atout important, mais aussi dans une certaine mesure un défi.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cap="none" dirty="0"/>
              <a:t>Les étudiants qui s’engagent dans ce cursus </a:t>
            </a:r>
            <a:r>
              <a:rPr lang="fr-FR" cap="none" dirty="0">
                <a:solidFill>
                  <a:srgbClr val="FF0000"/>
                </a:solidFill>
              </a:rPr>
              <a:t>continuent presque toujours leurs études au-delà de la licence</a:t>
            </a:r>
            <a:r>
              <a:rPr lang="fr-FR" cap="none" dirty="0"/>
              <a:t>, en Master, mais pas toujours à Sorbonne Université.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cap="none" dirty="0"/>
              <a:t>Les projets d’études et les projets professionnels sont très </a:t>
            </a:r>
            <a:r>
              <a:rPr lang="fr-FR" cap="none" dirty="0">
                <a:solidFill>
                  <a:srgbClr val="FF0000"/>
                </a:solidFill>
              </a:rPr>
              <a:t>divers.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cap="none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13035DF-12F7-5149-BBD0-515934AB0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1" y="989856"/>
            <a:ext cx="7848598" cy="926976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fr-FR" sz="3200" b="1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6249851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647</Words>
  <Application>Microsoft Office PowerPoint</Application>
  <PresentationFormat>Grand écran</PresentationFormat>
  <Paragraphs>60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Thème Office</vt:lpstr>
      <vt:lpstr>Présentation PowerPoint</vt:lpstr>
      <vt:lpstr>Quelques photos  du site de Clignancourt</vt:lpstr>
      <vt:lpstr>Présentation PowerPoint</vt:lpstr>
      <vt:lpstr>Les Bi-Licences incluant la philosophie à Sorbonne Université</vt:lpstr>
      <vt:lpstr>Le choix d’un double cursus</vt:lpstr>
      <vt:lpstr>Projets d’étude en début de formation</vt:lpstr>
      <vt:lpstr>Points forts de ces formations</vt:lpstr>
      <vt:lpstr>Objectifs pédagogiques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David Lefebvre</dc:creator>
  <cp:lastModifiedBy>Utilisateur Windows</cp:lastModifiedBy>
  <cp:revision>13</cp:revision>
  <dcterms:created xsi:type="dcterms:W3CDTF">2021-02-06T08:58:02Z</dcterms:created>
  <dcterms:modified xsi:type="dcterms:W3CDTF">2022-03-21T11:08:35Z</dcterms:modified>
</cp:coreProperties>
</file>