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333" r:id="rId7"/>
    <p:sldId id="264" r:id="rId8"/>
    <p:sldId id="304" r:id="rId9"/>
    <p:sldId id="266" r:id="rId10"/>
    <p:sldId id="275" r:id="rId11"/>
    <p:sldId id="282" r:id="rId12"/>
    <p:sldId id="305" r:id="rId13"/>
    <p:sldId id="317" r:id="rId14"/>
    <p:sldId id="302" r:id="rId15"/>
    <p:sldId id="276" r:id="rId16"/>
    <p:sldId id="309" r:id="rId17"/>
    <p:sldId id="284" r:id="rId18"/>
    <p:sldId id="277" r:id="rId19"/>
    <p:sldId id="330" r:id="rId20"/>
    <p:sldId id="272" r:id="rId21"/>
    <p:sldId id="285" r:id="rId22"/>
    <p:sldId id="286" r:id="rId23"/>
    <p:sldId id="274" r:id="rId24"/>
    <p:sldId id="287" r:id="rId25"/>
    <p:sldId id="331" r:id="rId26"/>
    <p:sldId id="281" r:id="rId27"/>
    <p:sldId id="280" r:id="rId28"/>
    <p:sldId id="301" r:id="rId29"/>
    <p:sldId id="30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11" r:id="rId44"/>
    <p:sldId id="312" r:id="rId45"/>
    <p:sldId id="313" r:id="rId46"/>
    <p:sldId id="314" r:id="rId47"/>
    <p:sldId id="315" r:id="rId4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60"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75D9A03C-3A4D-4B96-AF9F-8EFBBCE9A2A3}" type="datetimeFigureOut">
              <a:rPr lang="fr-FR" smtClean="0"/>
              <a:t>09/05/2022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160903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D9A03C-3A4D-4B96-AF9F-8EFBBCE9A2A3}" type="datetimeFigureOut">
              <a:rPr lang="fr-FR" smtClean="0"/>
              <a:t>09/05/2022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118129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D9A03C-3A4D-4B96-AF9F-8EFBBCE9A2A3}" type="datetimeFigureOut">
              <a:rPr lang="fr-FR" smtClean="0"/>
              <a:t>09/05/2022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275121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6DFF08F-DC6B-4601-B491-B0F83F6DD2DA}" type="datetimeFigureOut">
              <a:rPr lang="en-US" smtClean="0"/>
              <a:pPr/>
              <a:t>5/9/2022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908080" cy="1440000"/>
          </a:xfrm>
          <a:prstGeom prst="rect">
            <a:avLst/>
          </a:prstGeom>
        </p:spPr>
      </p:pic>
    </p:spTree>
    <p:extLst>
      <p:ext uri="{BB962C8B-B14F-4D97-AF65-F5344CB8AC3E}">
        <p14:creationId xmlns:p14="http://schemas.microsoft.com/office/powerpoint/2010/main" val="15745002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DFF08F-DC6B-4601-B491-B0F83F6DD2DA}" type="datetimeFigureOut">
              <a:rPr lang="en-US" smtClean="0"/>
              <a:t>5/9/2022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275247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427305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4255776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239270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399817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61314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3960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D9A03C-3A4D-4B96-AF9F-8EFBBCE9A2A3}" type="datetimeFigureOut">
              <a:rPr lang="fr-FR" smtClean="0"/>
              <a:t>09/05/2022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1932534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758730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486958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363877093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6DFF08F-DC6B-4601-B491-B0F83F6DD2DA}" type="datetimeFigureOut">
              <a:rPr lang="en-US" smtClean="0"/>
              <a:pPr/>
              <a:t>5/9/2022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908080" cy="1440000"/>
          </a:xfrm>
          <a:prstGeom prst="rect">
            <a:avLst/>
          </a:prstGeom>
        </p:spPr>
      </p:pic>
    </p:spTree>
    <p:extLst>
      <p:ext uri="{BB962C8B-B14F-4D97-AF65-F5344CB8AC3E}">
        <p14:creationId xmlns:p14="http://schemas.microsoft.com/office/powerpoint/2010/main" val="59937909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DFF08F-DC6B-4601-B491-B0F83F6DD2DA}" type="datetimeFigureOut">
              <a:rPr lang="en-US" smtClean="0"/>
              <a:t>5/9/2022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9814476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852899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616303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6112887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192681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24891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75D9A03C-3A4D-4B96-AF9F-8EFBBCE9A2A3}" type="datetimeFigureOut">
              <a:rPr lang="fr-FR" smtClean="0"/>
              <a:t>09/05/2022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470326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484767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240838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4144169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407018574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6DFF08F-DC6B-4601-B491-B0F83F6DD2DA}" type="datetimeFigureOut">
              <a:rPr lang="en-US" smtClean="0"/>
              <a:pPr/>
              <a:t>5/9/2022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908080" cy="1440000"/>
          </a:xfrm>
          <a:prstGeom prst="rect">
            <a:avLst/>
          </a:prstGeom>
        </p:spPr>
      </p:pic>
    </p:spTree>
    <p:extLst>
      <p:ext uri="{BB962C8B-B14F-4D97-AF65-F5344CB8AC3E}">
        <p14:creationId xmlns:p14="http://schemas.microsoft.com/office/powerpoint/2010/main" val="31856984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DFF08F-DC6B-4601-B491-B0F83F6DD2DA}" type="datetimeFigureOut">
              <a:rPr lang="en-US" smtClean="0"/>
              <a:t>5/9/2022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45846076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557406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138613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412368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54288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5D9A03C-3A4D-4B96-AF9F-8EFBBCE9A2A3}" type="datetimeFigureOut">
              <a:rPr lang="fr-FR" smtClean="0"/>
              <a:t>09/05/2022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2210952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369865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7657853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884334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971633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32993702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6DFF08F-DC6B-4601-B491-B0F83F6DD2DA}" type="datetimeFigureOut">
              <a:rPr lang="en-US" smtClean="0"/>
              <a:pPr/>
              <a:t>5/9/2022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908080" cy="1440000"/>
          </a:xfrm>
          <a:prstGeom prst="rect">
            <a:avLst/>
          </a:prstGeom>
        </p:spPr>
      </p:pic>
    </p:spTree>
    <p:extLst>
      <p:ext uri="{BB962C8B-B14F-4D97-AF65-F5344CB8AC3E}">
        <p14:creationId xmlns:p14="http://schemas.microsoft.com/office/powerpoint/2010/main" val="130860086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DFF08F-DC6B-4601-B491-B0F83F6DD2DA}" type="datetimeFigureOut">
              <a:rPr lang="en-US" smtClean="0"/>
              <a:t>5/9/2022</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01896616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718762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8653992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184593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5D9A03C-3A4D-4B96-AF9F-8EFBBCE9A2A3}" type="datetimeFigureOut">
              <a:rPr lang="fr-FR" smtClean="0"/>
              <a:t>09/05/2022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2932011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34546351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3719040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353214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4034648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4157393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1"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20161-A64A-1B4E-BB6C-EE10084B857B}" type="datetimeFigureOut">
              <a:rPr lang="fr-FR" smtClean="0"/>
              <a:pPr/>
              <a:t>09/05/2022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6802456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5D9A03C-3A4D-4B96-AF9F-8EFBBCE9A2A3}" type="datetimeFigureOut">
              <a:rPr lang="fr-FR" smtClean="0"/>
              <a:t>09/05/2022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286368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5D9A03C-3A4D-4B96-AF9F-8EFBBCE9A2A3}" type="datetimeFigureOut">
              <a:rPr lang="fr-FR" smtClean="0"/>
              <a:t>09/05/2022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106503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5D9A03C-3A4D-4B96-AF9F-8EFBBCE9A2A3}" type="datetimeFigureOut">
              <a:rPr lang="fr-FR" smtClean="0"/>
              <a:t>09/05/2022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244674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5D9A03C-3A4D-4B96-AF9F-8EFBBCE9A2A3}" type="datetimeFigureOut">
              <a:rPr lang="fr-FR" smtClean="0"/>
              <a:t>09/05/2022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C7697D-2995-403B-A020-6B9B712A2B04}" type="slidenum">
              <a:rPr lang="fr-FR" smtClean="0"/>
              <a:t>‹N°›</a:t>
            </a:fld>
            <a:endParaRPr lang="fr-FR"/>
          </a:p>
        </p:txBody>
      </p:sp>
    </p:spTree>
    <p:extLst>
      <p:ext uri="{BB962C8B-B14F-4D97-AF65-F5344CB8AC3E}">
        <p14:creationId xmlns:p14="http://schemas.microsoft.com/office/powerpoint/2010/main" val="152526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9A03C-3A4D-4B96-AF9F-8EFBBCE9A2A3}" type="datetimeFigureOut">
              <a:rPr lang="fr-FR" smtClean="0"/>
              <a:t>09/05/2022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7697D-2995-403B-A020-6B9B712A2B04}" type="slidenum">
              <a:rPr lang="fr-FR" smtClean="0"/>
              <a:t>‹N°›</a:t>
            </a:fld>
            <a:endParaRPr lang="fr-FR"/>
          </a:p>
        </p:txBody>
      </p:sp>
    </p:spTree>
    <p:extLst>
      <p:ext uri="{BB962C8B-B14F-4D97-AF65-F5344CB8AC3E}">
        <p14:creationId xmlns:p14="http://schemas.microsoft.com/office/powerpoint/2010/main" val="1899130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0F7913-6BD0-4D19-BD87-C95C930ECA1F}" type="datetimeFigureOut">
              <a:rPr lang="fr-FR" smtClean="0"/>
              <a:t>09/05/2022</a:t>
            </a:fld>
            <a:endParaRPr lang="fr-FR" dirty="0"/>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DDF43F-9754-4580-9D2B-062277565874}" type="slidenum">
              <a:rPr lang="fr-FR" smtClean="0"/>
              <a:t>‹N°›</a:t>
            </a:fld>
            <a:endParaRPr lang="fr-FR" dirty="0"/>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908080" cy="1440000"/>
          </a:xfrm>
          <a:prstGeom prst="rect">
            <a:avLst/>
          </a:prstGeom>
        </p:spPr>
      </p:pic>
    </p:spTree>
    <p:extLst>
      <p:ext uri="{BB962C8B-B14F-4D97-AF65-F5344CB8AC3E}">
        <p14:creationId xmlns:p14="http://schemas.microsoft.com/office/powerpoint/2010/main" val="3950696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0F7913-6BD0-4D19-BD87-C95C930ECA1F}" type="datetimeFigureOut">
              <a:rPr lang="fr-FR" smtClean="0"/>
              <a:t>09/05/2022</a:t>
            </a:fld>
            <a:endParaRPr lang="fr-FR" dirty="0"/>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DDF43F-9754-4580-9D2B-062277565874}" type="slidenum">
              <a:rPr lang="fr-FR" smtClean="0"/>
              <a:t>‹N°›</a:t>
            </a:fld>
            <a:endParaRPr lang="fr-FR" dirty="0"/>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908080" cy="1440000"/>
          </a:xfrm>
          <a:prstGeom prst="rect">
            <a:avLst/>
          </a:prstGeom>
        </p:spPr>
      </p:pic>
    </p:spTree>
    <p:extLst>
      <p:ext uri="{BB962C8B-B14F-4D97-AF65-F5344CB8AC3E}">
        <p14:creationId xmlns:p14="http://schemas.microsoft.com/office/powerpoint/2010/main" val="3561351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0F7913-6BD0-4D19-BD87-C95C930ECA1F}" type="datetimeFigureOut">
              <a:rPr lang="fr-FR" smtClean="0"/>
              <a:t>09/05/2022</a:t>
            </a:fld>
            <a:endParaRPr lang="fr-FR" dirty="0"/>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DDF43F-9754-4580-9D2B-062277565874}" type="slidenum">
              <a:rPr lang="fr-FR" smtClean="0"/>
              <a:t>‹N°›</a:t>
            </a:fld>
            <a:endParaRPr lang="fr-FR" dirty="0"/>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908080" cy="1440000"/>
          </a:xfrm>
          <a:prstGeom prst="rect">
            <a:avLst/>
          </a:prstGeom>
        </p:spPr>
      </p:pic>
    </p:spTree>
    <p:extLst>
      <p:ext uri="{BB962C8B-B14F-4D97-AF65-F5344CB8AC3E}">
        <p14:creationId xmlns:p14="http://schemas.microsoft.com/office/powerpoint/2010/main" val="12391076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0F7913-6BD0-4D19-BD87-C95C930ECA1F}" type="datetimeFigureOut">
              <a:rPr lang="fr-FR" smtClean="0"/>
              <a:t>09/05/2022</a:t>
            </a:fld>
            <a:endParaRPr lang="fr-FR" dirty="0"/>
          </a:p>
        </p:txBody>
      </p:sp>
      <p:sp>
        <p:nvSpPr>
          <p:cNvPr id="5" name="Espace réservé du pied de page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DDF43F-9754-4580-9D2B-062277565874}" type="slidenum">
              <a:rPr lang="fr-FR" smtClean="0"/>
              <a:t>‹N°›</a:t>
            </a:fld>
            <a:endParaRPr lang="fr-FR" dirty="0"/>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908080" cy="1440000"/>
          </a:xfrm>
          <a:prstGeom prst="rect">
            <a:avLst/>
          </a:prstGeom>
        </p:spPr>
      </p:pic>
    </p:spTree>
    <p:extLst>
      <p:ext uri="{BB962C8B-B14F-4D97-AF65-F5344CB8AC3E}">
        <p14:creationId xmlns:p14="http://schemas.microsoft.com/office/powerpoint/2010/main" val="18735753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hyperlink" Target="https://bv.ac-paris.fr/pjweb/do/eleve/" TargetMode="Externa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hyperlink" Target="https://www.ac-paris.fr/portail/jcms/p2_2000149/deposer-en-ligne-un-dossier-d-affectation-ou-de-candidature-en-cursus-specifique?cid=p2_2301363"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ac-paris.fr/portail/jcms/p1_921054/s-inscrire-au-lycee"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ac-paris.fr/portail/jcms/p1_2564457/plaquette-affectation-2nde-17-03-2022"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oriane.info/sites/default/files/GUIDE_3E_2022_Paris.pdf" TargetMode="External"/><Relationship Id="rId2" Type="http://schemas.openxmlformats.org/officeDocument/2006/relationships/hyperlink" Target="https://rectoratparis.maps.arcgis.com/apps/webappviewer/index.html?id=47c86e32215248a0a6846e098890e13c" TargetMode="Externa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ac-paris.fr/la-procedure-passpro-2022-124109"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hyperlink" Target="https://rectoratparis.maps.arcgis.com/apps/webappviewer/index.html?id=d3ce515bc126417bae46f8ace91b0db2"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capgeo.sig.paris.fr/Apps/SecteursScolaires/" TargetMode="Externa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6" name="ZoneTexte 5"/>
          <p:cNvSpPr txBox="1"/>
          <p:nvPr/>
        </p:nvSpPr>
        <p:spPr>
          <a:xfrm>
            <a:off x="1499900" y="2173949"/>
            <a:ext cx="9219447" cy="3200876"/>
          </a:xfrm>
          <a:prstGeom prst="rect">
            <a:avLst/>
          </a:prstGeom>
          <a:noFill/>
        </p:spPr>
        <p:txBody>
          <a:bodyPr wrap="none" rtlCol="0">
            <a:spAutoFit/>
          </a:bodyPr>
          <a:lstStyle/>
          <a:p>
            <a:pPr algn="ctr"/>
            <a:r>
              <a:rPr lang="fr-FR" sz="3200" b="1" dirty="0" smtClean="0">
                <a:solidFill>
                  <a:srgbClr val="002060"/>
                </a:solidFill>
                <a:latin typeface="Arial Narrow" panose="020B0606020202030204" pitchFamily="34" charset="0"/>
              </a:rPr>
              <a:t>Procédure d’affectation </a:t>
            </a:r>
          </a:p>
          <a:p>
            <a:pPr algn="ctr"/>
            <a:r>
              <a:rPr lang="fr-FR" sz="3200" b="1" dirty="0">
                <a:solidFill>
                  <a:srgbClr val="002060"/>
                </a:solidFill>
                <a:latin typeface="Arial Narrow" panose="020B0606020202030204" pitchFamily="34" charset="0"/>
              </a:rPr>
              <a:t>p</a:t>
            </a:r>
            <a:r>
              <a:rPr lang="fr-FR" sz="3200" b="1" dirty="0" smtClean="0">
                <a:solidFill>
                  <a:srgbClr val="002060"/>
                </a:solidFill>
                <a:latin typeface="Arial Narrow" panose="020B0606020202030204" pitchFamily="34" charset="0"/>
              </a:rPr>
              <a:t>ost-3</a:t>
            </a:r>
            <a:r>
              <a:rPr lang="fr-FR" sz="3200" b="1" baseline="30000" dirty="0" smtClean="0">
                <a:solidFill>
                  <a:srgbClr val="002060"/>
                </a:solidFill>
                <a:latin typeface="Arial Narrow" panose="020B0606020202030204" pitchFamily="34" charset="0"/>
              </a:rPr>
              <a:t>ème</a:t>
            </a:r>
            <a:r>
              <a:rPr lang="fr-FR" sz="3200" b="1" dirty="0" smtClean="0">
                <a:solidFill>
                  <a:srgbClr val="002060"/>
                </a:solidFill>
                <a:latin typeface="Arial Narrow" panose="020B0606020202030204" pitchFamily="34" charset="0"/>
              </a:rPr>
              <a:t> 2022</a:t>
            </a:r>
          </a:p>
          <a:p>
            <a:pPr algn="ctr"/>
            <a:endParaRPr lang="fr-FR" sz="3200" b="1" dirty="0">
              <a:solidFill>
                <a:srgbClr val="002060"/>
              </a:solidFill>
              <a:latin typeface="Arial Narrow" panose="020B0606020202030204" pitchFamily="34" charset="0"/>
            </a:endParaRPr>
          </a:p>
          <a:p>
            <a:pPr algn="ctr"/>
            <a:r>
              <a:rPr lang="fr-FR" sz="3200" b="1" dirty="0" err="1" smtClean="0">
                <a:solidFill>
                  <a:srgbClr val="002060"/>
                </a:solidFill>
                <a:latin typeface="Arial Narrow" panose="020B0606020202030204" pitchFamily="34" charset="0"/>
              </a:rPr>
              <a:t>Webex</a:t>
            </a:r>
            <a:r>
              <a:rPr lang="fr-FR" sz="3200" b="1" dirty="0" smtClean="0">
                <a:solidFill>
                  <a:srgbClr val="002060"/>
                </a:solidFill>
                <a:latin typeface="Arial Narrow" panose="020B0606020202030204" pitchFamily="34" charset="0"/>
              </a:rPr>
              <a:t> à destination des représentants des parents </a:t>
            </a:r>
          </a:p>
          <a:p>
            <a:pPr algn="ctr"/>
            <a:r>
              <a:rPr lang="fr-FR" sz="3200" b="1" dirty="0" smtClean="0">
                <a:solidFill>
                  <a:srgbClr val="002060"/>
                </a:solidFill>
                <a:latin typeface="Arial Narrow" panose="020B0606020202030204" pitchFamily="34" charset="0"/>
              </a:rPr>
              <a:t>d’élèves des </a:t>
            </a:r>
            <a:r>
              <a:rPr lang="fr-FR" sz="3200" b="1" dirty="0" smtClean="0">
                <a:solidFill>
                  <a:srgbClr val="002060"/>
                </a:solidFill>
                <a:latin typeface="Arial Narrow" panose="020B0606020202030204" pitchFamily="34" charset="0"/>
              </a:rPr>
              <a:t>collèges parisiens </a:t>
            </a:r>
          </a:p>
          <a:p>
            <a:pPr algn="ctr"/>
            <a:r>
              <a:rPr lang="fr-FR" sz="3200" b="1" dirty="0" smtClean="0">
                <a:solidFill>
                  <a:srgbClr val="002060"/>
                </a:solidFill>
                <a:latin typeface="Arial Narrow" panose="020B0606020202030204" pitchFamily="34" charset="0"/>
              </a:rPr>
              <a:t>11 mai 2022</a:t>
            </a:r>
            <a:endParaRPr lang="fr-FR" sz="3200" b="1" dirty="0" smtClean="0">
              <a:solidFill>
                <a:srgbClr val="002060"/>
              </a:solidFill>
              <a:latin typeface="Arial Narrow" panose="020B0606020202030204" pitchFamily="34" charset="0"/>
            </a:endParaRPr>
          </a:p>
          <a:p>
            <a:endParaRPr lang="fr-FR" sz="1000" dirty="0"/>
          </a:p>
        </p:txBody>
      </p:sp>
    </p:spTree>
    <p:extLst>
      <p:ext uri="{BB962C8B-B14F-4D97-AF65-F5344CB8AC3E}">
        <p14:creationId xmlns:p14="http://schemas.microsoft.com/office/powerpoint/2010/main" val="2538676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pic>
        <p:nvPicPr>
          <p:cNvPr id="4" name="Image 3"/>
          <p:cNvPicPr>
            <a:picLocks noChangeAspect="1"/>
          </p:cNvPicPr>
          <p:nvPr/>
        </p:nvPicPr>
        <p:blipFill>
          <a:blip r:embed="rId3"/>
          <a:stretch>
            <a:fillRect/>
          </a:stretch>
        </p:blipFill>
        <p:spPr>
          <a:xfrm>
            <a:off x="2357886" y="295064"/>
            <a:ext cx="8246854" cy="6198416"/>
          </a:xfrm>
          <a:prstGeom prst="rect">
            <a:avLst/>
          </a:prstGeom>
        </p:spPr>
      </p:pic>
    </p:spTree>
    <p:extLst>
      <p:ext uri="{BB962C8B-B14F-4D97-AF65-F5344CB8AC3E}">
        <p14:creationId xmlns:p14="http://schemas.microsoft.com/office/powerpoint/2010/main" val="2527577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14" name="ZoneTexte 13"/>
          <p:cNvSpPr txBox="1"/>
          <p:nvPr/>
        </p:nvSpPr>
        <p:spPr>
          <a:xfrm>
            <a:off x="2012830" y="203338"/>
            <a:ext cx="9696091" cy="523220"/>
          </a:xfrm>
          <a:prstGeom prst="rect">
            <a:avLst/>
          </a:prstGeom>
          <a:noFill/>
        </p:spPr>
        <p:txBody>
          <a:bodyPr wrap="square" rtlCol="0">
            <a:spAutoFit/>
          </a:bodyPr>
          <a:lstStyle/>
          <a:p>
            <a:r>
              <a:rPr lang="fr-FR" sz="2800" b="1" dirty="0" smtClean="0"/>
              <a:t>Quels étaient les lycées accessibles en secteur 2 ou 3 en 2021?</a:t>
            </a:r>
            <a:endParaRPr lang="fr-FR" sz="2000" b="1" dirty="0"/>
          </a:p>
        </p:txBody>
      </p:sp>
      <p:pic>
        <p:nvPicPr>
          <p:cNvPr id="7" name="Espace réservé du contenu 6"/>
          <p:cNvPicPr>
            <a:picLocks noGrp="1" noChangeAspect="1"/>
          </p:cNvPicPr>
          <p:nvPr>
            <p:ph idx="1"/>
          </p:nvPr>
        </p:nvPicPr>
        <p:blipFill>
          <a:blip r:embed="rId3"/>
          <a:stretch>
            <a:fillRect/>
          </a:stretch>
        </p:blipFill>
        <p:spPr>
          <a:xfrm>
            <a:off x="3726610" y="875797"/>
            <a:ext cx="8212349" cy="5899063"/>
          </a:xfrm>
          <a:prstGeom prst="rect">
            <a:avLst/>
          </a:prstGeom>
        </p:spPr>
      </p:pic>
      <p:graphicFrame>
        <p:nvGraphicFramePr>
          <p:cNvPr id="17" name="Espace réservé du contenu 3"/>
          <p:cNvGraphicFramePr>
            <a:graphicFrameLocks/>
          </p:cNvGraphicFramePr>
          <p:nvPr>
            <p:extLst>
              <p:ext uri="{D42A27DB-BD31-4B8C-83A1-F6EECF244321}">
                <p14:modId xmlns:p14="http://schemas.microsoft.com/office/powerpoint/2010/main" val="1369362428"/>
              </p:ext>
            </p:extLst>
          </p:nvPr>
        </p:nvGraphicFramePr>
        <p:xfrm>
          <a:off x="225421" y="1959020"/>
          <a:ext cx="3239221" cy="4815840"/>
        </p:xfrm>
        <a:graphic>
          <a:graphicData uri="http://schemas.openxmlformats.org/drawingml/2006/table">
            <a:tbl>
              <a:tblPr firstRow="1" bandRow="1">
                <a:tableStyleId>{5C22544A-7EE6-4342-B048-85BDC9FD1C3A}</a:tableStyleId>
              </a:tblPr>
              <a:tblGrid>
                <a:gridCol w="1508187">
                  <a:extLst>
                    <a:ext uri="{9D8B030D-6E8A-4147-A177-3AD203B41FA5}">
                      <a16:colId xmlns:a16="http://schemas.microsoft.com/office/drawing/2014/main" val="1695040462"/>
                    </a:ext>
                  </a:extLst>
                </a:gridCol>
                <a:gridCol w="1731034">
                  <a:extLst>
                    <a:ext uri="{9D8B030D-6E8A-4147-A177-3AD203B41FA5}">
                      <a16:colId xmlns:a16="http://schemas.microsoft.com/office/drawing/2014/main" val="3645064826"/>
                    </a:ext>
                  </a:extLst>
                </a:gridCol>
              </a:tblGrid>
              <a:tr h="0">
                <a:tc>
                  <a:txBody>
                    <a:bodyPr/>
                    <a:lstStyle/>
                    <a:p>
                      <a:r>
                        <a:rPr lang="fr-FR" sz="1600" dirty="0" smtClean="0"/>
                        <a:t>Secteur</a:t>
                      </a:r>
                      <a:r>
                        <a:rPr lang="fr-FR" sz="1600" baseline="0" dirty="0" smtClean="0"/>
                        <a:t> </a:t>
                      </a:r>
                      <a:r>
                        <a:rPr lang="fr-FR" sz="1600" dirty="0" smtClean="0"/>
                        <a:t>2 –</a:t>
                      </a:r>
                      <a:r>
                        <a:rPr lang="fr-FR" sz="1600" baseline="0" dirty="0" smtClean="0"/>
                        <a:t> Lycées accessibles à tous les élèves</a:t>
                      </a:r>
                      <a:endParaRPr lang="fr-FR" sz="1600" dirty="0"/>
                    </a:p>
                  </a:txBody>
                  <a:tcPr/>
                </a:tc>
                <a:tc>
                  <a:txBody>
                    <a:bodyPr/>
                    <a:lstStyle/>
                    <a:p>
                      <a:r>
                        <a:rPr lang="fr-FR" sz="1600" dirty="0" smtClean="0"/>
                        <a:t>Secteur 2 – Lycées</a:t>
                      </a:r>
                      <a:r>
                        <a:rPr lang="fr-FR" sz="1600" baseline="0" dirty="0" smtClean="0"/>
                        <a:t> </a:t>
                      </a:r>
                      <a:r>
                        <a:rPr lang="fr-FR" sz="1600" dirty="0" smtClean="0"/>
                        <a:t>supplémentaires</a:t>
                      </a:r>
                      <a:r>
                        <a:rPr lang="fr-FR" sz="1600" baseline="0" dirty="0" smtClean="0"/>
                        <a:t> accessibles aux b</a:t>
                      </a:r>
                      <a:r>
                        <a:rPr lang="fr-FR" sz="1600" dirty="0" smtClean="0"/>
                        <a:t>oursiers</a:t>
                      </a:r>
                      <a:endParaRPr lang="fr-FR" sz="1600" dirty="0"/>
                    </a:p>
                  </a:txBody>
                  <a:tcPr/>
                </a:tc>
                <a:extLst>
                  <a:ext uri="{0D108BD9-81ED-4DB2-BD59-A6C34878D82A}">
                    <a16:rowId xmlns:a16="http://schemas.microsoft.com/office/drawing/2014/main" val="4020551370"/>
                  </a:ext>
                </a:extLst>
              </a:tr>
              <a:tr h="370840">
                <a:tc>
                  <a:txBody>
                    <a:bodyPr/>
                    <a:lstStyle/>
                    <a:p>
                      <a:r>
                        <a:rPr lang="fr-FR" sz="1600" baseline="0" dirty="0" smtClean="0"/>
                        <a:t>Voltaire</a:t>
                      </a:r>
                    </a:p>
                    <a:p>
                      <a:r>
                        <a:rPr lang="fr-FR" sz="1600" baseline="0" dirty="0" smtClean="0"/>
                        <a:t>Fauré</a:t>
                      </a:r>
                    </a:p>
                    <a:p>
                      <a:r>
                        <a:rPr lang="fr-FR" sz="1600" baseline="0" dirty="0" smtClean="0"/>
                        <a:t>Decour</a:t>
                      </a:r>
                    </a:p>
                    <a:p>
                      <a:r>
                        <a:rPr lang="fr-FR" sz="1600" baseline="0" dirty="0" smtClean="0"/>
                        <a:t>Rodin</a:t>
                      </a:r>
                    </a:p>
                    <a:p>
                      <a:r>
                        <a:rPr lang="fr-FR" sz="1600" baseline="0" dirty="0" smtClean="0"/>
                        <a:t>Dorian</a:t>
                      </a:r>
                    </a:p>
                    <a:p>
                      <a:r>
                        <a:rPr lang="fr-FR" sz="1600" baseline="0" dirty="0" smtClean="0"/>
                        <a:t>Diderot</a:t>
                      </a:r>
                    </a:p>
                    <a:p>
                      <a:r>
                        <a:rPr lang="fr-FR" sz="1600" baseline="0" dirty="0" smtClean="0"/>
                        <a:t>Armand</a:t>
                      </a:r>
                    </a:p>
                    <a:p>
                      <a:r>
                        <a:rPr lang="fr-FR" sz="1600" baseline="0" dirty="0" smtClean="0"/>
                        <a:t>Bernard</a:t>
                      </a:r>
                    </a:p>
                    <a:p>
                      <a:r>
                        <a:rPr lang="fr-FR" sz="1600" baseline="0" dirty="0" smtClean="0"/>
                        <a:t>Quinet</a:t>
                      </a:r>
                    </a:p>
                    <a:p>
                      <a:r>
                        <a:rPr lang="fr-FR" sz="1600" baseline="0" dirty="0" smtClean="0"/>
                        <a:t>Rabelais</a:t>
                      </a:r>
                    </a:p>
                    <a:p>
                      <a:r>
                        <a:rPr lang="fr-FR" sz="1600" dirty="0" smtClean="0"/>
                        <a:t>Bergson</a:t>
                      </a:r>
                    </a:p>
                    <a:p>
                      <a:r>
                        <a:rPr lang="fr-FR" sz="1600" dirty="0" smtClean="0"/>
                        <a:t>Villon</a:t>
                      </a:r>
                      <a:r>
                        <a:rPr lang="fr-FR" sz="1600" baseline="0" dirty="0" smtClean="0"/>
                        <a:t> </a:t>
                      </a:r>
                    </a:p>
                    <a:p>
                      <a:r>
                        <a:rPr lang="fr-FR" sz="1600" baseline="0" dirty="0" smtClean="0"/>
                        <a:t>Colbert</a:t>
                      </a:r>
                    </a:p>
                    <a:p>
                      <a:r>
                        <a:rPr lang="fr-FR" sz="1600" baseline="0" dirty="0" smtClean="0"/>
                        <a:t>Valéry</a:t>
                      </a:r>
                    </a:p>
                    <a:p>
                      <a:r>
                        <a:rPr lang="fr-FR" sz="1600" baseline="0" dirty="0" smtClean="0"/>
                        <a:t>Lemonnier</a:t>
                      </a:r>
                    </a:p>
                  </a:txBody>
                  <a:tcPr/>
                </a:tc>
                <a:tc>
                  <a:txBody>
                    <a:bodyPr/>
                    <a:lstStyle/>
                    <a:p>
                      <a:r>
                        <a:rPr lang="fr-FR" sz="1600" baseline="0" dirty="0" smtClean="0"/>
                        <a:t>Hugo</a:t>
                      </a:r>
                    </a:p>
                    <a:p>
                      <a:r>
                        <a:rPr lang="fr-FR" sz="1600" baseline="0" dirty="0" smtClean="0"/>
                        <a:t>Germain</a:t>
                      </a:r>
                    </a:p>
                    <a:p>
                      <a:r>
                        <a:rPr lang="fr-FR" sz="1600" baseline="0" dirty="0" smtClean="0"/>
                        <a:t>Carnot</a:t>
                      </a:r>
                    </a:p>
                    <a:p>
                      <a:r>
                        <a:rPr lang="fr-FR" sz="1600" baseline="0" dirty="0" smtClean="0"/>
                        <a:t>Charlemagne</a:t>
                      </a:r>
                    </a:p>
                    <a:p>
                      <a:r>
                        <a:rPr lang="fr-FR" sz="1600" baseline="0" dirty="0" smtClean="0"/>
                        <a:t>Lamartine</a:t>
                      </a:r>
                    </a:p>
                    <a:p>
                      <a:r>
                        <a:rPr lang="fr-FR" sz="1600" baseline="0" dirty="0" smtClean="0"/>
                        <a:t>Weil</a:t>
                      </a:r>
                    </a:p>
                    <a:p>
                      <a:r>
                        <a:rPr lang="fr-FR" sz="1600" baseline="0" dirty="0" smtClean="0"/>
                        <a:t>Montaigne</a:t>
                      </a:r>
                    </a:p>
                    <a:p>
                      <a:r>
                        <a:rPr lang="fr-FR" sz="1600" baseline="0" dirty="0" smtClean="0"/>
                        <a:t>Bert</a:t>
                      </a:r>
                    </a:p>
                    <a:p>
                      <a:r>
                        <a:rPr lang="fr-FR" sz="1600" baseline="0" dirty="0" smtClean="0"/>
                        <a:t>Fénelon</a:t>
                      </a:r>
                    </a:p>
                    <a:p>
                      <a:r>
                        <a:rPr lang="fr-FR" sz="1600" baseline="0" dirty="0" smtClean="0"/>
                        <a:t>Duruy</a:t>
                      </a:r>
                    </a:p>
                    <a:p>
                      <a:r>
                        <a:rPr lang="fr-FR" sz="1600" baseline="0" dirty="0" smtClean="0"/>
                        <a:t>Lavoisier</a:t>
                      </a:r>
                    </a:p>
                    <a:p>
                      <a:r>
                        <a:rPr lang="fr-FR" sz="1600" baseline="0" dirty="0" smtClean="0"/>
                        <a:t>Janson de Sailly</a:t>
                      </a:r>
                    </a:p>
                    <a:p>
                      <a:r>
                        <a:rPr lang="fr-FR" sz="1600" baseline="0" dirty="0" smtClean="0"/>
                        <a:t>Molière</a:t>
                      </a:r>
                    </a:p>
                    <a:p>
                      <a:r>
                        <a:rPr lang="fr-FR" sz="1600" baseline="0" dirty="0" smtClean="0"/>
                        <a:t>Say</a:t>
                      </a:r>
                    </a:p>
                    <a:p>
                      <a:r>
                        <a:rPr lang="fr-FR" sz="1600" baseline="0" dirty="0" smtClean="0"/>
                        <a:t>La Fontaine</a:t>
                      </a:r>
                      <a:endParaRPr lang="fr-FR" sz="1600" dirty="0"/>
                    </a:p>
                  </a:txBody>
                  <a:tcPr/>
                </a:tc>
                <a:extLst>
                  <a:ext uri="{0D108BD9-81ED-4DB2-BD59-A6C34878D82A}">
                    <a16:rowId xmlns:a16="http://schemas.microsoft.com/office/drawing/2014/main" val="2888484785"/>
                  </a:ext>
                </a:extLst>
              </a:tr>
            </a:tbl>
          </a:graphicData>
        </a:graphic>
      </p:graphicFrame>
    </p:spTree>
    <p:extLst>
      <p:ext uri="{BB962C8B-B14F-4D97-AF65-F5344CB8AC3E}">
        <p14:creationId xmlns:p14="http://schemas.microsoft.com/office/powerpoint/2010/main" val="248814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54371" y="188250"/>
            <a:ext cx="9644332" cy="1325563"/>
          </a:xfrm>
        </p:spPr>
        <p:txBody>
          <a:bodyPr>
            <a:normAutofit/>
          </a:bodyPr>
          <a:lstStyle/>
          <a:p>
            <a:pPr algn="ctr"/>
            <a:r>
              <a:rPr lang="fr-FR" sz="3200" b="1" dirty="0" smtClean="0"/>
              <a:t>Quelle prise en compte de la situation </a:t>
            </a:r>
            <a:r>
              <a:rPr lang="fr-FR" sz="3200" b="1" dirty="0"/>
              <a:t>personnelle </a:t>
            </a:r>
            <a:r>
              <a:rPr lang="fr-FR" sz="3200" b="1" dirty="0" smtClean="0"/>
              <a:t>de l’élève dans le barème AFFELNET?</a:t>
            </a:r>
            <a:endParaRPr lang="fr-FR" sz="3200" b="1" dirty="0"/>
          </a:p>
        </p:txBody>
      </p:sp>
      <p:sp>
        <p:nvSpPr>
          <p:cNvPr id="3" name="Espace réservé du contenu 2"/>
          <p:cNvSpPr>
            <a:spLocks noGrp="1"/>
          </p:cNvSpPr>
          <p:nvPr>
            <p:ph idx="1"/>
          </p:nvPr>
        </p:nvSpPr>
        <p:spPr>
          <a:xfrm>
            <a:off x="488831" y="1775901"/>
            <a:ext cx="11260346" cy="4401062"/>
          </a:xfrm>
        </p:spPr>
        <p:txBody>
          <a:bodyPr>
            <a:normAutofit lnSpcReduction="10000"/>
          </a:bodyPr>
          <a:lstStyle/>
          <a:p>
            <a:pPr algn="just">
              <a:buFont typeface="Wingdings" panose="05000000000000000000" pitchFamily="2" charset="2"/>
              <a:buChar char="Ø"/>
            </a:pPr>
            <a:r>
              <a:rPr lang="fr-FR" dirty="0" smtClean="0"/>
              <a:t> </a:t>
            </a:r>
            <a:r>
              <a:rPr lang="fr-FR" b="1" dirty="0" smtClean="0"/>
              <a:t>Est-ce que je relève d’un cas particulier ?</a:t>
            </a:r>
          </a:p>
          <a:p>
            <a:pPr algn="just"/>
            <a:r>
              <a:rPr lang="fr-FR" i="1" dirty="0" smtClean="0"/>
              <a:t>Je suis élève en situation de handicap, ou en situation médicale grave = je bénéficie d’une affectation hors barème, via une commission prioritaire.</a:t>
            </a:r>
          </a:p>
          <a:p>
            <a:pPr algn="just"/>
            <a:r>
              <a:rPr lang="fr-FR" i="1" dirty="0" smtClean="0"/>
              <a:t>Je suis élève en garde alternée = ma résidence principale doit être déterminée chez l’un de mes deux représentants légaux avant la saisie des vœux. </a:t>
            </a:r>
          </a:p>
          <a:p>
            <a:pPr algn="just">
              <a:buFont typeface="Wingdings" panose="05000000000000000000" pitchFamily="2" charset="2"/>
              <a:buChar char="Ø"/>
            </a:pPr>
            <a:r>
              <a:rPr lang="fr-FR" dirty="0" smtClean="0"/>
              <a:t> </a:t>
            </a:r>
            <a:r>
              <a:rPr lang="fr-FR" b="1" dirty="0" smtClean="0"/>
              <a:t>Est-ce que je suis boursier?</a:t>
            </a:r>
          </a:p>
          <a:p>
            <a:pPr marL="0" indent="0" algn="just">
              <a:buNone/>
            </a:pPr>
            <a:r>
              <a:rPr lang="fr-FR" i="1" dirty="0" smtClean="0"/>
              <a:t>Si oui, je bénéficie d’un nombre de places réservées dans chaque lycée.</a:t>
            </a:r>
          </a:p>
          <a:p>
            <a:pPr algn="just">
              <a:buFont typeface="Wingdings" panose="05000000000000000000" pitchFamily="2" charset="2"/>
              <a:buChar char="Ø"/>
            </a:pPr>
            <a:r>
              <a:rPr lang="fr-FR" dirty="0" smtClean="0"/>
              <a:t> </a:t>
            </a:r>
            <a:r>
              <a:rPr lang="fr-FR" b="1" dirty="0" smtClean="0"/>
              <a:t>Est-ce que je bénéficie d’un bonus au titre de l’IPS du collège de scolarisation de l’année de 3</a:t>
            </a:r>
            <a:r>
              <a:rPr lang="fr-FR" b="1" baseline="30000" dirty="0" smtClean="0"/>
              <a:t>ème</a:t>
            </a:r>
            <a:r>
              <a:rPr lang="fr-FR" b="1" dirty="0" smtClean="0"/>
              <a:t>?</a:t>
            </a:r>
          </a:p>
          <a:p>
            <a:pPr marL="0" indent="0" algn="just">
              <a:buNone/>
            </a:pPr>
            <a:r>
              <a:rPr lang="fr-FR" i="1" dirty="0" smtClean="0"/>
              <a:t>Bénéficier d’un bonus IPS de 600 ou 1200 points renforce mes possibilités d’affectation dans l’établissement de mon choix. </a:t>
            </a:r>
          </a:p>
          <a:p>
            <a:pPr algn="just">
              <a:buFont typeface="Wingdings" panose="05000000000000000000" pitchFamily="2" charset="2"/>
              <a:buChar char="Ø"/>
            </a:pPr>
            <a:r>
              <a:rPr lang="fr-FR" dirty="0"/>
              <a:t> </a:t>
            </a:r>
            <a:r>
              <a:rPr lang="fr-FR" b="1" dirty="0" smtClean="0"/>
              <a:t>Quel est mon niveau scolaire?</a:t>
            </a:r>
          </a:p>
          <a:p>
            <a:pPr marL="0" indent="0" algn="just">
              <a:buNone/>
            </a:pPr>
            <a:r>
              <a:rPr lang="fr-FR" i="1" dirty="0" smtClean="0"/>
              <a:t>Avoir un très bon niveau scolaire me donne, par le barème, une plus forte probabilité d’affectation sur mes premiers choix, notamment dans les lycées les plus demandés.</a:t>
            </a:r>
          </a:p>
          <a:p>
            <a:pPr algn="just">
              <a:buFont typeface="Wingdings" panose="05000000000000000000" pitchFamily="2" charset="2"/>
              <a:buChar char="Ø"/>
            </a:pPr>
            <a:endParaRPr lang="fr-FR" dirty="0"/>
          </a:p>
        </p:txBody>
      </p:sp>
    </p:spTree>
    <p:extLst>
      <p:ext uri="{BB962C8B-B14F-4D97-AF65-F5344CB8AC3E}">
        <p14:creationId xmlns:p14="http://schemas.microsoft.com/office/powerpoint/2010/main" val="3701898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7" name="ZoneTexte 6"/>
          <p:cNvSpPr txBox="1"/>
          <p:nvPr/>
        </p:nvSpPr>
        <p:spPr>
          <a:xfrm>
            <a:off x="2219864" y="668360"/>
            <a:ext cx="9696091" cy="584775"/>
          </a:xfrm>
          <a:prstGeom prst="rect">
            <a:avLst/>
          </a:prstGeom>
          <a:noFill/>
        </p:spPr>
        <p:txBody>
          <a:bodyPr wrap="square" rtlCol="0">
            <a:spAutoFit/>
          </a:bodyPr>
          <a:lstStyle/>
          <a:p>
            <a:r>
              <a:rPr lang="fr-FR" sz="3200" b="1" dirty="0" smtClean="0"/>
              <a:t>Comment les boursiers sont-ils affectés en Seconde GT?</a:t>
            </a:r>
            <a:endParaRPr lang="fr-FR" sz="2400" b="1" dirty="0"/>
          </a:p>
        </p:txBody>
      </p:sp>
      <p:sp>
        <p:nvSpPr>
          <p:cNvPr id="3" name="ZoneTexte 2"/>
          <p:cNvSpPr txBox="1"/>
          <p:nvPr/>
        </p:nvSpPr>
        <p:spPr>
          <a:xfrm>
            <a:off x="2099094" y="1412536"/>
            <a:ext cx="9816861" cy="5201424"/>
          </a:xfrm>
          <a:prstGeom prst="rect">
            <a:avLst/>
          </a:prstGeom>
          <a:noFill/>
        </p:spPr>
        <p:txBody>
          <a:bodyPr wrap="square" rtlCol="0">
            <a:spAutoFit/>
          </a:bodyPr>
          <a:lstStyle/>
          <a:p>
            <a:r>
              <a:rPr lang="fr-FR" sz="2800" b="1" dirty="0">
                <a:solidFill>
                  <a:schemeClr val="bg1"/>
                </a:solidFill>
              </a:rPr>
              <a:t>B</a:t>
            </a:r>
            <a:r>
              <a:rPr lang="fr-FR" sz="2800" b="1" dirty="0" smtClean="0">
                <a:solidFill>
                  <a:schemeClr val="bg1"/>
                </a:solidFill>
              </a:rPr>
              <a:t>onus « boursier » </a:t>
            </a:r>
            <a:endParaRPr lang="fr-FR" sz="2000" dirty="0" smtClean="0"/>
          </a:p>
          <a:p>
            <a:endParaRPr lang="fr-FR" sz="2000" dirty="0"/>
          </a:p>
          <a:p>
            <a:r>
              <a:rPr lang="fr-FR" sz="2000" b="1" dirty="0" smtClean="0"/>
              <a:t>Avant la réforme de 2021, le bonus boursier était auparavant de 4800 points : les boursiers sont-ils pénalisés?</a:t>
            </a:r>
          </a:p>
          <a:p>
            <a:endParaRPr lang="fr-FR" sz="400" dirty="0"/>
          </a:p>
          <a:p>
            <a:pPr algn="just"/>
            <a:r>
              <a:rPr lang="fr-FR" i="1" dirty="0" smtClean="0"/>
              <a:t>Non, bien au contraire. Depuis 2016, les boursiers sont affectés « à part », sur un quota de places qui leur est réservé, qui a été augmenté depuis 2021 dans les lycées les plus favorisés, afin de renforcer la mixité sociale. La valeur du bonus boursier n’a donc pas d’importance. En juin 2021, tous les boursiers ont été affectés dès le 1</a:t>
            </a:r>
            <a:r>
              <a:rPr lang="fr-FR" i="1" baseline="30000" dirty="0" smtClean="0"/>
              <a:t>ier</a:t>
            </a:r>
            <a:r>
              <a:rPr lang="fr-FR" i="1" dirty="0" smtClean="0"/>
              <a:t> tour, avec un taux de satisfaction renforcé :</a:t>
            </a:r>
          </a:p>
          <a:p>
            <a:pPr algn="just"/>
            <a:endParaRPr lang="fr-FR" i="1" dirty="0"/>
          </a:p>
          <a:p>
            <a:pPr algn="just"/>
            <a:endParaRPr lang="fr-FR" i="1" dirty="0" smtClean="0"/>
          </a:p>
          <a:p>
            <a:pPr algn="just"/>
            <a:endParaRPr lang="fr-FR" sz="2000" i="1" dirty="0"/>
          </a:p>
          <a:p>
            <a:pPr algn="just"/>
            <a:endParaRPr lang="fr-FR" sz="2000" b="1" i="1" dirty="0" smtClean="0"/>
          </a:p>
          <a:p>
            <a:pPr algn="just"/>
            <a:r>
              <a:rPr lang="fr-FR" sz="2000" b="1" i="1" dirty="0" smtClean="0"/>
              <a:t>Comment les boursiers doivent-ils formuler leurs vœux?</a:t>
            </a:r>
          </a:p>
          <a:p>
            <a:pPr algn="just"/>
            <a:r>
              <a:rPr lang="fr-FR" i="1" dirty="0" smtClean="0"/>
              <a:t>De nombreuses places ont été offertes aux boursiers en juin 2021 dans les lycées favorisés des anciens districts sud et ouest, qui n’ont pu être occupées par manque de candidatures. Les élèves boursiers sont donc incités à ne pas se censurer s’ils souhaitent être affectés dans un lycée de secteur 2 ou 3.</a:t>
            </a:r>
            <a:r>
              <a:rPr lang="fr-FR" i="1" dirty="0"/>
              <a:t> </a:t>
            </a:r>
            <a:r>
              <a:rPr lang="fr-FR" b="1" i="1" dirty="0" smtClean="0"/>
              <a:t>Un quota de places leur est par ailleurs désormais réservé dans les lycées Henri-IV et Louis-le-Grand.</a:t>
            </a:r>
          </a:p>
        </p:txBody>
      </p:sp>
      <p:sp>
        <p:nvSpPr>
          <p:cNvPr id="11" name="Rectangle à coins arrondis 10"/>
          <p:cNvSpPr/>
          <p:nvPr/>
        </p:nvSpPr>
        <p:spPr>
          <a:xfrm>
            <a:off x="5221856" y="1412536"/>
            <a:ext cx="2173857" cy="592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 </a:t>
            </a:r>
            <a:r>
              <a:rPr lang="fr-FR" sz="2400" b="1" dirty="0" smtClean="0">
                <a:solidFill>
                  <a:schemeClr val="bg1"/>
                </a:solidFill>
              </a:rPr>
              <a:t>600 points</a:t>
            </a:r>
            <a:endParaRPr lang="fr-FR" sz="2400" b="1" dirty="0">
              <a:solidFill>
                <a:schemeClr val="bg1"/>
              </a:solidFill>
            </a:endParaRPr>
          </a:p>
        </p:txBody>
      </p:sp>
      <p:pic>
        <p:nvPicPr>
          <p:cNvPr id="8" name="Image 7"/>
          <p:cNvPicPr>
            <a:picLocks noChangeAspect="1"/>
          </p:cNvPicPr>
          <p:nvPr/>
        </p:nvPicPr>
        <p:blipFill rotWithShape="1">
          <a:blip r:embed="rId3"/>
          <a:srcRect b="23472"/>
          <a:stretch/>
        </p:blipFill>
        <p:spPr>
          <a:xfrm>
            <a:off x="3386463" y="4083170"/>
            <a:ext cx="6960325" cy="685186"/>
          </a:xfrm>
          <a:prstGeom prst="rect">
            <a:avLst/>
          </a:prstGeom>
          <a:solidFill>
            <a:schemeClr val="bg1"/>
          </a:solidFill>
          <a:ln>
            <a:solidFill>
              <a:schemeClr val="tx1"/>
            </a:solidFill>
          </a:ln>
        </p:spPr>
      </p:pic>
    </p:spTree>
    <p:extLst>
      <p:ext uri="{BB962C8B-B14F-4D97-AF65-F5344CB8AC3E}">
        <p14:creationId xmlns:p14="http://schemas.microsoft.com/office/powerpoint/2010/main" val="4265872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7" name="ZoneTexte 6"/>
          <p:cNvSpPr txBox="1"/>
          <p:nvPr/>
        </p:nvSpPr>
        <p:spPr>
          <a:xfrm>
            <a:off x="2219864" y="657663"/>
            <a:ext cx="9696091" cy="646331"/>
          </a:xfrm>
          <a:prstGeom prst="rect">
            <a:avLst/>
          </a:prstGeom>
          <a:noFill/>
        </p:spPr>
        <p:txBody>
          <a:bodyPr wrap="square" rtlCol="0">
            <a:spAutoFit/>
          </a:bodyPr>
          <a:lstStyle/>
          <a:p>
            <a:r>
              <a:rPr lang="fr-FR" sz="3600" b="1" dirty="0" smtClean="0"/>
              <a:t>Comment fonctionne le bonus IPS?</a:t>
            </a:r>
            <a:endParaRPr lang="fr-FR" sz="2800" b="1" dirty="0"/>
          </a:p>
        </p:txBody>
      </p:sp>
      <p:sp>
        <p:nvSpPr>
          <p:cNvPr id="3" name="ZoneTexte 2"/>
          <p:cNvSpPr txBox="1"/>
          <p:nvPr/>
        </p:nvSpPr>
        <p:spPr>
          <a:xfrm>
            <a:off x="218536" y="1947135"/>
            <a:ext cx="11754928" cy="2523768"/>
          </a:xfrm>
          <a:prstGeom prst="rect">
            <a:avLst/>
          </a:prstGeom>
          <a:noFill/>
        </p:spPr>
        <p:txBody>
          <a:bodyPr wrap="square" rtlCol="0">
            <a:spAutoFit/>
          </a:bodyPr>
          <a:lstStyle/>
          <a:p>
            <a:r>
              <a:rPr lang="fr-FR" sz="3200" b="1" dirty="0" smtClean="0">
                <a:solidFill>
                  <a:schemeClr val="bg1"/>
                </a:solidFill>
              </a:rPr>
              <a:t>Un </a:t>
            </a:r>
            <a:r>
              <a:rPr lang="fr-FR" sz="3200" b="1" dirty="0">
                <a:solidFill>
                  <a:schemeClr val="bg1"/>
                </a:solidFill>
              </a:rPr>
              <a:t>bonus « IPS » </a:t>
            </a:r>
            <a:r>
              <a:rPr lang="fr-FR" sz="2400" dirty="0" smtClean="0"/>
              <a:t>a été créé en 2021, </a:t>
            </a:r>
            <a:r>
              <a:rPr lang="fr-FR" sz="2400" dirty="0"/>
              <a:t>qui remplace le </a:t>
            </a:r>
            <a:r>
              <a:rPr lang="fr-FR" sz="2400" dirty="0" smtClean="0"/>
              <a:t>bonus </a:t>
            </a:r>
            <a:r>
              <a:rPr lang="fr-FR" sz="2400" dirty="0"/>
              <a:t>REP/ REP+</a:t>
            </a:r>
          </a:p>
          <a:p>
            <a:endParaRPr lang="fr-FR" sz="500" dirty="0"/>
          </a:p>
          <a:p>
            <a:r>
              <a:rPr lang="fr-FR" sz="2000" b="1" dirty="0"/>
              <a:t>Objectifs :</a:t>
            </a:r>
          </a:p>
          <a:p>
            <a:pPr marL="342900" indent="-342900" algn="just">
              <a:buFont typeface="Wingdings" panose="05000000000000000000" pitchFamily="2" charset="2"/>
              <a:buChar char="Ø"/>
            </a:pPr>
            <a:r>
              <a:rPr lang="fr-FR" dirty="0"/>
              <a:t>Qu’il puisse bénéficier à davantage d’élèves (</a:t>
            </a:r>
            <a:r>
              <a:rPr lang="fr-FR" dirty="0" smtClean="0"/>
              <a:t>83 </a:t>
            </a:r>
            <a:r>
              <a:rPr lang="fr-FR" dirty="0"/>
              <a:t>collèges concernés </a:t>
            </a:r>
            <a:r>
              <a:rPr lang="fr-FR" dirty="0" smtClean="0"/>
              <a:t>en 2022 contre </a:t>
            </a:r>
            <a:r>
              <a:rPr lang="fr-FR" dirty="0"/>
              <a:t>26 </a:t>
            </a:r>
            <a:r>
              <a:rPr lang="fr-FR" dirty="0" smtClean="0"/>
              <a:t>REP/REP+), </a:t>
            </a:r>
            <a:r>
              <a:rPr lang="fr-FR" dirty="0"/>
              <a:t>selon une progressivité qui prend mieux en compte la réalité sociologique des collèges</a:t>
            </a:r>
          </a:p>
          <a:p>
            <a:pPr marL="342900" indent="-342900">
              <a:buFont typeface="Wingdings" panose="05000000000000000000" pitchFamily="2" charset="2"/>
              <a:buChar char="Ø"/>
            </a:pPr>
            <a:r>
              <a:rPr lang="fr-FR" dirty="0"/>
              <a:t>Qu’il soit plus </a:t>
            </a:r>
            <a:r>
              <a:rPr lang="fr-FR" dirty="0" smtClean="0"/>
              <a:t>incitatif à la mixité sociale au collège, </a:t>
            </a:r>
            <a:r>
              <a:rPr lang="fr-FR" dirty="0"/>
              <a:t>avec un nombre de points plus significatif</a:t>
            </a:r>
          </a:p>
          <a:p>
            <a:endParaRPr lang="fr-FR" sz="400" dirty="0"/>
          </a:p>
          <a:p>
            <a:endParaRPr lang="fr-FR" sz="300" dirty="0"/>
          </a:p>
          <a:p>
            <a:pPr algn="just"/>
            <a:r>
              <a:rPr lang="fr-FR" i="1" dirty="0" smtClean="0"/>
              <a:t>Ce bonus est attribué en fonction de l’</a:t>
            </a:r>
            <a:r>
              <a:rPr lang="fr-FR" sz="2000" b="1" i="1" u="sng" dirty="0" smtClean="0"/>
              <a:t>I</a:t>
            </a:r>
            <a:r>
              <a:rPr lang="fr-FR" i="1" dirty="0" smtClean="0"/>
              <a:t>ndice de </a:t>
            </a:r>
            <a:r>
              <a:rPr lang="fr-FR" sz="2000" b="1" i="1" dirty="0" smtClean="0"/>
              <a:t>P</a:t>
            </a:r>
            <a:r>
              <a:rPr lang="fr-FR" i="1" dirty="0" smtClean="0"/>
              <a:t>osition </a:t>
            </a:r>
            <a:r>
              <a:rPr lang="fr-FR" sz="2000" b="1" i="1" dirty="0" smtClean="0"/>
              <a:t>S</a:t>
            </a:r>
            <a:r>
              <a:rPr lang="fr-FR" i="1" dirty="0" smtClean="0"/>
              <a:t>ociale (IPS) du </a:t>
            </a:r>
            <a:r>
              <a:rPr lang="fr-FR" sz="2000" b="1" i="1" u="sng" dirty="0" smtClean="0">
                <a:solidFill>
                  <a:srgbClr val="FF0000"/>
                </a:solidFill>
              </a:rPr>
              <a:t>collège de scolarisation de l’année de 3</a:t>
            </a:r>
            <a:r>
              <a:rPr lang="fr-FR" sz="2000" b="1" i="1" u="sng" baseline="30000" dirty="0" smtClean="0">
                <a:solidFill>
                  <a:srgbClr val="FF0000"/>
                </a:solidFill>
              </a:rPr>
              <a:t>ème</a:t>
            </a:r>
            <a:r>
              <a:rPr lang="fr-FR" i="1" dirty="0" smtClean="0"/>
              <a:t>. </a:t>
            </a:r>
          </a:p>
          <a:p>
            <a:pPr algn="just"/>
            <a:endParaRPr lang="fr-FR" sz="2000" i="1" dirty="0"/>
          </a:p>
        </p:txBody>
      </p:sp>
      <p:grpSp>
        <p:nvGrpSpPr>
          <p:cNvPr id="4" name="Groupe 3"/>
          <p:cNvGrpSpPr/>
          <p:nvPr/>
        </p:nvGrpSpPr>
        <p:grpSpPr>
          <a:xfrm>
            <a:off x="414068" y="4354366"/>
            <a:ext cx="9023230" cy="1519355"/>
            <a:chOff x="701615" y="4754924"/>
            <a:chExt cx="9023230" cy="1519355"/>
          </a:xfrm>
        </p:grpSpPr>
        <p:sp>
          <p:nvSpPr>
            <p:cNvPr id="2" name="Rectangle 1"/>
            <p:cNvSpPr/>
            <p:nvPr/>
          </p:nvSpPr>
          <p:spPr>
            <a:xfrm>
              <a:off x="701615" y="4754924"/>
              <a:ext cx="9023230" cy="1477328"/>
            </a:xfrm>
            <a:prstGeom prst="rect">
              <a:avLst/>
            </a:prstGeom>
          </p:spPr>
          <p:txBody>
            <a:bodyPr wrap="square">
              <a:spAutoFit/>
            </a:bodyPr>
            <a:lstStyle/>
            <a:p>
              <a:pPr algn="just"/>
              <a:r>
                <a:rPr lang="fr-FR" b="1" i="1" dirty="0"/>
                <a:t>2 tranches sont retenues :</a:t>
              </a:r>
            </a:p>
            <a:p>
              <a:pPr algn="just"/>
              <a:r>
                <a:rPr lang="fr-FR" i="1" dirty="0"/>
                <a:t> </a:t>
              </a:r>
            </a:p>
            <a:p>
              <a:pPr algn="just"/>
              <a:r>
                <a:rPr lang="fr-FR" i="1" dirty="0"/>
                <a:t>-Tranche 1 : IPS du collège </a:t>
              </a:r>
              <a:r>
                <a:rPr lang="fr-FR" b="1" i="1" dirty="0"/>
                <a:t>&lt;</a:t>
              </a:r>
              <a:r>
                <a:rPr lang="fr-FR" i="1" dirty="0"/>
                <a:t> à la moyenne </a:t>
              </a:r>
              <a:r>
                <a:rPr lang="fr-FR" i="1" dirty="0" smtClean="0"/>
                <a:t>nationale (2021-2022 : 106,3)</a:t>
              </a:r>
              <a:endParaRPr lang="fr-FR" i="1" dirty="0"/>
            </a:p>
            <a:p>
              <a:pPr algn="just"/>
              <a:endParaRPr lang="fr-FR" i="1" dirty="0"/>
            </a:p>
            <a:p>
              <a:pPr algn="just"/>
              <a:r>
                <a:rPr lang="fr-FR" i="1" dirty="0"/>
                <a:t>-Tranche 2 : IPS du collège </a:t>
              </a:r>
              <a:r>
                <a:rPr lang="fr-FR" b="1" i="1" dirty="0"/>
                <a:t>&lt; </a:t>
              </a:r>
              <a:r>
                <a:rPr lang="fr-FR" i="1" dirty="0"/>
                <a:t>à la moyenne </a:t>
              </a:r>
              <a:r>
                <a:rPr lang="fr-FR" i="1" dirty="0" smtClean="0"/>
                <a:t>académique</a:t>
              </a:r>
              <a:r>
                <a:rPr lang="fr-FR" i="1" dirty="0"/>
                <a:t> </a:t>
              </a:r>
              <a:r>
                <a:rPr lang="fr-FR" i="1" dirty="0" smtClean="0"/>
                <a:t>(2021-2022 : 124,4)</a:t>
              </a:r>
              <a:endParaRPr lang="fr-FR" i="1" dirty="0"/>
            </a:p>
          </p:txBody>
        </p:sp>
        <p:sp>
          <p:nvSpPr>
            <p:cNvPr id="8" name="Rectangle à coins arrondis 7"/>
            <p:cNvSpPr/>
            <p:nvPr/>
          </p:nvSpPr>
          <p:spPr>
            <a:xfrm>
              <a:off x="7867288" y="5197415"/>
              <a:ext cx="1771294" cy="547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rPr>
                <a:t>= </a:t>
              </a:r>
              <a:r>
                <a:rPr lang="fr-FR" sz="2000" b="1" dirty="0" smtClean="0">
                  <a:solidFill>
                    <a:schemeClr val="bg1"/>
                  </a:solidFill>
                </a:rPr>
                <a:t>1 200 points</a:t>
              </a:r>
              <a:endParaRPr lang="fr-FR" sz="2000" b="1" dirty="0">
                <a:solidFill>
                  <a:schemeClr val="bg1"/>
                </a:solidFill>
              </a:endParaRPr>
            </a:p>
          </p:txBody>
        </p:sp>
        <p:sp>
          <p:nvSpPr>
            <p:cNvPr id="9" name="Rectangle à coins arrondis 8"/>
            <p:cNvSpPr/>
            <p:nvPr/>
          </p:nvSpPr>
          <p:spPr>
            <a:xfrm>
              <a:off x="7867287" y="5866638"/>
              <a:ext cx="1771295" cy="4076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rPr>
                <a:t>= </a:t>
              </a:r>
              <a:r>
                <a:rPr lang="fr-FR" sz="2000" b="1" dirty="0" smtClean="0">
                  <a:solidFill>
                    <a:schemeClr val="bg1"/>
                  </a:solidFill>
                </a:rPr>
                <a:t>600 points</a:t>
              </a:r>
              <a:endParaRPr lang="fr-FR" sz="2000" b="1" dirty="0">
                <a:solidFill>
                  <a:schemeClr val="bg1"/>
                </a:solidFill>
              </a:endParaRPr>
            </a:p>
          </p:txBody>
        </p:sp>
      </p:grpSp>
    </p:spTree>
    <p:extLst>
      <p:ext uri="{BB962C8B-B14F-4D97-AF65-F5344CB8AC3E}">
        <p14:creationId xmlns:p14="http://schemas.microsoft.com/office/powerpoint/2010/main" val="85010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7" name="ZoneTexte 6"/>
          <p:cNvSpPr txBox="1"/>
          <p:nvPr/>
        </p:nvSpPr>
        <p:spPr>
          <a:xfrm>
            <a:off x="3657601" y="690348"/>
            <a:ext cx="6015487" cy="523220"/>
          </a:xfrm>
          <a:prstGeom prst="rect">
            <a:avLst/>
          </a:prstGeom>
          <a:noFill/>
        </p:spPr>
        <p:txBody>
          <a:bodyPr wrap="square" rtlCol="0">
            <a:spAutoFit/>
          </a:bodyPr>
          <a:lstStyle/>
          <a:p>
            <a:r>
              <a:rPr lang="fr-FR" sz="2800" b="1" dirty="0" smtClean="0">
                <a:solidFill>
                  <a:srgbClr val="FF0000"/>
                </a:solidFill>
                <a:effectLst>
                  <a:outerShdw blurRad="38100" dist="38100" dir="2700000" algn="tl">
                    <a:srgbClr val="000000">
                      <a:alpha val="43137"/>
                    </a:srgbClr>
                  </a:outerShdw>
                </a:effectLst>
              </a:rPr>
              <a:t>Bonus IPS : point de vigilance</a:t>
            </a:r>
            <a:endParaRPr lang="fr-FR" sz="2800" b="1" dirty="0">
              <a:solidFill>
                <a:srgbClr val="FF0000"/>
              </a:solidFill>
              <a:effectLst>
                <a:outerShdw blurRad="38100" dist="38100" dir="2700000" algn="tl">
                  <a:srgbClr val="000000">
                    <a:alpha val="43137"/>
                  </a:srgbClr>
                </a:outerShdw>
              </a:effectLst>
            </a:endParaRPr>
          </a:p>
        </p:txBody>
      </p:sp>
      <p:sp>
        <p:nvSpPr>
          <p:cNvPr id="10" name="Espace réservé du contenu 9"/>
          <p:cNvSpPr>
            <a:spLocks noGrp="1"/>
          </p:cNvSpPr>
          <p:nvPr>
            <p:ph idx="1"/>
          </p:nvPr>
        </p:nvSpPr>
        <p:spPr/>
        <p:txBody>
          <a:bodyPr>
            <a:normAutofit/>
          </a:bodyPr>
          <a:lstStyle/>
          <a:p>
            <a:pPr algn="just">
              <a:buFont typeface="Wingdings" panose="05000000000000000000" pitchFamily="2" charset="2"/>
              <a:buChar char="Ø"/>
            </a:pPr>
            <a:r>
              <a:rPr lang="fr-FR" dirty="0" smtClean="0"/>
              <a:t> </a:t>
            </a:r>
            <a:r>
              <a:rPr lang="fr-FR" sz="2400" dirty="0" smtClean="0"/>
              <a:t>De nouvelles moyennes académique (124,4) et nationale (106,3) pour l’IPS du collège de scolarisation = de nouvelles « barres » pour le bonus</a:t>
            </a:r>
          </a:p>
          <a:p>
            <a:pPr algn="just">
              <a:buFont typeface="Wingdings" panose="05000000000000000000" pitchFamily="2" charset="2"/>
              <a:buChar char="Ø"/>
            </a:pPr>
            <a:r>
              <a:rPr lang="fr-FR" dirty="0"/>
              <a:t> </a:t>
            </a:r>
            <a:r>
              <a:rPr lang="fr-FR" sz="2400" dirty="0" smtClean="0"/>
              <a:t>De nouveaux collèges bénéficiant d’un bonus IPS : </a:t>
            </a:r>
            <a:r>
              <a:rPr lang="fr-FR" sz="2400" b="1" dirty="0" smtClean="0"/>
              <a:t>Courteline</a:t>
            </a:r>
            <a:r>
              <a:rPr lang="fr-FR" sz="2400" dirty="0" smtClean="0"/>
              <a:t> (600 pts), </a:t>
            </a:r>
            <a:r>
              <a:rPr lang="fr-FR" sz="2400" b="1" dirty="0" smtClean="0"/>
              <a:t>Beaumarchais</a:t>
            </a:r>
            <a:r>
              <a:rPr lang="fr-FR" sz="2400" dirty="0" smtClean="0"/>
              <a:t> (600 pts), </a:t>
            </a:r>
            <a:r>
              <a:rPr lang="fr-FR" sz="2400" b="1" dirty="0" smtClean="0"/>
              <a:t>Debussy </a:t>
            </a:r>
            <a:r>
              <a:rPr lang="fr-FR" sz="2400" dirty="0" smtClean="0"/>
              <a:t>(600 pts)</a:t>
            </a:r>
          </a:p>
          <a:p>
            <a:pPr algn="just">
              <a:buFont typeface="Wingdings" panose="05000000000000000000" pitchFamily="2" charset="2"/>
              <a:buChar char="Ø"/>
            </a:pPr>
            <a:r>
              <a:rPr lang="fr-FR" sz="2400" dirty="0"/>
              <a:t> </a:t>
            </a:r>
            <a:r>
              <a:rPr lang="fr-FR" sz="2400" dirty="0" smtClean="0"/>
              <a:t>Un collège bénéficiant d’un bonus IPS plus important (1200 pts) : </a:t>
            </a:r>
            <a:r>
              <a:rPr lang="fr-FR" sz="2400" b="1" dirty="0" smtClean="0"/>
              <a:t>Citroën</a:t>
            </a:r>
          </a:p>
          <a:p>
            <a:pPr algn="just">
              <a:buFont typeface="Wingdings" panose="05000000000000000000" pitchFamily="2" charset="2"/>
              <a:buChar char="Ø"/>
            </a:pPr>
            <a:r>
              <a:rPr lang="fr-FR" dirty="0"/>
              <a:t> </a:t>
            </a:r>
            <a:r>
              <a:rPr lang="fr-FR" sz="2400" dirty="0" smtClean="0"/>
              <a:t>Choix académique de </a:t>
            </a:r>
            <a:r>
              <a:rPr lang="fr-FR" sz="2400" b="1" u="sng" dirty="0" smtClean="0"/>
              <a:t>maintenir le même bonus IPS pour les collèges qui passent en 2021-2022 au-dessus des moyennes académiques et nationales </a:t>
            </a:r>
            <a:r>
              <a:rPr lang="fr-FR" sz="2400" dirty="0" smtClean="0"/>
              <a:t>: Valéry (1200 pts), Ferry (600 pts), Triolet (1200 pts), Modigliani (1200 pts), Varèse (1200 pts). Leur situation sera réexaminée l’an prochain.</a:t>
            </a:r>
            <a:endParaRPr lang="fr-FR" sz="2400" dirty="0"/>
          </a:p>
        </p:txBody>
      </p:sp>
    </p:spTree>
    <p:extLst>
      <p:ext uri="{BB962C8B-B14F-4D97-AF65-F5344CB8AC3E}">
        <p14:creationId xmlns:p14="http://schemas.microsoft.com/office/powerpoint/2010/main" val="3716941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7" name="ZoneTexte 6"/>
          <p:cNvSpPr txBox="1"/>
          <p:nvPr/>
        </p:nvSpPr>
        <p:spPr>
          <a:xfrm>
            <a:off x="2219864" y="657663"/>
            <a:ext cx="9696091" cy="646331"/>
          </a:xfrm>
          <a:prstGeom prst="rect">
            <a:avLst/>
          </a:prstGeom>
          <a:noFill/>
        </p:spPr>
        <p:txBody>
          <a:bodyPr wrap="square" rtlCol="0">
            <a:spAutoFit/>
          </a:bodyPr>
          <a:lstStyle/>
          <a:p>
            <a:r>
              <a:rPr lang="fr-FR" sz="3600" b="1" dirty="0" smtClean="0"/>
              <a:t>Et les résultats scolaires? </a:t>
            </a:r>
            <a:endParaRPr lang="fr-FR" sz="2800" b="1" dirty="0"/>
          </a:p>
        </p:txBody>
      </p:sp>
      <p:pic>
        <p:nvPicPr>
          <p:cNvPr id="11" name="Image 10"/>
          <p:cNvPicPr>
            <a:picLocks noChangeAspect="1"/>
          </p:cNvPicPr>
          <p:nvPr/>
        </p:nvPicPr>
        <p:blipFill rotWithShape="1">
          <a:blip r:embed="rId3"/>
          <a:srcRect l="58000" t="19022" r="11122" b="33657"/>
          <a:stretch/>
        </p:blipFill>
        <p:spPr>
          <a:xfrm>
            <a:off x="757991" y="2011311"/>
            <a:ext cx="2134734" cy="2180986"/>
          </a:xfrm>
          <a:prstGeom prst="rect">
            <a:avLst/>
          </a:prstGeom>
        </p:spPr>
      </p:pic>
      <p:grpSp>
        <p:nvGrpSpPr>
          <p:cNvPr id="2" name="Groupe 1"/>
          <p:cNvGrpSpPr/>
          <p:nvPr/>
        </p:nvGrpSpPr>
        <p:grpSpPr>
          <a:xfrm>
            <a:off x="3071002" y="1868968"/>
            <a:ext cx="8902463" cy="2133809"/>
            <a:chOff x="3013492" y="2756087"/>
            <a:chExt cx="8902463" cy="2133809"/>
          </a:xfrm>
        </p:grpSpPr>
        <p:sp>
          <p:nvSpPr>
            <p:cNvPr id="3" name="ZoneTexte 2"/>
            <p:cNvSpPr txBox="1"/>
            <p:nvPr/>
          </p:nvSpPr>
          <p:spPr>
            <a:xfrm>
              <a:off x="3013492" y="2756087"/>
              <a:ext cx="7884544" cy="1954381"/>
            </a:xfrm>
            <a:prstGeom prst="rect">
              <a:avLst/>
            </a:prstGeom>
            <a:noFill/>
          </p:spPr>
          <p:txBody>
            <a:bodyPr wrap="square" rtlCol="0">
              <a:spAutoFit/>
            </a:bodyPr>
            <a:lstStyle/>
            <a:p>
              <a:r>
                <a:rPr lang="fr-FR" sz="2000" dirty="0" smtClean="0"/>
                <a:t>… </a:t>
              </a:r>
            </a:p>
            <a:p>
              <a:endParaRPr lang="fr-FR" sz="500" dirty="0"/>
            </a:p>
            <a:p>
              <a:r>
                <a:rPr lang="fr-FR" sz="2000" b="1" dirty="0" smtClean="0"/>
                <a:t>Sur quoi s’appuie-t-on ? </a:t>
              </a:r>
            </a:p>
            <a:p>
              <a:endParaRPr lang="fr-FR" sz="400" dirty="0"/>
            </a:p>
            <a:p>
              <a:pPr algn="just"/>
              <a:r>
                <a:rPr lang="fr-FR" sz="800" i="1" dirty="0" smtClean="0"/>
                <a:t> </a:t>
              </a:r>
              <a:endParaRPr lang="fr-FR" sz="100" i="1" dirty="0" smtClean="0"/>
            </a:p>
            <a:p>
              <a:pPr algn="just"/>
              <a:r>
                <a:rPr lang="fr-FR" sz="2000" i="1" dirty="0" smtClean="0"/>
                <a:t>-Le bilan de fin de cycle (socle commun de compétences…) </a:t>
              </a:r>
            </a:p>
            <a:p>
              <a:pPr algn="just"/>
              <a:endParaRPr lang="fr-FR" sz="2400" i="1" dirty="0"/>
            </a:p>
            <a:p>
              <a:pPr algn="just"/>
              <a:r>
                <a:rPr lang="fr-FR" sz="2000" i="1" dirty="0" smtClean="0"/>
                <a:t>-Les bilans périodiques (moyennes des disciplines)</a:t>
              </a:r>
              <a:endParaRPr lang="fr-FR" sz="2000" i="1" dirty="0"/>
            </a:p>
          </p:txBody>
        </p:sp>
        <p:sp>
          <p:nvSpPr>
            <p:cNvPr id="8" name="Rectangle à coins arrondis 7"/>
            <p:cNvSpPr/>
            <p:nvPr/>
          </p:nvSpPr>
          <p:spPr>
            <a:xfrm>
              <a:off x="9201507" y="3545669"/>
              <a:ext cx="2714448" cy="592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 </a:t>
              </a:r>
              <a:r>
                <a:rPr lang="fr-FR" sz="2400" b="1" dirty="0" smtClean="0">
                  <a:solidFill>
                    <a:schemeClr val="bg1"/>
                  </a:solidFill>
                </a:rPr>
                <a:t>4800 points </a:t>
              </a:r>
              <a:r>
                <a:rPr lang="fr-FR" dirty="0" smtClean="0">
                  <a:solidFill>
                    <a:schemeClr val="tx1"/>
                  </a:solidFill>
                </a:rPr>
                <a:t>(max)</a:t>
              </a:r>
              <a:endParaRPr lang="fr-FR" dirty="0">
                <a:solidFill>
                  <a:schemeClr val="tx1"/>
                </a:solidFill>
              </a:endParaRPr>
            </a:p>
          </p:txBody>
        </p:sp>
        <p:sp>
          <p:nvSpPr>
            <p:cNvPr id="12" name="Rectangle à coins arrondis 11"/>
            <p:cNvSpPr/>
            <p:nvPr/>
          </p:nvSpPr>
          <p:spPr>
            <a:xfrm>
              <a:off x="9201507" y="4297549"/>
              <a:ext cx="2714448" cy="592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solidFill>
                </a:rPr>
                <a:t>= </a:t>
              </a:r>
              <a:r>
                <a:rPr lang="fr-FR" sz="2400" b="1" dirty="0" smtClean="0">
                  <a:solidFill>
                    <a:schemeClr val="bg1"/>
                  </a:solidFill>
                </a:rPr>
                <a:t>4800 points </a:t>
              </a:r>
              <a:r>
                <a:rPr lang="fr-FR" dirty="0" smtClean="0">
                  <a:solidFill>
                    <a:schemeClr val="tx1"/>
                  </a:solidFill>
                </a:rPr>
                <a:t>(max)</a:t>
              </a:r>
              <a:endParaRPr lang="fr-FR" dirty="0">
                <a:solidFill>
                  <a:schemeClr val="tx1"/>
                </a:solidFill>
              </a:endParaRPr>
            </a:p>
          </p:txBody>
        </p:sp>
      </p:grpSp>
      <p:sp>
        <p:nvSpPr>
          <p:cNvPr id="9" name="ZoneTexte 8"/>
          <p:cNvSpPr txBox="1"/>
          <p:nvPr/>
        </p:nvSpPr>
        <p:spPr>
          <a:xfrm>
            <a:off x="360652" y="4757753"/>
            <a:ext cx="11440284"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Calibri" panose="020F0502020204030204"/>
                <a:ea typeface="+mn-ea"/>
                <a:cs typeface="+mn-cs"/>
              </a:rPr>
              <a:t>Ce sont les résultats scolaires qui permettent de départager les élèves…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black"/>
                </a:solidFill>
                <a:effectLst/>
                <a:uLnTx/>
                <a:uFillTx/>
                <a:latin typeface="Calibri" panose="020F0502020204030204"/>
                <a:ea typeface="+mn-ea"/>
                <a:cs typeface="+mn-cs"/>
              </a:rPr>
              <a:t>… mais sans leur donner un poids trop fort pour éviter de renforcer les lycées de niveau.</a:t>
            </a:r>
            <a:endPar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663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ZoneTexte 8"/>
          <p:cNvSpPr txBox="1"/>
          <p:nvPr/>
        </p:nvSpPr>
        <p:spPr>
          <a:xfrm>
            <a:off x="2135036" y="1114196"/>
            <a:ext cx="9884436" cy="5724644"/>
          </a:xfrm>
          <a:prstGeom prst="rect">
            <a:avLst/>
          </a:prstGeom>
          <a:noFill/>
        </p:spPr>
        <p:txBody>
          <a:bodyPr wrap="square" rtlCol="0">
            <a:spAutoFit/>
          </a:bodyPr>
          <a:lstStyle/>
          <a:p>
            <a:pPr algn="just"/>
            <a:r>
              <a:rPr lang="fr-FR" sz="2000" b="1" i="1" dirty="0" smtClean="0">
                <a:solidFill>
                  <a:prstClr val="black"/>
                </a:solidFill>
                <a:latin typeface="Calibri" panose="020F0502020204030204"/>
              </a:rPr>
              <a:t>1. Validation </a:t>
            </a:r>
            <a:r>
              <a:rPr lang="fr-FR" sz="2000" b="1" i="1" dirty="0">
                <a:solidFill>
                  <a:prstClr val="black"/>
                </a:solidFill>
                <a:latin typeface="Calibri" panose="020F0502020204030204"/>
              </a:rPr>
              <a:t>des compétences du socle commun de connaissances et de compétences :</a:t>
            </a:r>
          </a:p>
          <a:p>
            <a:pPr marL="285750" indent="-285750" algn="just">
              <a:buFont typeface="Arial" panose="020B0604020202020204" pitchFamily="34" charset="0"/>
              <a:buChar char="•"/>
            </a:pPr>
            <a:endParaRPr lang="fr-FR" sz="2000" dirty="0">
              <a:solidFill>
                <a:prstClr val="black"/>
              </a:solidFill>
              <a:latin typeface="Calibri" panose="020F0502020204030204"/>
            </a:endParaRPr>
          </a:p>
          <a:p>
            <a:pPr marL="285750" indent="-285750" algn="just">
              <a:buFont typeface="Arial" panose="020B0604020202020204" pitchFamily="34" charset="0"/>
              <a:buChar char="•"/>
            </a:pPr>
            <a:endParaRPr lang="fr-FR" sz="2000" dirty="0">
              <a:solidFill>
                <a:prstClr val="black"/>
              </a:solidFill>
              <a:latin typeface="Calibri" panose="020F0502020204030204"/>
            </a:endParaRPr>
          </a:p>
          <a:p>
            <a:endPar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Les </a:t>
            </a:r>
            <a:r>
              <a:rPr lang="fr-FR" b="1" dirty="0">
                <a:solidFill>
                  <a:prstClr val="black"/>
                </a:solidFill>
                <a:latin typeface="Calibri" panose="020F0502020204030204" pitchFamily="34" charset="0"/>
                <a:ea typeface="Calibri" panose="020F0502020204030204" pitchFamily="34" charset="0"/>
                <a:cs typeface="Times New Roman" panose="02020603050405020304" pitchFamily="18" charset="0"/>
              </a:rPr>
              <a:t>8 domaines du socle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ont le même poids, donc au maximum : </a:t>
            </a:r>
            <a:r>
              <a:rPr lang="fr-FR" b="1" dirty="0">
                <a:solidFill>
                  <a:prstClr val="black"/>
                </a:solidFill>
                <a:latin typeface="Calibri" panose="020F0502020204030204" pitchFamily="34" charset="0"/>
                <a:ea typeface="Calibri" panose="020F0502020204030204" pitchFamily="34" charset="0"/>
                <a:cs typeface="Times New Roman" panose="02020603050405020304" pitchFamily="18" charset="0"/>
              </a:rPr>
              <a:t>8×50=400 points</a:t>
            </a:r>
            <a:endPar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Le barème est calculé en </a:t>
            </a:r>
            <a:r>
              <a:rPr lang="fr-FR"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multipliant par 12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le total des points obtenus : </a:t>
            </a:r>
            <a:r>
              <a:rPr lang="fr-FR" b="1" dirty="0">
                <a:solidFill>
                  <a:prstClr val="black"/>
                </a:solidFill>
                <a:latin typeface="Calibri" panose="020F0502020204030204" pitchFamily="34" charset="0"/>
                <a:ea typeface="Calibri" panose="020F0502020204030204" pitchFamily="34" charset="0"/>
                <a:cs typeface="Times New Roman" panose="02020603050405020304" pitchFamily="18" charset="0"/>
              </a:rPr>
              <a:t>12×(50×8)=4800 points</a:t>
            </a:r>
            <a:endPar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fr-FR" sz="1200" dirty="0">
              <a:solidFill>
                <a:prstClr val="black"/>
              </a:solidFill>
              <a:latin typeface="Calibri" panose="020F0502020204030204"/>
            </a:endParaRPr>
          </a:p>
          <a:p>
            <a:pPr algn="just"/>
            <a:r>
              <a:rPr lang="fr-FR" sz="2000" b="1" i="1" dirty="0" smtClean="0">
                <a:solidFill>
                  <a:prstClr val="black"/>
                </a:solidFill>
                <a:latin typeface="Calibri" panose="020F0502020204030204"/>
              </a:rPr>
              <a:t>2. Prise </a:t>
            </a:r>
            <a:r>
              <a:rPr lang="fr-FR" sz="2000" b="1" i="1" dirty="0">
                <a:solidFill>
                  <a:prstClr val="black"/>
                </a:solidFill>
                <a:latin typeface="Calibri" panose="020F0502020204030204"/>
              </a:rPr>
              <a:t>en compte des notes du contrôle continu </a:t>
            </a:r>
            <a:r>
              <a:rPr lang="fr-FR" sz="2000" b="1" i="1" dirty="0" smtClean="0">
                <a:solidFill>
                  <a:prstClr val="black"/>
                </a:solidFill>
                <a:latin typeface="Calibri" panose="020F0502020204030204"/>
              </a:rPr>
              <a:t>(= moyennes </a:t>
            </a:r>
            <a:r>
              <a:rPr lang="fr-FR" sz="2000" b="1" i="1" dirty="0">
                <a:solidFill>
                  <a:prstClr val="black"/>
                </a:solidFill>
                <a:latin typeface="Calibri" panose="020F0502020204030204"/>
              </a:rPr>
              <a:t>de </a:t>
            </a:r>
            <a:r>
              <a:rPr lang="fr-FR" sz="2000" b="1" i="1" dirty="0" smtClean="0">
                <a:solidFill>
                  <a:prstClr val="black"/>
                </a:solidFill>
                <a:latin typeface="Calibri" panose="020F0502020204030204"/>
              </a:rPr>
              <a:t>chaque trimestre de l’année  </a:t>
            </a:r>
            <a:r>
              <a:rPr lang="fr-FR" sz="2000" b="1" i="1" dirty="0">
                <a:solidFill>
                  <a:prstClr val="black"/>
                </a:solidFill>
                <a:latin typeface="Calibri" panose="020F0502020204030204"/>
              </a:rPr>
              <a:t>de </a:t>
            </a:r>
            <a:r>
              <a:rPr lang="fr-FR" sz="2000" b="1" i="1" dirty="0" smtClean="0">
                <a:solidFill>
                  <a:prstClr val="black"/>
                </a:solidFill>
                <a:latin typeface="Calibri" panose="020F0502020204030204"/>
              </a:rPr>
              <a:t>3</a:t>
            </a:r>
            <a:r>
              <a:rPr lang="fr-FR" sz="2000" b="1" i="1" baseline="30000" dirty="0" smtClean="0">
                <a:solidFill>
                  <a:prstClr val="black"/>
                </a:solidFill>
                <a:latin typeface="Calibri" panose="020F0502020204030204"/>
              </a:rPr>
              <a:t>ème</a:t>
            </a:r>
            <a:r>
              <a:rPr lang="fr-FR" sz="2000" b="1" i="1" dirty="0" smtClean="0">
                <a:solidFill>
                  <a:prstClr val="black"/>
                </a:solidFill>
                <a:latin typeface="Calibri" panose="020F0502020204030204"/>
              </a:rPr>
              <a:t>), selon </a:t>
            </a:r>
            <a:r>
              <a:rPr lang="fr-FR" sz="2000" b="1"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7 </a:t>
            </a:r>
            <a:r>
              <a:rPr lang="fr-FR" sz="20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champs disciplinaires</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 : Français (coefficient 5), Mathématiques (coefficient 5), Histoire/Géographie (coefficient 4), LVE : moyenne des LV1 et LV2 (coefficient 4), EPS (coefficient 4), Arts : moyenne des Arts Plastiques et de l’Education Musicale (coefficient 4), Sciences et Technologie : moyenne de SVT, Physique/Chimie et Technologie (coefficient 4)</a:t>
            </a:r>
          </a:p>
          <a:p>
            <a:endPar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Les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notes, </a:t>
            </a:r>
            <a:r>
              <a:rPr lang="fr-FR"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pour chaque trimestre et dans chaque discipline, </a:t>
            </a:r>
            <a:r>
              <a:rPr lang="fr-FR"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sont converties en points </a:t>
            </a:r>
            <a:r>
              <a:rPr lang="fr-FR" dirty="0">
                <a:solidFill>
                  <a:prstClr val="black"/>
                </a:solidFill>
                <a:latin typeface="Calibri" panose="020F0502020204030204" pitchFamily="34" charset="0"/>
                <a:ea typeface="Calibri" panose="020F0502020204030204" pitchFamily="34" charset="0"/>
                <a:cs typeface="Times New Roman" panose="02020603050405020304" pitchFamily="18" charset="0"/>
              </a:rPr>
              <a:t>selon le barème suivant :</a:t>
            </a:r>
          </a:p>
          <a:p>
            <a:pPr algn="just"/>
            <a:endParaRPr lang="fr-FR" sz="2000" dirty="0">
              <a:solidFill>
                <a:prstClr val="black"/>
              </a:solidFill>
              <a:latin typeface="Calibri" panose="020F0502020204030204"/>
            </a:endParaRPr>
          </a:p>
          <a:p>
            <a:pPr marL="285750" indent="-285750" algn="just">
              <a:buFont typeface="Arial" panose="020B0604020202020204" pitchFamily="34" charset="0"/>
              <a:buChar char="•"/>
            </a:pPr>
            <a:endParaRPr lang="fr-FR" dirty="0">
              <a:solidFill>
                <a:prstClr val="black"/>
              </a:solidFill>
              <a:latin typeface="Calibri" panose="020F0502020204030204"/>
            </a:endParaRPr>
          </a:p>
          <a:p>
            <a:pPr algn="just"/>
            <a:r>
              <a:rPr lang="fr-FR" dirty="0" smtClean="0">
                <a:solidFill>
                  <a:prstClr val="black"/>
                </a:solidFill>
                <a:latin typeface="Calibri" panose="020F0502020204030204"/>
              </a:rPr>
              <a:t>On fait ensuite la moyenne annuelle des points obtenus, par discipline puis par champ disciplinaire. Après harmonisation, le  </a:t>
            </a:r>
            <a:r>
              <a:rPr lang="fr-FR" dirty="0">
                <a:solidFill>
                  <a:prstClr val="black"/>
                </a:solidFill>
                <a:latin typeface="Calibri" panose="020F0502020204030204"/>
              </a:rPr>
              <a:t>barème total </a:t>
            </a:r>
            <a:r>
              <a:rPr lang="fr-FR" dirty="0" smtClean="0">
                <a:solidFill>
                  <a:prstClr val="black"/>
                </a:solidFill>
                <a:latin typeface="Calibri" panose="020F0502020204030204"/>
              </a:rPr>
              <a:t>est enfin </a:t>
            </a:r>
            <a:r>
              <a:rPr lang="fr-FR" dirty="0">
                <a:solidFill>
                  <a:prstClr val="black"/>
                </a:solidFill>
                <a:latin typeface="Calibri" panose="020F0502020204030204"/>
              </a:rPr>
              <a:t>calculé en </a:t>
            </a:r>
            <a:r>
              <a:rPr lang="fr-FR" b="1" dirty="0" smtClean="0">
                <a:solidFill>
                  <a:prstClr val="black"/>
                </a:solidFill>
                <a:latin typeface="Calibri" panose="020F0502020204030204"/>
              </a:rPr>
              <a:t>appliquant des coefficients par champ disciplinaire et en X10 le total obtenu.</a:t>
            </a:r>
            <a:endParaRPr lang="fr-FR" sz="1600" i="1" dirty="0">
              <a:solidFill>
                <a:prstClr val="black"/>
              </a:solidFill>
              <a:latin typeface="Calibri" panose="020F0502020204030204"/>
            </a:endParaRPr>
          </a:p>
        </p:txBody>
      </p:sp>
      <p:sp>
        <p:nvSpPr>
          <p:cNvPr id="6" name="Titre 1"/>
          <p:cNvSpPr txBox="1">
            <a:spLocks/>
          </p:cNvSpPr>
          <p:nvPr/>
        </p:nvSpPr>
        <p:spPr>
          <a:xfrm>
            <a:off x="2135036" y="194725"/>
            <a:ext cx="9471804" cy="708503"/>
          </a:xfrm>
          <a:prstGeom prst="rect">
            <a:avLst/>
          </a:prstGeom>
        </p:spPr>
        <p:txBody>
          <a:bodyPr vert="horz" lIns="91440" tIns="45720" rIns="91440" bIns="45720" rtlCol="0" anchor="b">
            <a:normAutofit fontScale="7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3600" i="1" dirty="0" smtClean="0">
                <a:solidFill>
                  <a:prstClr val="black"/>
                </a:solidFill>
                <a:latin typeface="Marianne" panose="02000000000000000000" pitchFamily="50" charset="0"/>
              </a:rPr>
              <a:t>Focus : comment sont calculés les points du barème scolaire ? </a:t>
            </a:r>
            <a:endParaRPr lang="fr-FR" sz="3600" i="1" dirty="0">
              <a:solidFill>
                <a:prstClr val="black"/>
              </a:solidFill>
              <a:latin typeface="Marianne" panose="02000000000000000000" pitchFamily="50"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418796375"/>
              </p:ext>
            </p:extLst>
          </p:nvPr>
        </p:nvGraphicFramePr>
        <p:xfrm>
          <a:off x="4246616" y="1598524"/>
          <a:ext cx="5962299" cy="455134"/>
        </p:xfrm>
        <a:graphic>
          <a:graphicData uri="http://schemas.openxmlformats.org/drawingml/2006/table">
            <a:tbl>
              <a:tblPr firstRow="1" firstCol="1" bandRow="1">
                <a:tableStyleId>{21E4AEA4-8DFA-4A89-87EB-49C32662AFE0}</a:tableStyleId>
              </a:tblPr>
              <a:tblGrid>
                <a:gridCol w="1192201">
                  <a:extLst>
                    <a:ext uri="{9D8B030D-6E8A-4147-A177-3AD203B41FA5}">
                      <a16:colId xmlns:a16="http://schemas.microsoft.com/office/drawing/2014/main" val="189481406"/>
                    </a:ext>
                  </a:extLst>
                </a:gridCol>
                <a:gridCol w="1192201">
                  <a:extLst>
                    <a:ext uri="{9D8B030D-6E8A-4147-A177-3AD203B41FA5}">
                      <a16:colId xmlns:a16="http://schemas.microsoft.com/office/drawing/2014/main" val="3377239693"/>
                    </a:ext>
                  </a:extLst>
                </a:gridCol>
                <a:gridCol w="1192201">
                  <a:extLst>
                    <a:ext uri="{9D8B030D-6E8A-4147-A177-3AD203B41FA5}">
                      <a16:colId xmlns:a16="http://schemas.microsoft.com/office/drawing/2014/main" val="3415665546"/>
                    </a:ext>
                  </a:extLst>
                </a:gridCol>
                <a:gridCol w="1192848">
                  <a:extLst>
                    <a:ext uri="{9D8B030D-6E8A-4147-A177-3AD203B41FA5}">
                      <a16:colId xmlns:a16="http://schemas.microsoft.com/office/drawing/2014/main" val="3999997985"/>
                    </a:ext>
                  </a:extLst>
                </a:gridCol>
                <a:gridCol w="1192848">
                  <a:extLst>
                    <a:ext uri="{9D8B030D-6E8A-4147-A177-3AD203B41FA5}">
                      <a16:colId xmlns:a16="http://schemas.microsoft.com/office/drawing/2014/main" val="1514239953"/>
                    </a:ext>
                  </a:extLst>
                </a:gridCol>
              </a:tblGrid>
              <a:tr h="227567">
                <a:tc>
                  <a:txBody>
                    <a:bodyPr/>
                    <a:lstStyle/>
                    <a:p>
                      <a:pPr algn="ctr">
                        <a:spcAft>
                          <a:spcPts val="0"/>
                        </a:spcAft>
                      </a:pPr>
                      <a:r>
                        <a:rPr lang="fr-FR" sz="1400">
                          <a:effectLst/>
                        </a:rPr>
                        <a:t>Maitrise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dirty="0">
                          <a:effectLst/>
                        </a:rPr>
                        <a:t>Insuffisante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Fragile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Satisfaisante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Très bonne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0270666"/>
                  </a:ext>
                </a:extLst>
              </a:tr>
              <a:tr h="227567">
                <a:tc>
                  <a:txBody>
                    <a:bodyPr/>
                    <a:lstStyle/>
                    <a:p>
                      <a:pPr algn="ctr">
                        <a:spcAft>
                          <a:spcPts val="0"/>
                        </a:spcAft>
                      </a:pPr>
                      <a:r>
                        <a:rPr lang="fr-FR" sz="1400">
                          <a:effectLst/>
                        </a:rPr>
                        <a:t>Points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10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25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40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dirty="0">
                          <a:effectLst/>
                        </a:rPr>
                        <a:t>50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5997363"/>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865466427"/>
              </p:ext>
            </p:extLst>
          </p:nvPr>
        </p:nvGraphicFramePr>
        <p:xfrm>
          <a:off x="4069704" y="5165104"/>
          <a:ext cx="7002825" cy="477266"/>
        </p:xfrm>
        <a:graphic>
          <a:graphicData uri="http://schemas.openxmlformats.org/drawingml/2006/table">
            <a:tbl>
              <a:tblPr firstRow="1" firstCol="1" bandRow="1">
                <a:tableStyleId>{21E4AEA4-8DFA-4A89-87EB-49C32662AFE0}</a:tableStyleId>
              </a:tblPr>
              <a:tblGrid>
                <a:gridCol w="1400261">
                  <a:extLst>
                    <a:ext uri="{9D8B030D-6E8A-4147-A177-3AD203B41FA5}">
                      <a16:colId xmlns:a16="http://schemas.microsoft.com/office/drawing/2014/main" val="1796740696"/>
                    </a:ext>
                  </a:extLst>
                </a:gridCol>
                <a:gridCol w="1400261">
                  <a:extLst>
                    <a:ext uri="{9D8B030D-6E8A-4147-A177-3AD203B41FA5}">
                      <a16:colId xmlns:a16="http://schemas.microsoft.com/office/drawing/2014/main" val="4076097727"/>
                    </a:ext>
                  </a:extLst>
                </a:gridCol>
                <a:gridCol w="1400261">
                  <a:extLst>
                    <a:ext uri="{9D8B030D-6E8A-4147-A177-3AD203B41FA5}">
                      <a16:colId xmlns:a16="http://schemas.microsoft.com/office/drawing/2014/main" val="1314669409"/>
                    </a:ext>
                  </a:extLst>
                </a:gridCol>
                <a:gridCol w="1401021">
                  <a:extLst>
                    <a:ext uri="{9D8B030D-6E8A-4147-A177-3AD203B41FA5}">
                      <a16:colId xmlns:a16="http://schemas.microsoft.com/office/drawing/2014/main" val="3855351782"/>
                    </a:ext>
                  </a:extLst>
                </a:gridCol>
                <a:gridCol w="1401021">
                  <a:extLst>
                    <a:ext uri="{9D8B030D-6E8A-4147-A177-3AD203B41FA5}">
                      <a16:colId xmlns:a16="http://schemas.microsoft.com/office/drawing/2014/main" val="2774209920"/>
                    </a:ext>
                  </a:extLst>
                </a:gridCol>
              </a:tblGrid>
              <a:tr h="238633">
                <a:tc>
                  <a:txBody>
                    <a:bodyPr/>
                    <a:lstStyle/>
                    <a:p>
                      <a:pPr algn="ctr">
                        <a:spcAft>
                          <a:spcPts val="0"/>
                        </a:spcAft>
                      </a:pPr>
                      <a:r>
                        <a:rPr lang="fr-FR" sz="1400" dirty="0">
                          <a:effectLst/>
                        </a:rPr>
                        <a:t>Notes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0 à moins de 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5 à moins de 10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dirty="0">
                          <a:effectLst/>
                        </a:rPr>
                        <a:t>10 à moins de 15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15 à 20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6400797"/>
                  </a:ext>
                </a:extLst>
              </a:tr>
              <a:tr h="238633">
                <a:tc>
                  <a:txBody>
                    <a:bodyPr/>
                    <a:lstStyle/>
                    <a:p>
                      <a:pPr algn="ctr">
                        <a:spcAft>
                          <a:spcPts val="0"/>
                        </a:spcAft>
                      </a:pPr>
                      <a:r>
                        <a:rPr lang="fr-FR" sz="1400">
                          <a:effectLst/>
                        </a:rPr>
                        <a:t>Points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dirty="0">
                          <a:effectLst/>
                        </a:rPr>
                        <a:t>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a:effectLst/>
                        </a:rPr>
                        <a:t>13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400" dirty="0">
                          <a:effectLst/>
                        </a:rPr>
                        <a:t>16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9290120"/>
                  </a:ext>
                </a:extLst>
              </a:tr>
            </a:tbl>
          </a:graphicData>
        </a:graphic>
      </p:graphicFrame>
    </p:spTree>
    <p:extLst>
      <p:ext uri="{BB962C8B-B14F-4D97-AF65-F5344CB8AC3E}">
        <p14:creationId xmlns:p14="http://schemas.microsoft.com/office/powerpoint/2010/main" val="2295729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ZoneTexte 8"/>
          <p:cNvSpPr txBox="1"/>
          <p:nvPr/>
        </p:nvSpPr>
        <p:spPr>
          <a:xfrm>
            <a:off x="253042" y="1171707"/>
            <a:ext cx="11570898" cy="5816977"/>
          </a:xfrm>
          <a:prstGeom prst="rect">
            <a:avLst/>
          </a:prstGeom>
          <a:noFill/>
        </p:spPr>
        <p:txBody>
          <a:bodyPr wrap="square" rtlCol="0">
            <a:spAutoFit/>
          </a:bodyPr>
          <a:lstStyle/>
          <a:p>
            <a:pPr marL="285750" indent="-285750" algn="just">
              <a:buFont typeface="Arial" panose="020B0604020202020204" pitchFamily="34" charset="0"/>
              <a:buChar char="•"/>
            </a:pPr>
            <a:r>
              <a:rPr lang="fr-FR" sz="2000" b="1" i="1" dirty="0">
                <a:solidFill>
                  <a:prstClr val="black"/>
                </a:solidFill>
                <a:latin typeface="Calibri" panose="020F0502020204030204"/>
              </a:rPr>
              <a:t>E</a:t>
            </a:r>
            <a:r>
              <a:rPr lang="fr-FR" sz="2000" b="1" i="1" dirty="0" smtClean="0">
                <a:solidFill>
                  <a:prstClr val="black"/>
                </a:solidFill>
                <a:latin typeface="Calibri" panose="020F0502020204030204"/>
              </a:rPr>
              <a:t>xemple </a:t>
            </a:r>
            <a:r>
              <a:rPr lang="fr-FR" sz="2000" b="1" i="1" dirty="0">
                <a:solidFill>
                  <a:prstClr val="black"/>
                </a:solidFill>
                <a:latin typeface="Calibri" panose="020F0502020204030204"/>
              </a:rPr>
              <a:t>:</a:t>
            </a: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algn="just"/>
            <a:endParaRPr lang="fr-FR" sz="1600" b="1" i="1" dirty="0">
              <a:solidFill>
                <a:prstClr val="black"/>
              </a:solidFill>
              <a:latin typeface="Calibri" panose="020F0502020204030204"/>
            </a:endParaRPr>
          </a:p>
          <a:p>
            <a:pPr algn="just"/>
            <a:endParaRPr lang="fr-FR" sz="1400" dirty="0">
              <a:solidFill>
                <a:prstClr val="black"/>
              </a:solidFill>
              <a:latin typeface="Calibri" panose="020F0502020204030204"/>
            </a:endParaRP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marL="285750" indent="-285750" algn="just">
              <a:buFont typeface="Arial" panose="020B0604020202020204" pitchFamily="34" charset="0"/>
              <a:buChar char="•"/>
            </a:pPr>
            <a:endParaRPr lang="fr-FR" sz="1600" b="1" i="1" dirty="0">
              <a:solidFill>
                <a:prstClr val="black"/>
              </a:solidFill>
              <a:latin typeface="Calibri" panose="020F0502020204030204"/>
            </a:endParaRPr>
          </a:p>
          <a:p>
            <a:pPr marL="285750" indent="-285750" algn="just">
              <a:buFont typeface="Arial" panose="020B0604020202020204" pitchFamily="34" charset="0"/>
              <a:buChar char="•"/>
            </a:pPr>
            <a:endParaRPr lang="fr-FR" sz="2000" b="1" i="1" dirty="0" smtClean="0">
              <a:solidFill>
                <a:prstClr val="black"/>
              </a:solidFill>
              <a:latin typeface="Calibri" panose="020F0502020204030204"/>
            </a:endParaRPr>
          </a:p>
          <a:p>
            <a:pPr marL="285750" indent="-285750" algn="just">
              <a:buFont typeface="Arial" panose="020B0604020202020204" pitchFamily="34" charset="0"/>
              <a:buChar char="•"/>
            </a:pPr>
            <a:endParaRPr lang="fr-FR" sz="2000" b="1" i="1" dirty="0" smtClean="0">
              <a:solidFill>
                <a:prstClr val="black"/>
              </a:solidFill>
              <a:latin typeface="Calibri" panose="020F0502020204030204"/>
            </a:endParaRPr>
          </a:p>
          <a:p>
            <a:pPr marL="285750" indent="-285750" algn="just">
              <a:buFont typeface="Arial" panose="020B0604020202020204" pitchFamily="34" charset="0"/>
              <a:buChar char="•"/>
            </a:pPr>
            <a:r>
              <a:rPr lang="fr-FR" sz="2000" b="1" i="1" dirty="0" smtClean="0">
                <a:solidFill>
                  <a:prstClr val="black"/>
                </a:solidFill>
                <a:latin typeface="Calibri" panose="020F0502020204030204"/>
              </a:rPr>
              <a:t>Harmonisation </a:t>
            </a:r>
            <a:r>
              <a:rPr lang="fr-FR" sz="2000" b="1" i="1" dirty="0">
                <a:solidFill>
                  <a:prstClr val="black"/>
                </a:solidFill>
                <a:latin typeface="Calibri" panose="020F0502020204030204"/>
              </a:rPr>
              <a:t>académique et nationale</a:t>
            </a:r>
          </a:p>
          <a:p>
            <a:pPr marL="285750" indent="-285750" algn="just">
              <a:buFont typeface="Arial" panose="020B0604020202020204" pitchFamily="34" charset="0"/>
              <a:buChar char="•"/>
            </a:pPr>
            <a:endParaRPr lang="fr-FR" sz="400" b="1" dirty="0">
              <a:solidFill>
                <a:prstClr val="black"/>
              </a:solidFill>
              <a:latin typeface="Calibri" panose="020F0502020204030204"/>
            </a:endParaRPr>
          </a:p>
          <a:p>
            <a:pPr marL="285750" indent="-285750" algn="just">
              <a:buFont typeface="Wingdings" panose="05000000000000000000" pitchFamily="2" charset="2"/>
              <a:buChar char="Ø"/>
            </a:pPr>
            <a:r>
              <a:rPr lang="fr-FR" sz="1400" b="1" dirty="0">
                <a:solidFill>
                  <a:prstClr val="black"/>
                </a:solidFill>
                <a:latin typeface="Calibri" panose="020F0502020204030204"/>
              </a:rPr>
              <a:t>Socle commun de connaissances et de compétences : </a:t>
            </a:r>
            <a:r>
              <a:rPr lang="fr-FR" sz="1400" dirty="0">
                <a:solidFill>
                  <a:prstClr val="black"/>
                </a:solidFill>
                <a:latin typeface="Calibri" panose="020F0502020204030204"/>
              </a:rPr>
              <a:t>examen systématique par l’académie du taux de validation, par collège, et comparaison avec les années antérieures, au moment de la bascule du LSU dans </a:t>
            </a:r>
            <a:r>
              <a:rPr lang="fr-FR" sz="1400" dirty="0" smtClean="0">
                <a:solidFill>
                  <a:prstClr val="black"/>
                </a:solidFill>
                <a:latin typeface="Calibri" panose="020F0502020204030204"/>
              </a:rPr>
              <a:t>Affelnet. </a:t>
            </a:r>
            <a:r>
              <a:rPr lang="fr-FR" sz="1400" dirty="0">
                <a:solidFill>
                  <a:prstClr val="black"/>
                </a:solidFill>
                <a:latin typeface="Calibri" panose="020F0502020204030204"/>
              </a:rPr>
              <a:t>En cas d’écarts importants </a:t>
            </a:r>
            <a:r>
              <a:rPr lang="fr-FR" sz="1400" dirty="0" smtClean="0">
                <a:solidFill>
                  <a:prstClr val="black"/>
                </a:solidFill>
                <a:latin typeface="Calibri" panose="020F0502020204030204"/>
              </a:rPr>
              <a:t>observés entre classes / entre collèges au regard des notes obtenues, </a:t>
            </a:r>
            <a:r>
              <a:rPr lang="fr-FR" sz="1400" dirty="0">
                <a:solidFill>
                  <a:prstClr val="black"/>
                </a:solidFill>
                <a:latin typeface="Calibri" panose="020F0502020204030204"/>
              </a:rPr>
              <a:t>une harmonisation est mise en œuvre par le chef d’établissement.</a:t>
            </a:r>
          </a:p>
          <a:p>
            <a:pPr algn="just"/>
            <a:endParaRPr lang="fr-FR" sz="1400" dirty="0">
              <a:solidFill>
                <a:prstClr val="black"/>
              </a:solidFill>
              <a:latin typeface="Calibri" panose="020F0502020204030204"/>
            </a:endParaRPr>
          </a:p>
          <a:p>
            <a:pPr marL="285750" indent="-285750" algn="just">
              <a:buFont typeface="Wingdings" panose="05000000000000000000" pitchFamily="2" charset="2"/>
              <a:buChar char="Ø"/>
            </a:pPr>
            <a:r>
              <a:rPr lang="fr-FR" sz="1400" b="1" dirty="0">
                <a:solidFill>
                  <a:prstClr val="black"/>
                </a:solidFill>
                <a:latin typeface="Calibri" panose="020F0502020204030204"/>
              </a:rPr>
              <a:t>Moyennes annuelles de l’année de 3</a:t>
            </a:r>
            <a:r>
              <a:rPr lang="fr-FR" sz="1400" b="1" baseline="30000" dirty="0">
                <a:solidFill>
                  <a:prstClr val="black"/>
                </a:solidFill>
                <a:latin typeface="Calibri" panose="020F0502020204030204"/>
              </a:rPr>
              <a:t>ème</a:t>
            </a:r>
            <a:r>
              <a:rPr lang="fr-FR" sz="1400" b="1" dirty="0">
                <a:solidFill>
                  <a:prstClr val="black"/>
                </a:solidFill>
                <a:latin typeface="Calibri" panose="020F0502020204030204"/>
              </a:rPr>
              <a:t> </a:t>
            </a:r>
            <a:r>
              <a:rPr lang="fr-FR" sz="1400" dirty="0">
                <a:solidFill>
                  <a:prstClr val="black"/>
                </a:solidFill>
                <a:latin typeface="Calibri" panose="020F0502020204030204"/>
              </a:rPr>
              <a:t>= </a:t>
            </a:r>
            <a:r>
              <a:rPr lang="fr-FR" sz="1400" dirty="0" smtClean="0">
                <a:solidFill>
                  <a:prstClr val="black"/>
                </a:solidFill>
                <a:latin typeface="Calibri" panose="020F0502020204030204"/>
              </a:rPr>
              <a:t>une formule </a:t>
            </a:r>
            <a:r>
              <a:rPr lang="fr-FR" sz="1400" dirty="0">
                <a:solidFill>
                  <a:prstClr val="black"/>
                </a:solidFill>
                <a:latin typeface="Calibri" panose="020F0502020204030204"/>
              </a:rPr>
              <a:t>nationale de lissage </a:t>
            </a:r>
            <a:r>
              <a:rPr lang="fr-FR" sz="1400" dirty="0" smtClean="0">
                <a:solidFill>
                  <a:prstClr val="black"/>
                </a:solidFill>
                <a:latin typeface="Calibri" panose="020F0502020204030204"/>
              </a:rPr>
              <a:t>est appliquée</a:t>
            </a:r>
            <a:r>
              <a:rPr lang="fr-FR" sz="1400" dirty="0">
                <a:solidFill>
                  <a:prstClr val="black"/>
                </a:solidFill>
                <a:latin typeface="Calibri" panose="020F0502020204030204"/>
              </a:rPr>
              <a:t>, avant la multiplication par les coefficients :</a:t>
            </a:r>
          </a:p>
          <a:p>
            <a:pPr algn="just"/>
            <a:endParaRPr lang="fr-FR" sz="1400" i="1" dirty="0">
              <a:solidFill>
                <a:prstClr val="black"/>
              </a:solidFill>
              <a:latin typeface="Calibri" panose="020F0502020204030204"/>
            </a:endParaRPr>
          </a:p>
          <a:p>
            <a:pPr algn="just"/>
            <a:r>
              <a:rPr lang="fr-FR" sz="1400" i="1" dirty="0">
                <a:solidFill>
                  <a:prstClr val="black"/>
                </a:solidFill>
                <a:latin typeface="Calibri" panose="020F0502020204030204"/>
              </a:rPr>
              <a:t>	[(points – moyenne des points du groupe)/ écart type du groupe +10] x 10</a:t>
            </a:r>
            <a:endParaRPr lang="fr-FR" sz="1600" i="1" dirty="0">
              <a:solidFill>
                <a:prstClr val="black"/>
              </a:solidFill>
              <a:latin typeface="Calibri" panose="020F0502020204030204"/>
            </a:endParaRPr>
          </a:p>
          <a:p>
            <a:pPr marL="285750" indent="-285750">
              <a:buFont typeface="Arial" panose="020B0604020202020204" pitchFamily="34" charset="0"/>
              <a:buChar char="•"/>
            </a:pPr>
            <a:endParaRPr lang="fr-FR" sz="1600" i="1" dirty="0">
              <a:solidFill>
                <a:prstClr val="black"/>
              </a:solidFill>
              <a:latin typeface="Calibri" panose="020F0502020204030204"/>
            </a:endParaRPr>
          </a:p>
        </p:txBody>
      </p:sp>
      <p:sp>
        <p:nvSpPr>
          <p:cNvPr id="6" name="Titre 1"/>
          <p:cNvSpPr txBox="1">
            <a:spLocks/>
          </p:cNvSpPr>
          <p:nvPr/>
        </p:nvSpPr>
        <p:spPr>
          <a:xfrm>
            <a:off x="2133600" y="289981"/>
            <a:ext cx="9535063" cy="708503"/>
          </a:xfrm>
          <a:prstGeom prst="rect">
            <a:avLst/>
          </a:prstGeom>
        </p:spPr>
        <p:txBody>
          <a:bodyPr vert="horz" lIns="91440" tIns="45720" rIns="91440" bIns="45720" rtlCol="0" anchor="b">
            <a:normAutofit fontScale="7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3600" i="1" dirty="0" smtClean="0">
                <a:solidFill>
                  <a:prstClr val="black"/>
                </a:solidFill>
                <a:latin typeface="Marianne" panose="02000000000000000000" pitchFamily="50" charset="0"/>
              </a:rPr>
              <a:t>Focus : comment sont calculés les points du barème scolaire ? </a:t>
            </a:r>
            <a:endParaRPr lang="fr-FR" sz="3600" i="1" dirty="0">
              <a:solidFill>
                <a:prstClr val="black"/>
              </a:solidFill>
              <a:latin typeface="Marianne" panose="02000000000000000000" pitchFamily="50"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911120228"/>
              </p:ext>
            </p:extLst>
          </p:nvPr>
        </p:nvGraphicFramePr>
        <p:xfrm>
          <a:off x="828135" y="1639605"/>
          <a:ext cx="10887874" cy="3016575"/>
        </p:xfrm>
        <a:graphic>
          <a:graphicData uri="http://schemas.openxmlformats.org/drawingml/2006/table">
            <a:tbl>
              <a:tblPr firstRow="1" firstCol="1" bandRow="1">
                <a:tableStyleId>{21E4AEA4-8DFA-4A89-87EB-49C32662AFE0}</a:tableStyleId>
              </a:tblPr>
              <a:tblGrid>
                <a:gridCol w="1938919">
                  <a:extLst>
                    <a:ext uri="{9D8B030D-6E8A-4147-A177-3AD203B41FA5}">
                      <a16:colId xmlns:a16="http://schemas.microsoft.com/office/drawing/2014/main" val="1474533040"/>
                    </a:ext>
                  </a:extLst>
                </a:gridCol>
                <a:gridCol w="2554984">
                  <a:extLst>
                    <a:ext uri="{9D8B030D-6E8A-4147-A177-3AD203B41FA5}">
                      <a16:colId xmlns:a16="http://schemas.microsoft.com/office/drawing/2014/main" val="3043978631"/>
                    </a:ext>
                  </a:extLst>
                </a:gridCol>
                <a:gridCol w="3223660">
                  <a:extLst>
                    <a:ext uri="{9D8B030D-6E8A-4147-A177-3AD203B41FA5}">
                      <a16:colId xmlns:a16="http://schemas.microsoft.com/office/drawing/2014/main" val="296208403"/>
                    </a:ext>
                  </a:extLst>
                </a:gridCol>
                <a:gridCol w="1046876">
                  <a:extLst>
                    <a:ext uri="{9D8B030D-6E8A-4147-A177-3AD203B41FA5}">
                      <a16:colId xmlns:a16="http://schemas.microsoft.com/office/drawing/2014/main" val="3611397228"/>
                    </a:ext>
                  </a:extLst>
                </a:gridCol>
                <a:gridCol w="2123435">
                  <a:extLst>
                    <a:ext uri="{9D8B030D-6E8A-4147-A177-3AD203B41FA5}">
                      <a16:colId xmlns:a16="http://schemas.microsoft.com/office/drawing/2014/main" val="4278411533"/>
                    </a:ext>
                  </a:extLst>
                </a:gridCol>
              </a:tblGrid>
              <a:tr h="456255">
                <a:tc>
                  <a:txBody>
                    <a:bodyPr/>
                    <a:lstStyle/>
                    <a:p>
                      <a:pPr algn="ctr">
                        <a:spcAft>
                          <a:spcPts val="0"/>
                        </a:spcAft>
                      </a:pPr>
                      <a:r>
                        <a:rPr lang="fr-FR" sz="1400" dirty="0" smtClean="0">
                          <a:effectLst/>
                        </a:rPr>
                        <a:t>Disciplines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mn-lt"/>
                          <a:ea typeface="+mn-ea"/>
                          <a:cs typeface="+mn-cs"/>
                        </a:rPr>
                        <a:t>Moyennes</a:t>
                      </a:r>
                      <a:r>
                        <a:rPr lang="fr-FR" sz="1400" baseline="0" dirty="0" smtClean="0">
                          <a:effectLst/>
                          <a:latin typeface="+mn-lt"/>
                          <a:ea typeface="+mn-ea"/>
                          <a:cs typeface="+mn-cs"/>
                        </a:rPr>
                        <a:t> trimestrielles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rPr>
                        <a:t>Points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rPr>
                        <a:t>Coefficient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Total</a:t>
                      </a:r>
                    </a:p>
                    <a:p>
                      <a:pPr algn="ctr">
                        <a:spcAft>
                          <a:spcPts val="0"/>
                        </a:spcAft>
                      </a:pPr>
                      <a:r>
                        <a:rPr lang="fr-FR" sz="1400" dirty="0" smtClean="0">
                          <a:effectLst/>
                        </a:rPr>
                        <a:t>(sans harmonisation)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712134"/>
                  </a:ext>
                </a:extLst>
              </a:tr>
              <a:tr h="200469">
                <a:tc>
                  <a:txBody>
                    <a:bodyPr/>
                    <a:lstStyle/>
                    <a:p>
                      <a:pPr algn="ctr">
                        <a:spcAft>
                          <a:spcPts val="0"/>
                        </a:spcAft>
                      </a:pPr>
                      <a:r>
                        <a:rPr lang="fr-FR" sz="1400">
                          <a:effectLst/>
                        </a:rPr>
                        <a:t>Français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12,8 / 13,5 / 16,2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(13+13+16)/3 = 14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rPr>
                        <a:t>14</a:t>
                      </a:r>
                      <a:r>
                        <a:rPr lang="fr-FR" sz="1400" baseline="0" dirty="0" smtClean="0">
                          <a:effectLst/>
                        </a:rPr>
                        <a:t> </a:t>
                      </a:r>
                      <a:r>
                        <a:rPr lang="fr-FR" sz="1400" dirty="0" smtClean="0">
                          <a:effectLst/>
                        </a:rPr>
                        <a:t>x </a:t>
                      </a:r>
                      <a:r>
                        <a:rPr lang="fr-FR" sz="1400" dirty="0">
                          <a:effectLst/>
                        </a:rPr>
                        <a:t>5 = </a:t>
                      </a:r>
                      <a:r>
                        <a:rPr lang="fr-FR" sz="1400" dirty="0" smtClean="0">
                          <a:effectLst/>
                        </a:rPr>
                        <a:t>70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738487"/>
                  </a:ext>
                </a:extLst>
              </a:tr>
              <a:tr h="200469">
                <a:tc>
                  <a:txBody>
                    <a:bodyPr/>
                    <a:lstStyle/>
                    <a:p>
                      <a:pPr algn="ctr">
                        <a:spcAft>
                          <a:spcPts val="0"/>
                        </a:spcAft>
                      </a:pPr>
                      <a:r>
                        <a:rPr lang="fr-FR" sz="1400">
                          <a:effectLst/>
                        </a:rPr>
                        <a:t>Mathématiques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15,5</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 14,1 / 16,7</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(16+13+16)/3</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 15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rPr>
                        <a:t>15 </a:t>
                      </a:r>
                      <a:r>
                        <a:rPr lang="fr-FR" sz="1400" dirty="0">
                          <a:effectLst/>
                        </a:rPr>
                        <a:t>x 5 = </a:t>
                      </a:r>
                      <a:r>
                        <a:rPr lang="fr-FR" sz="1400" dirty="0" smtClean="0">
                          <a:effectLst/>
                        </a:rPr>
                        <a:t>75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0855544"/>
                  </a:ext>
                </a:extLst>
              </a:tr>
              <a:tr h="200469">
                <a:tc>
                  <a:txBody>
                    <a:bodyPr/>
                    <a:lstStyle/>
                    <a:p>
                      <a:pPr algn="ctr">
                        <a:spcAft>
                          <a:spcPts val="0"/>
                        </a:spcAft>
                      </a:pPr>
                      <a:r>
                        <a:rPr lang="fr-FR" sz="1400">
                          <a:effectLst/>
                        </a:rPr>
                        <a:t>Histoire/Géo</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12,2 / 11,6 / 14,4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(13+13+13)/3</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 13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13 x 4 = 52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4892655"/>
                  </a:ext>
                </a:extLst>
              </a:tr>
              <a:tr h="200469">
                <a:tc>
                  <a:txBody>
                    <a:bodyPr/>
                    <a:lstStyle/>
                    <a:p>
                      <a:pPr algn="ctr">
                        <a:spcAft>
                          <a:spcPts val="0"/>
                        </a:spcAft>
                      </a:pPr>
                      <a:r>
                        <a:rPr lang="fr-FR" sz="1400" dirty="0" smtClean="0">
                          <a:effectLst/>
                        </a:rPr>
                        <a:t>LVE Anglais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17,7</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 18,6 / 16,2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[(16+16+16)/3 +</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(13+16+16)/3]/2</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15,5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fr-FR" sz="1400" dirty="0">
                          <a:effectLst/>
                        </a:rPr>
                        <a:t>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fr-FR" sz="1400" dirty="0" smtClean="0">
                          <a:effectLst/>
                        </a:rPr>
                        <a:t>15,5</a:t>
                      </a:r>
                      <a:r>
                        <a:rPr lang="fr-FR" sz="1400" baseline="0" dirty="0" smtClean="0">
                          <a:effectLst/>
                        </a:rPr>
                        <a:t> </a:t>
                      </a:r>
                      <a:r>
                        <a:rPr lang="fr-FR" sz="1400" dirty="0" smtClean="0">
                          <a:effectLst/>
                        </a:rPr>
                        <a:t>x </a:t>
                      </a:r>
                      <a:r>
                        <a:rPr lang="fr-FR" sz="1400" dirty="0">
                          <a:effectLst/>
                        </a:rPr>
                        <a:t>4 = </a:t>
                      </a:r>
                      <a:r>
                        <a:rPr lang="fr-FR" sz="1400" dirty="0" smtClean="0">
                          <a:effectLst/>
                        </a:rPr>
                        <a:t>62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4549515"/>
                  </a:ext>
                </a:extLst>
              </a:tr>
              <a:tr h="200469">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LVE Allemand</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14,5 / 16,6 / 18,2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787052"/>
                  </a:ext>
                </a:extLst>
              </a:tr>
              <a:tr h="200469">
                <a:tc>
                  <a:txBody>
                    <a:bodyPr/>
                    <a:lstStyle/>
                    <a:p>
                      <a:pPr algn="ctr">
                        <a:spcAft>
                          <a:spcPts val="0"/>
                        </a:spcAft>
                      </a:pPr>
                      <a:r>
                        <a:rPr lang="fr-FR" sz="1400" dirty="0">
                          <a:effectLst/>
                        </a:rPr>
                        <a:t>EPS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14,3 / 15,5</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 16,3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(13+16+16)</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 15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rPr>
                        <a:t>15 </a:t>
                      </a:r>
                      <a:r>
                        <a:rPr lang="fr-FR" sz="1400" dirty="0">
                          <a:effectLst/>
                        </a:rPr>
                        <a:t>x 4 = </a:t>
                      </a:r>
                      <a:r>
                        <a:rPr lang="fr-FR" sz="1400" dirty="0" smtClean="0">
                          <a:effectLst/>
                        </a:rPr>
                        <a:t>60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7138275"/>
                  </a:ext>
                </a:extLst>
              </a:tr>
              <a:tr h="200469">
                <a:tc>
                  <a:txBody>
                    <a:bodyPr/>
                    <a:lstStyle/>
                    <a:p>
                      <a:pPr algn="ctr">
                        <a:spcAft>
                          <a:spcPts val="0"/>
                        </a:spcAft>
                      </a:pPr>
                      <a:r>
                        <a:rPr lang="fr-FR" sz="1400" dirty="0" smtClean="0">
                          <a:effectLst/>
                        </a:rPr>
                        <a:t>Arts plastiques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19,4 / 15,7 / 18,6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[(16+16+16)/3 + (13+13+16)/3]/2</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15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fr-FR" sz="1400" dirty="0">
                          <a:effectLst/>
                        </a:rPr>
                        <a:t>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fr-FR" sz="1400" dirty="0" smtClean="0">
                          <a:effectLst/>
                        </a:rPr>
                        <a:t>15 </a:t>
                      </a:r>
                      <a:r>
                        <a:rPr lang="fr-FR" sz="1400" dirty="0">
                          <a:effectLst/>
                        </a:rPr>
                        <a:t>x 4 = </a:t>
                      </a:r>
                      <a:r>
                        <a:rPr lang="fr-FR" sz="1400" dirty="0" smtClean="0">
                          <a:effectLst/>
                        </a:rPr>
                        <a:t>60</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1461448"/>
                  </a:ext>
                </a:extLst>
              </a:tr>
              <a:tr h="200469">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Education musicale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12,2</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 14,4 / 15,2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190890"/>
                  </a:ext>
                </a:extLst>
              </a:tr>
              <a:tr h="200469">
                <a:tc>
                  <a:txBody>
                    <a:bodyPr/>
                    <a:lstStyle/>
                    <a:p>
                      <a:pPr algn="ctr">
                        <a:spcAft>
                          <a:spcPts val="0"/>
                        </a:spcAft>
                      </a:pPr>
                      <a:r>
                        <a:rPr lang="fr-FR" sz="1400" dirty="0" smtClean="0">
                          <a:effectLst/>
                        </a:rPr>
                        <a:t>SVT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10,6 / 11,2 / 9,4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[(13+13+8)/3 + (13+13+13)/3 + (16+16+16)/3]/3</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13,4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spcAft>
                          <a:spcPts val="0"/>
                        </a:spcAft>
                      </a:pPr>
                      <a:r>
                        <a:rPr lang="fr-FR" sz="1400" dirty="0">
                          <a:effectLst/>
                        </a:rPr>
                        <a:t>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spcAft>
                          <a:spcPts val="0"/>
                        </a:spcAft>
                      </a:pPr>
                      <a:r>
                        <a:rPr lang="fr-FR" sz="1400" dirty="0" smtClean="0">
                          <a:effectLst/>
                        </a:rPr>
                        <a:t>13,4 </a:t>
                      </a:r>
                      <a:r>
                        <a:rPr lang="fr-FR" sz="1400" dirty="0">
                          <a:effectLst/>
                        </a:rPr>
                        <a:t>x 4 = </a:t>
                      </a:r>
                      <a:r>
                        <a:rPr lang="fr-FR" sz="1400" dirty="0" smtClean="0">
                          <a:effectLst/>
                        </a:rPr>
                        <a:t>53,6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9012109"/>
                  </a:ext>
                </a:extLst>
              </a:tr>
              <a:tr h="200469">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Physique-Chimie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11,5 / 13,2 / 14,3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2635075"/>
                  </a:ext>
                </a:extLst>
              </a:tr>
              <a:tr h="200469">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Technologie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16,5 / 15,2 / 18,4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9686747"/>
                  </a:ext>
                </a:extLst>
              </a:tr>
              <a:tr h="200469">
                <a:tc>
                  <a:txBody>
                    <a:bodyPr/>
                    <a:lstStyle/>
                    <a:p>
                      <a:pPr algn="ctr">
                        <a:spcAft>
                          <a:spcPts val="0"/>
                        </a:spcAft>
                      </a:pPr>
                      <a:r>
                        <a:rPr lang="fr-FR" sz="1400">
                          <a:effectLst/>
                        </a:rPr>
                        <a:t>Total / 4800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a:effectLst/>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FR" sz="1400" dirty="0" smtClean="0">
                          <a:effectLst/>
                        </a:rPr>
                        <a:t>432,6 </a:t>
                      </a:r>
                      <a:r>
                        <a:rPr lang="fr-FR" sz="1400" dirty="0">
                          <a:effectLst/>
                        </a:rPr>
                        <a:t>x 10 = </a:t>
                      </a:r>
                      <a:r>
                        <a:rPr lang="fr-FR" sz="1400" dirty="0" smtClean="0">
                          <a:effectLst/>
                        </a:rPr>
                        <a:t>4326</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0385439"/>
                  </a:ext>
                </a:extLst>
              </a:tr>
            </a:tbl>
          </a:graphicData>
        </a:graphic>
      </p:graphicFrame>
    </p:spTree>
    <p:extLst>
      <p:ext uri="{BB962C8B-B14F-4D97-AF65-F5344CB8AC3E}">
        <p14:creationId xmlns:p14="http://schemas.microsoft.com/office/powerpoint/2010/main" val="2553848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pic>
        <p:nvPicPr>
          <p:cNvPr id="3" name="Image 2"/>
          <p:cNvPicPr>
            <a:picLocks noChangeAspect="1"/>
          </p:cNvPicPr>
          <p:nvPr/>
        </p:nvPicPr>
        <p:blipFill rotWithShape="1">
          <a:blip r:embed="rId3"/>
          <a:srcRect l="54137" t="20286" r="11994" b="10636"/>
          <a:stretch/>
        </p:blipFill>
        <p:spPr>
          <a:xfrm>
            <a:off x="6636589" y="-70516"/>
            <a:ext cx="4917057" cy="6685845"/>
          </a:xfrm>
          <a:prstGeom prst="rect">
            <a:avLst/>
          </a:prstGeom>
        </p:spPr>
      </p:pic>
      <p:sp>
        <p:nvSpPr>
          <p:cNvPr id="6" name="ZoneTexte 5"/>
          <p:cNvSpPr txBox="1"/>
          <p:nvPr/>
        </p:nvSpPr>
        <p:spPr>
          <a:xfrm>
            <a:off x="178279" y="2607232"/>
            <a:ext cx="6170763" cy="1754326"/>
          </a:xfrm>
          <a:prstGeom prst="rect">
            <a:avLst/>
          </a:prstGeom>
          <a:noFill/>
        </p:spPr>
        <p:txBody>
          <a:bodyPr wrap="square" rtlCol="0">
            <a:spAutoFit/>
          </a:bodyPr>
          <a:lstStyle/>
          <a:p>
            <a:pPr algn="ctr"/>
            <a:r>
              <a:rPr lang="fr-FR" sz="3600" b="1" dirty="0" smtClean="0"/>
              <a:t>Pour la rentrée 2022, </a:t>
            </a:r>
          </a:p>
          <a:p>
            <a:pPr algn="ctr"/>
            <a:r>
              <a:rPr lang="fr-FR" sz="3600" b="1" dirty="0" smtClean="0"/>
              <a:t>comment se passe l’affectation</a:t>
            </a:r>
          </a:p>
          <a:p>
            <a:pPr algn="ctr"/>
            <a:r>
              <a:rPr lang="fr-FR" sz="3600" b="1" dirty="0" smtClean="0"/>
              <a:t>en Seconde GT? </a:t>
            </a:r>
            <a:endParaRPr lang="fr-FR" sz="2800" b="1" dirty="0"/>
          </a:p>
        </p:txBody>
      </p:sp>
    </p:spTree>
    <p:extLst>
      <p:ext uri="{BB962C8B-B14F-4D97-AF65-F5344CB8AC3E}">
        <p14:creationId xmlns:p14="http://schemas.microsoft.com/office/powerpoint/2010/main" val="1621018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2" name="Titre 1"/>
          <p:cNvSpPr>
            <a:spLocks noGrp="1"/>
          </p:cNvSpPr>
          <p:nvPr>
            <p:ph type="title"/>
          </p:nvPr>
        </p:nvSpPr>
        <p:spPr>
          <a:xfrm>
            <a:off x="3594340" y="365125"/>
            <a:ext cx="5515154" cy="1325563"/>
          </a:xfrm>
        </p:spPr>
        <p:txBody>
          <a:bodyPr/>
          <a:lstStyle/>
          <a:p>
            <a:pPr algn="ctr"/>
            <a:r>
              <a:rPr lang="fr-FR" b="1" dirty="0" smtClean="0">
                <a:effectLst>
                  <a:outerShdw blurRad="38100" dist="38100" dir="2700000" algn="tl">
                    <a:srgbClr val="000000">
                      <a:alpha val="43137"/>
                    </a:srgbClr>
                  </a:outerShdw>
                </a:effectLst>
              </a:rPr>
              <a:t>Points abordés</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pPr marL="514350" indent="-514350">
              <a:buAutoNum type="arabicPeriod"/>
            </a:pPr>
            <a:r>
              <a:rPr lang="fr-FR" i="1" dirty="0" smtClean="0"/>
              <a:t>Comment </a:t>
            </a:r>
            <a:r>
              <a:rPr lang="fr-FR" i="1" dirty="0" smtClean="0"/>
              <a:t>se passe l’affectation en Seconde GT en 2022?</a:t>
            </a:r>
          </a:p>
          <a:p>
            <a:pPr marL="514350" indent="-514350">
              <a:buAutoNum type="arabicPeriod"/>
            </a:pPr>
            <a:r>
              <a:rPr lang="fr-FR" i="1" dirty="0" smtClean="0"/>
              <a:t>Focus : inscription dans un lycée privé</a:t>
            </a:r>
          </a:p>
          <a:p>
            <a:pPr marL="514350" indent="-514350">
              <a:buAutoNum type="arabicPeriod"/>
            </a:pPr>
            <a:r>
              <a:rPr lang="fr-FR" i="1" dirty="0" smtClean="0"/>
              <a:t>Focus : entrée dans les lycées Louis-le-Grand et Henri-IV</a:t>
            </a:r>
          </a:p>
          <a:p>
            <a:pPr marL="514350" indent="-514350">
              <a:buAutoNum type="arabicPeriod"/>
            </a:pPr>
            <a:r>
              <a:rPr lang="fr-FR" i="1" dirty="0" smtClean="0"/>
              <a:t>Focus : inscription dans un cursus spécifique</a:t>
            </a:r>
          </a:p>
          <a:p>
            <a:pPr marL="514350" indent="-514350">
              <a:buAutoNum type="arabicPeriod"/>
            </a:pPr>
            <a:r>
              <a:rPr lang="fr-FR" i="1" dirty="0" smtClean="0"/>
              <a:t>Comment formuler ses vœux en Seconde GT? Exemples et contre-exemples</a:t>
            </a:r>
          </a:p>
          <a:p>
            <a:pPr marL="514350" indent="-514350">
              <a:buAutoNum type="arabicPeriod"/>
            </a:pPr>
            <a:r>
              <a:rPr lang="fr-FR" i="1" dirty="0" smtClean="0"/>
              <a:t>Comment se passe l’affectation dans la voie professionnelle?</a:t>
            </a:r>
          </a:p>
          <a:p>
            <a:pPr marL="514350" indent="-514350">
              <a:buAutoNum type="arabicPeriod"/>
            </a:pPr>
            <a:endParaRPr lang="fr-FR" dirty="0"/>
          </a:p>
        </p:txBody>
      </p:sp>
    </p:spTree>
    <p:extLst>
      <p:ext uri="{BB962C8B-B14F-4D97-AF65-F5344CB8AC3E}">
        <p14:creationId xmlns:p14="http://schemas.microsoft.com/office/powerpoint/2010/main" val="2674848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ZoneTexte 8"/>
          <p:cNvSpPr txBox="1"/>
          <p:nvPr/>
        </p:nvSpPr>
        <p:spPr>
          <a:xfrm>
            <a:off x="385314" y="1539767"/>
            <a:ext cx="11404120" cy="4278094"/>
          </a:xfrm>
          <a:prstGeom prst="rect">
            <a:avLst/>
          </a:prstGeom>
          <a:noFill/>
        </p:spPr>
        <p:txBody>
          <a:bodyPr wrap="square" rtlCol="0">
            <a:spAutoFit/>
          </a:bodyPr>
          <a:lstStyle/>
          <a:p>
            <a:pPr algn="just"/>
            <a:r>
              <a:rPr lang="fr-FR" sz="1600" b="1" dirty="0">
                <a:solidFill>
                  <a:prstClr val="black"/>
                </a:solidFill>
                <a:latin typeface="Calibri" panose="020F0502020204030204"/>
              </a:rPr>
              <a:t>Plusieurs situations possibles :</a:t>
            </a:r>
          </a:p>
          <a:p>
            <a:pPr algn="just"/>
            <a:endParaRPr lang="fr-FR" sz="1600" dirty="0">
              <a:solidFill>
                <a:prstClr val="black"/>
              </a:solidFill>
              <a:latin typeface="Calibri" panose="020F0502020204030204"/>
            </a:endParaRPr>
          </a:p>
          <a:p>
            <a:pPr marL="285750" indent="-285750" algn="just">
              <a:buFont typeface="Arial" panose="020B0604020202020204" pitchFamily="34" charset="0"/>
              <a:buChar char="•"/>
            </a:pPr>
            <a:r>
              <a:rPr lang="fr-FR" sz="1600" dirty="0">
                <a:solidFill>
                  <a:prstClr val="black"/>
                </a:solidFill>
                <a:latin typeface="Calibri" panose="020F0502020204030204"/>
              </a:rPr>
              <a:t>L’élève est déjà scolarisé dans un collège privé et sollicite uniquement une inscription dans un lycée privé = pas de saisie du ou des vœu(x) correspondant dans Affelnet</a:t>
            </a:r>
          </a:p>
          <a:p>
            <a:pPr algn="just"/>
            <a:endParaRPr lang="fr-FR" sz="1600" dirty="0">
              <a:solidFill>
                <a:prstClr val="black"/>
              </a:solidFill>
              <a:latin typeface="Calibri" panose="020F0502020204030204"/>
            </a:endParaRPr>
          </a:p>
          <a:p>
            <a:pPr marL="285750" indent="-285750" algn="just">
              <a:buFont typeface="Arial" panose="020B0604020202020204" pitchFamily="34" charset="0"/>
              <a:buChar char="•"/>
            </a:pPr>
            <a:r>
              <a:rPr lang="fr-FR" sz="1600" dirty="0">
                <a:solidFill>
                  <a:prstClr val="black"/>
                </a:solidFill>
                <a:latin typeface="Calibri" panose="020F0502020204030204"/>
              </a:rPr>
              <a:t>L’élève est scolarisé dans un collège privé et sollicite uniquement des formations dans des lycées publics = </a:t>
            </a:r>
            <a:r>
              <a:rPr lang="fr-FR" sz="1600" b="1" dirty="0">
                <a:solidFill>
                  <a:prstClr val="black"/>
                </a:solidFill>
                <a:latin typeface="Calibri" panose="020F0502020204030204"/>
              </a:rPr>
              <a:t>saisie des vœux dans Affelnet</a:t>
            </a:r>
            <a:r>
              <a:rPr lang="fr-FR" sz="1600" dirty="0">
                <a:solidFill>
                  <a:prstClr val="black"/>
                </a:solidFill>
                <a:latin typeface="Calibri" panose="020F0502020204030204"/>
              </a:rPr>
              <a:t>, sans distinction de procédure avec les élèves issus des collèges publics.</a:t>
            </a:r>
          </a:p>
          <a:p>
            <a:pPr marL="285750" indent="-285750" algn="just">
              <a:buFont typeface="Arial" panose="020B0604020202020204" pitchFamily="34" charset="0"/>
              <a:buChar char="•"/>
            </a:pPr>
            <a:endParaRPr lang="fr-FR" sz="1600" dirty="0">
              <a:solidFill>
                <a:prstClr val="black"/>
              </a:solidFill>
              <a:latin typeface="Calibri" panose="020F0502020204030204"/>
            </a:endParaRPr>
          </a:p>
          <a:p>
            <a:pPr marL="285750" indent="-285750" algn="just">
              <a:buFont typeface="Arial" panose="020B0604020202020204" pitchFamily="34" charset="0"/>
              <a:buChar char="•"/>
            </a:pPr>
            <a:r>
              <a:rPr lang="fr-FR" sz="1600" b="1" dirty="0">
                <a:solidFill>
                  <a:prstClr val="black"/>
                </a:solidFill>
                <a:latin typeface="Calibri" panose="020F0502020204030204"/>
              </a:rPr>
              <a:t>L’élève est scolarisé dans un collège public et sollicite des formations dans un lycée privé : le ou les vœu(x) portant sur le(s) lycée(s) privé(s) doivent être effectués dans Affelnet, et obligatoirement placés en tête de liste</a:t>
            </a:r>
            <a:r>
              <a:rPr lang="fr-FR" sz="1600" dirty="0">
                <a:solidFill>
                  <a:prstClr val="black"/>
                </a:solidFill>
                <a:latin typeface="Calibri" panose="020F0502020204030204"/>
              </a:rPr>
              <a:t>. </a:t>
            </a:r>
          </a:p>
          <a:p>
            <a:pPr algn="just"/>
            <a:endParaRPr lang="fr-FR" sz="1600" dirty="0">
              <a:solidFill>
                <a:prstClr val="black"/>
              </a:solidFill>
              <a:latin typeface="Calibri" panose="020F0502020204030204"/>
            </a:endParaRPr>
          </a:p>
          <a:p>
            <a:pPr algn="just"/>
            <a:r>
              <a:rPr lang="fr-FR" sz="1600" dirty="0" smtClean="0">
                <a:solidFill>
                  <a:prstClr val="black"/>
                </a:solidFill>
                <a:latin typeface="Calibri" panose="020F0502020204030204"/>
              </a:rPr>
              <a:t>En 2021, 942 </a:t>
            </a:r>
            <a:r>
              <a:rPr lang="fr-FR" sz="1600" dirty="0">
                <a:solidFill>
                  <a:prstClr val="black"/>
                </a:solidFill>
                <a:latin typeface="Calibri" panose="020F0502020204030204"/>
              </a:rPr>
              <a:t>places en Seconde GT </a:t>
            </a:r>
            <a:r>
              <a:rPr lang="fr-FR" sz="1600" dirty="0" smtClean="0">
                <a:solidFill>
                  <a:prstClr val="black"/>
                </a:solidFill>
                <a:latin typeface="Calibri" panose="020F0502020204030204"/>
              </a:rPr>
              <a:t>ont été proposées </a:t>
            </a:r>
            <a:r>
              <a:rPr lang="fr-FR" sz="1600" dirty="0">
                <a:solidFill>
                  <a:prstClr val="black"/>
                </a:solidFill>
                <a:latin typeface="Calibri" panose="020F0502020204030204"/>
              </a:rPr>
              <a:t>sur le téléservice affectation dans des lycées privés, </a:t>
            </a:r>
            <a:r>
              <a:rPr lang="fr-FR" sz="1600" b="1" dirty="0" smtClean="0">
                <a:solidFill>
                  <a:prstClr val="black"/>
                </a:solidFill>
                <a:latin typeface="Calibri" panose="020F0502020204030204"/>
              </a:rPr>
              <a:t>correspondant </a:t>
            </a:r>
            <a:r>
              <a:rPr lang="fr-FR" sz="1600" b="1" dirty="0">
                <a:solidFill>
                  <a:prstClr val="black"/>
                </a:solidFill>
                <a:latin typeface="Calibri" panose="020F0502020204030204"/>
              </a:rPr>
              <a:t>aux inscriptions déjà enregistrées par ces établissements. </a:t>
            </a:r>
            <a:r>
              <a:rPr lang="fr-FR" sz="1600" dirty="0" smtClean="0">
                <a:solidFill>
                  <a:prstClr val="black"/>
                </a:solidFill>
                <a:latin typeface="Calibri" panose="020F0502020204030204"/>
              </a:rPr>
              <a:t>37 </a:t>
            </a:r>
            <a:r>
              <a:rPr lang="fr-FR" sz="1600" dirty="0">
                <a:solidFill>
                  <a:prstClr val="black"/>
                </a:solidFill>
                <a:latin typeface="Calibri" panose="020F0502020204030204"/>
              </a:rPr>
              <a:t>établissements des 3 réseaux de l’enseignement privé </a:t>
            </a:r>
            <a:r>
              <a:rPr lang="fr-FR" sz="1600" dirty="0" smtClean="0">
                <a:solidFill>
                  <a:prstClr val="black"/>
                </a:solidFill>
                <a:latin typeface="Calibri" panose="020F0502020204030204"/>
              </a:rPr>
              <a:t>étaient </a:t>
            </a:r>
            <a:r>
              <a:rPr lang="fr-FR" sz="1600" dirty="0">
                <a:solidFill>
                  <a:prstClr val="black"/>
                </a:solidFill>
                <a:latin typeface="Calibri" panose="020F0502020204030204"/>
              </a:rPr>
              <a:t>présents sur le téléservice affectation pour l’affectation en Seconde </a:t>
            </a:r>
            <a:r>
              <a:rPr lang="fr-FR" sz="1600" dirty="0" smtClean="0">
                <a:solidFill>
                  <a:prstClr val="black"/>
                </a:solidFill>
                <a:latin typeface="Calibri" panose="020F0502020204030204"/>
              </a:rPr>
              <a:t>GT.</a:t>
            </a:r>
          </a:p>
          <a:p>
            <a:pPr algn="just"/>
            <a:endParaRPr lang="fr-FR" sz="1600" dirty="0">
              <a:solidFill>
                <a:prstClr val="black"/>
              </a:solidFill>
              <a:latin typeface="Calibri" panose="020F0502020204030204"/>
            </a:endParaRPr>
          </a:p>
          <a:p>
            <a:pPr algn="just"/>
            <a:r>
              <a:rPr lang="fr-FR" sz="1600" dirty="0" smtClean="0">
                <a:solidFill>
                  <a:prstClr val="black"/>
                </a:solidFill>
                <a:latin typeface="Calibri" panose="020F0502020204030204"/>
              </a:rPr>
              <a:t>Les directeurs d’établissements privés se connectent sur AFFELNET après la phase de saisie des vœux afin de valider les vœux des élèves qu’ils ont retenus. </a:t>
            </a:r>
            <a:endParaRPr lang="fr-FR" sz="1600" dirty="0">
              <a:solidFill>
                <a:prstClr val="black"/>
              </a:solidFill>
              <a:latin typeface="Calibri" panose="020F0502020204030204"/>
            </a:endParaRPr>
          </a:p>
        </p:txBody>
      </p:sp>
      <p:sp>
        <p:nvSpPr>
          <p:cNvPr id="6" name="Titre 1"/>
          <p:cNvSpPr txBox="1">
            <a:spLocks/>
          </p:cNvSpPr>
          <p:nvPr/>
        </p:nvSpPr>
        <p:spPr>
          <a:xfrm>
            <a:off x="2483725" y="289981"/>
            <a:ext cx="7886700" cy="96443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3600" b="1" i="1" dirty="0">
                <a:solidFill>
                  <a:prstClr val="black"/>
                </a:solidFill>
                <a:effectLst>
                  <a:outerShdw blurRad="38100" dist="38100" dir="2700000" algn="tl">
                    <a:srgbClr val="000000">
                      <a:alpha val="43137"/>
                    </a:srgbClr>
                  </a:outerShdw>
                </a:effectLst>
                <a:latin typeface="Marianne" panose="02000000000000000000" pitchFamily="50" charset="0"/>
              </a:rPr>
              <a:t>Focus : inscription dans un lycée privé</a:t>
            </a:r>
          </a:p>
        </p:txBody>
      </p:sp>
    </p:spTree>
    <p:extLst>
      <p:ext uri="{BB962C8B-B14F-4D97-AF65-F5344CB8AC3E}">
        <p14:creationId xmlns:p14="http://schemas.microsoft.com/office/powerpoint/2010/main" val="2151931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 name="Titre 1"/>
          <p:cNvSpPr txBox="1">
            <a:spLocks/>
          </p:cNvSpPr>
          <p:nvPr/>
        </p:nvSpPr>
        <p:spPr>
          <a:xfrm>
            <a:off x="2483725" y="289981"/>
            <a:ext cx="7886700" cy="964433"/>
          </a:xfrm>
          <a:prstGeom prst="rect">
            <a:avLst/>
          </a:prstGeom>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sz="3600" b="1" i="1" dirty="0">
                <a:solidFill>
                  <a:prstClr val="black"/>
                </a:solidFill>
                <a:effectLst>
                  <a:outerShdw blurRad="38100" dist="38100" dir="2700000" algn="tl">
                    <a:srgbClr val="000000">
                      <a:alpha val="43137"/>
                    </a:srgbClr>
                  </a:outerShdw>
                </a:effectLst>
                <a:latin typeface="Marianne" panose="02000000000000000000" pitchFamily="50" charset="0"/>
              </a:rPr>
              <a:t>Focus : </a:t>
            </a:r>
            <a:r>
              <a:rPr lang="fr-FR" sz="3600" b="1" i="1" dirty="0" smtClean="0">
                <a:solidFill>
                  <a:prstClr val="black"/>
                </a:solidFill>
                <a:effectLst>
                  <a:outerShdw blurRad="38100" dist="38100" dir="2700000" algn="tl">
                    <a:srgbClr val="000000">
                      <a:alpha val="43137"/>
                    </a:srgbClr>
                  </a:outerShdw>
                </a:effectLst>
                <a:latin typeface="Marianne" panose="02000000000000000000" pitchFamily="50" charset="0"/>
              </a:rPr>
              <a:t>entrée dans les lycées Louis-le-Grand et Henri-IV</a:t>
            </a:r>
            <a:endParaRPr lang="fr-FR" sz="3600" b="1" i="1" dirty="0">
              <a:solidFill>
                <a:prstClr val="black"/>
              </a:solidFill>
              <a:effectLst>
                <a:outerShdw blurRad="38100" dist="38100" dir="2700000" algn="tl">
                  <a:srgbClr val="000000">
                    <a:alpha val="43137"/>
                  </a:srgbClr>
                </a:outerShdw>
              </a:effectLst>
              <a:latin typeface="Marianne" panose="02000000000000000000" pitchFamily="50" charset="0"/>
            </a:endParaRPr>
          </a:p>
        </p:txBody>
      </p:sp>
      <p:sp>
        <p:nvSpPr>
          <p:cNvPr id="2" name="Rectangle 1"/>
          <p:cNvSpPr/>
          <p:nvPr/>
        </p:nvSpPr>
        <p:spPr>
          <a:xfrm>
            <a:off x="310549" y="1496612"/>
            <a:ext cx="11553645" cy="5078313"/>
          </a:xfrm>
          <a:prstGeom prst="rect">
            <a:avLst/>
          </a:prstGeom>
        </p:spPr>
        <p:txBody>
          <a:bodyPr wrap="square">
            <a:spAutoFit/>
          </a:bodyPr>
          <a:lstStyle/>
          <a:p>
            <a:pPr algn="just"/>
            <a:r>
              <a:rPr lang="fr-FR" b="1" dirty="0" smtClean="0"/>
              <a:t>1. Elève scolarisé </a:t>
            </a:r>
            <a:r>
              <a:rPr lang="fr-FR" b="1" dirty="0"/>
              <a:t>en 3ème dans un collège parisien et domicilié à Paris pour l’année 2021-2022</a:t>
            </a:r>
          </a:p>
          <a:p>
            <a:pPr algn="just"/>
            <a:endParaRPr lang="fr-FR" dirty="0" smtClean="0"/>
          </a:p>
          <a:p>
            <a:pPr marL="285750" indent="-285750" algn="just">
              <a:buFont typeface="Wingdings" panose="05000000000000000000" pitchFamily="2" charset="2"/>
              <a:buChar char="Ø"/>
            </a:pPr>
            <a:r>
              <a:rPr lang="fr-FR" dirty="0" smtClean="0"/>
              <a:t>Une démarche simplifiée : saisir le ou les vœux correspondant, </a:t>
            </a:r>
            <a:r>
              <a:rPr lang="fr-FR" u="sng" dirty="0" smtClean="0"/>
              <a:t>en </a:t>
            </a:r>
            <a:r>
              <a:rPr lang="fr-FR" u="sng" dirty="0"/>
              <a:t>vœux 1 et 2 </a:t>
            </a:r>
            <a:r>
              <a:rPr lang="fr-FR" u="sng" dirty="0" smtClean="0"/>
              <a:t>exclusivement.</a:t>
            </a:r>
            <a:endParaRPr lang="fr-FR" dirty="0" smtClean="0"/>
          </a:p>
          <a:p>
            <a:pPr marL="285750" indent="-285750" algn="just">
              <a:buFont typeface="Wingdings" panose="05000000000000000000" pitchFamily="2" charset="2"/>
              <a:buChar char="Ø"/>
            </a:pPr>
            <a:r>
              <a:rPr lang="fr-FR" dirty="0" smtClean="0"/>
              <a:t>L’affectation </a:t>
            </a:r>
            <a:r>
              <a:rPr lang="fr-FR" dirty="0"/>
              <a:t>s’appuie sur </a:t>
            </a:r>
            <a:r>
              <a:rPr lang="fr-FR" dirty="0" smtClean="0"/>
              <a:t>les éléments du </a:t>
            </a:r>
            <a:r>
              <a:rPr lang="fr-FR" u="sng" dirty="0" smtClean="0"/>
              <a:t>barème AFFELNET</a:t>
            </a:r>
            <a:r>
              <a:rPr lang="fr-FR" dirty="0" smtClean="0"/>
              <a:t> :</a:t>
            </a:r>
          </a:p>
          <a:p>
            <a:pPr marL="285750" indent="-285750" algn="just">
              <a:buFontTx/>
              <a:buChar char="-"/>
            </a:pPr>
            <a:r>
              <a:rPr lang="fr-FR" dirty="0" smtClean="0"/>
              <a:t>Le secteur : les lycées Louis-le-Grand et Henri-IV sont placés en secteur 1 pour tous les collèges parisiens</a:t>
            </a:r>
          </a:p>
          <a:p>
            <a:pPr marL="285750" indent="-285750" algn="just">
              <a:buFontTx/>
              <a:buChar char="-"/>
            </a:pPr>
            <a:r>
              <a:rPr lang="fr-FR" dirty="0" smtClean="0"/>
              <a:t>Les </a:t>
            </a:r>
            <a:r>
              <a:rPr lang="fr-FR" dirty="0"/>
              <a:t>résultats </a:t>
            </a:r>
            <a:r>
              <a:rPr lang="fr-FR" dirty="0" smtClean="0"/>
              <a:t>scolaires (= bonus scolaire AFFELNET sur 9600 pts)</a:t>
            </a:r>
          </a:p>
          <a:p>
            <a:pPr marL="285750" indent="-285750" algn="just">
              <a:buFontTx/>
              <a:buChar char="-"/>
            </a:pPr>
            <a:r>
              <a:rPr lang="fr-FR" dirty="0" smtClean="0"/>
              <a:t>Le statut de boursier (= quota de places réservées)</a:t>
            </a:r>
          </a:p>
          <a:p>
            <a:pPr marL="285750" indent="-285750" algn="just">
              <a:buFontTx/>
              <a:buChar char="-"/>
            </a:pPr>
            <a:r>
              <a:rPr lang="fr-FR" dirty="0" smtClean="0"/>
              <a:t>L’IPS du collège de scolarisation de l’année de 3</a:t>
            </a:r>
            <a:r>
              <a:rPr lang="fr-FR" baseline="30000" dirty="0" smtClean="0"/>
              <a:t>ème</a:t>
            </a:r>
            <a:r>
              <a:rPr lang="fr-FR" dirty="0" smtClean="0"/>
              <a:t> (=quota de places réservées)</a:t>
            </a:r>
          </a:p>
          <a:p>
            <a:pPr algn="just"/>
            <a:endParaRPr lang="fr-FR" dirty="0"/>
          </a:p>
          <a:p>
            <a:pPr algn="just"/>
            <a:r>
              <a:rPr lang="fr-FR" b="1" dirty="0" smtClean="0"/>
              <a:t>2. Elève de 3</a:t>
            </a:r>
            <a:r>
              <a:rPr lang="fr-FR" b="1" baseline="30000" dirty="0" smtClean="0"/>
              <a:t>ème</a:t>
            </a:r>
            <a:r>
              <a:rPr lang="fr-FR" b="1" dirty="0" smtClean="0"/>
              <a:t> non-scolarisé </a:t>
            </a:r>
            <a:r>
              <a:rPr lang="fr-FR" b="1" u="sng" dirty="0"/>
              <a:t>et/ou</a:t>
            </a:r>
            <a:r>
              <a:rPr lang="fr-FR" b="1" dirty="0"/>
              <a:t> non-domicilié à Paris pour l’année </a:t>
            </a:r>
            <a:r>
              <a:rPr lang="fr-FR" b="1" dirty="0" smtClean="0"/>
              <a:t>2021-2022</a:t>
            </a:r>
          </a:p>
          <a:p>
            <a:pPr algn="just"/>
            <a:endParaRPr lang="fr-FR" dirty="0"/>
          </a:p>
          <a:p>
            <a:pPr marL="285750" indent="-285750" algn="just">
              <a:buFont typeface="Wingdings" panose="05000000000000000000" pitchFamily="2" charset="2"/>
              <a:buChar char="Ø"/>
            </a:pPr>
            <a:r>
              <a:rPr lang="fr-FR" dirty="0"/>
              <a:t>Un dossier de candidature </a:t>
            </a:r>
            <a:r>
              <a:rPr lang="fr-FR" dirty="0" smtClean="0"/>
              <a:t>doit </a:t>
            </a:r>
            <a:r>
              <a:rPr lang="fr-FR" dirty="0"/>
              <a:t>être déposé sur une plateforme numérique sécurisée dédiée, </a:t>
            </a:r>
            <a:r>
              <a:rPr lang="fr-FR" dirty="0">
                <a:hlinkClick r:id="rId2"/>
              </a:rPr>
              <a:t>accessible </a:t>
            </a:r>
            <a:r>
              <a:rPr lang="fr-FR" i="1" dirty="0">
                <a:hlinkClick r:id="rId2"/>
              </a:rPr>
              <a:t>ici</a:t>
            </a:r>
            <a:r>
              <a:rPr lang="fr-FR" i="1" dirty="0"/>
              <a:t>. </a:t>
            </a:r>
            <a:r>
              <a:rPr lang="fr-FR" dirty="0"/>
              <a:t>La plateforme ouvre le 10 janvier </a:t>
            </a:r>
            <a:r>
              <a:rPr lang="fr-FR" dirty="0" smtClean="0"/>
              <a:t>2022 et ferme le 8 avril 2022.</a:t>
            </a:r>
            <a:r>
              <a:rPr lang="fr-FR" dirty="0"/>
              <a:t> </a:t>
            </a:r>
            <a:r>
              <a:rPr lang="fr-FR" dirty="0" smtClean="0"/>
              <a:t>Le </a:t>
            </a:r>
            <a:r>
              <a:rPr lang="fr-FR" dirty="0"/>
              <a:t>même dossier permet de candidater à Henri IV, à Louis Le Grand ou sur les deux établissements, par ordre de préférence</a:t>
            </a:r>
            <a:r>
              <a:rPr lang="fr-FR" dirty="0" smtClean="0"/>
              <a:t>.</a:t>
            </a:r>
          </a:p>
          <a:p>
            <a:pPr marL="285750" indent="-285750" algn="just">
              <a:buFont typeface="Wingdings" panose="05000000000000000000" pitchFamily="2" charset="2"/>
              <a:buChar char="Ø"/>
            </a:pPr>
            <a:r>
              <a:rPr lang="fr-FR" dirty="0" smtClean="0">
                <a:effectLst/>
              </a:rPr>
              <a:t>Un quota de places est réservé aux élèves hors académie, identique à l’existant : environ 25% des places à Henri-IV et 40% à Louis-le-Grand</a:t>
            </a:r>
          </a:p>
          <a:p>
            <a:pPr marL="285750" indent="-285750" algn="just">
              <a:buFont typeface="Wingdings" panose="05000000000000000000" pitchFamily="2" charset="2"/>
              <a:buChar char="Ø"/>
            </a:pPr>
            <a:r>
              <a:rPr lang="fr-FR" dirty="0" smtClean="0"/>
              <a:t>Les candidatures sont examinées selon les mêmes critères que les élèves parisiens (résultats scolaires, statut de boursier notamment), à l’aide d’un barème d’aide à la décision, par une commission pilotée par le chef d’établissement</a:t>
            </a:r>
            <a:endParaRPr lang="fr-FR" dirty="0">
              <a:effectLst/>
            </a:endParaRPr>
          </a:p>
        </p:txBody>
      </p:sp>
    </p:spTree>
    <p:extLst>
      <p:ext uri="{BB962C8B-B14F-4D97-AF65-F5344CB8AC3E}">
        <p14:creationId xmlns:p14="http://schemas.microsoft.com/office/powerpoint/2010/main" val="2426132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6" name="ZoneTexte 5"/>
          <p:cNvSpPr txBox="1"/>
          <p:nvPr/>
        </p:nvSpPr>
        <p:spPr>
          <a:xfrm>
            <a:off x="2214113" y="287486"/>
            <a:ext cx="9575321" cy="646331"/>
          </a:xfrm>
          <a:prstGeom prst="rect">
            <a:avLst/>
          </a:prstGeom>
          <a:noFill/>
        </p:spPr>
        <p:txBody>
          <a:bodyPr wrap="square" rtlCol="0">
            <a:spAutoFit/>
          </a:bodyPr>
          <a:lstStyle/>
          <a:p>
            <a:pPr algn="ctr"/>
            <a:r>
              <a:rPr lang="fr-FR" sz="3600" b="1" i="1" dirty="0" smtClean="0">
                <a:latin typeface="Marianne" panose="02000000000000000000"/>
              </a:rPr>
              <a:t>Focus : inscription dans un cursus spécifique </a:t>
            </a:r>
            <a:endParaRPr lang="fr-FR" sz="2800" b="1" i="1" dirty="0">
              <a:latin typeface="Marianne" panose="02000000000000000000"/>
            </a:endParaRPr>
          </a:p>
        </p:txBody>
      </p:sp>
      <p:sp>
        <p:nvSpPr>
          <p:cNvPr id="2" name="ZoneTexte 1"/>
          <p:cNvSpPr txBox="1"/>
          <p:nvPr/>
        </p:nvSpPr>
        <p:spPr>
          <a:xfrm rot="21024211">
            <a:off x="695095" y="2295522"/>
            <a:ext cx="2587247" cy="369332"/>
          </a:xfrm>
          <a:prstGeom prst="rect">
            <a:avLst/>
          </a:prstGeom>
          <a:solidFill>
            <a:schemeClr val="accent1">
              <a:lumMod val="20000"/>
              <a:lumOff val="80000"/>
            </a:schemeClr>
          </a:solidFill>
        </p:spPr>
        <p:txBody>
          <a:bodyPr wrap="none" rtlCol="0">
            <a:spAutoFit/>
          </a:bodyPr>
          <a:lstStyle/>
          <a:p>
            <a:r>
              <a:rPr lang="fr-FR" dirty="0" smtClean="0"/>
              <a:t>…Section internationale…</a:t>
            </a:r>
            <a:endParaRPr lang="fr-FR" dirty="0"/>
          </a:p>
        </p:txBody>
      </p:sp>
      <p:sp>
        <p:nvSpPr>
          <p:cNvPr id="7" name="ZoneTexte 6"/>
          <p:cNvSpPr txBox="1"/>
          <p:nvPr/>
        </p:nvSpPr>
        <p:spPr>
          <a:xfrm rot="21008541">
            <a:off x="2142562" y="1304781"/>
            <a:ext cx="2304926" cy="369332"/>
          </a:xfrm>
          <a:prstGeom prst="rect">
            <a:avLst/>
          </a:prstGeom>
          <a:solidFill>
            <a:schemeClr val="accent1">
              <a:lumMod val="20000"/>
              <a:lumOff val="80000"/>
            </a:schemeClr>
          </a:solidFill>
        </p:spPr>
        <p:txBody>
          <a:bodyPr wrap="none" rtlCol="0">
            <a:spAutoFit/>
          </a:bodyPr>
          <a:lstStyle/>
          <a:p>
            <a:r>
              <a:rPr lang="fr-FR" dirty="0" smtClean="0"/>
              <a:t>…Section binationale…</a:t>
            </a:r>
            <a:endParaRPr lang="fr-FR" dirty="0"/>
          </a:p>
        </p:txBody>
      </p:sp>
      <p:sp>
        <p:nvSpPr>
          <p:cNvPr id="8" name="ZoneTexte 7"/>
          <p:cNvSpPr txBox="1"/>
          <p:nvPr/>
        </p:nvSpPr>
        <p:spPr>
          <a:xfrm rot="21008541">
            <a:off x="3758327" y="1473543"/>
            <a:ext cx="3290709" cy="646331"/>
          </a:xfrm>
          <a:prstGeom prst="rect">
            <a:avLst/>
          </a:prstGeom>
          <a:solidFill>
            <a:schemeClr val="accent1">
              <a:lumMod val="20000"/>
              <a:lumOff val="80000"/>
            </a:schemeClr>
          </a:solidFill>
        </p:spPr>
        <p:txBody>
          <a:bodyPr wrap="none" rtlCol="0">
            <a:spAutoFit/>
          </a:bodyPr>
          <a:lstStyle/>
          <a:p>
            <a:pPr algn="ctr"/>
            <a:r>
              <a:rPr lang="fr-FR" dirty="0" smtClean="0"/>
              <a:t>…Classes à double-cursus…</a:t>
            </a:r>
          </a:p>
          <a:p>
            <a:pPr algn="ctr"/>
            <a:r>
              <a:rPr lang="fr-FR" dirty="0" smtClean="0"/>
              <a:t>…Musique…Danse…Bac S2TMD…</a:t>
            </a:r>
            <a:endParaRPr lang="fr-FR" dirty="0"/>
          </a:p>
        </p:txBody>
      </p:sp>
      <p:sp>
        <p:nvSpPr>
          <p:cNvPr id="10" name="ZoneTexte 9"/>
          <p:cNvSpPr txBox="1"/>
          <p:nvPr/>
        </p:nvSpPr>
        <p:spPr>
          <a:xfrm rot="21008541">
            <a:off x="6582987" y="1977264"/>
            <a:ext cx="3167470" cy="646331"/>
          </a:xfrm>
          <a:prstGeom prst="rect">
            <a:avLst/>
          </a:prstGeom>
          <a:solidFill>
            <a:schemeClr val="accent1">
              <a:lumMod val="20000"/>
              <a:lumOff val="80000"/>
            </a:schemeClr>
          </a:solidFill>
        </p:spPr>
        <p:txBody>
          <a:bodyPr wrap="none" rtlCol="0">
            <a:spAutoFit/>
          </a:bodyPr>
          <a:lstStyle/>
          <a:p>
            <a:pPr algn="ctr"/>
            <a:r>
              <a:rPr lang="fr-FR" dirty="0" smtClean="0"/>
              <a:t>…Sections sportives…</a:t>
            </a:r>
          </a:p>
          <a:p>
            <a:r>
              <a:rPr lang="fr-FR" dirty="0" smtClean="0"/>
              <a:t>…CHASE (Sportif d’Excellence)…</a:t>
            </a:r>
            <a:endParaRPr lang="fr-FR" dirty="0"/>
          </a:p>
        </p:txBody>
      </p:sp>
      <p:sp>
        <p:nvSpPr>
          <p:cNvPr id="4" name="ZoneTexte 3"/>
          <p:cNvSpPr txBox="1"/>
          <p:nvPr/>
        </p:nvSpPr>
        <p:spPr>
          <a:xfrm>
            <a:off x="500332" y="3601328"/>
            <a:ext cx="11420436" cy="2954655"/>
          </a:xfrm>
          <a:prstGeom prst="rect">
            <a:avLst/>
          </a:prstGeom>
          <a:noFill/>
        </p:spPr>
        <p:txBody>
          <a:bodyPr wrap="square" rtlCol="0">
            <a:spAutoFit/>
          </a:bodyPr>
          <a:lstStyle/>
          <a:p>
            <a:r>
              <a:rPr lang="fr-FR" dirty="0" smtClean="0"/>
              <a:t>1. </a:t>
            </a:r>
            <a:r>
              <a:rPr lang="fr-FR" sz="2000" b="1" u="sng" dirty="0" smtClean="0">
                <a:solidFill>
                  <a:schemeClr val="bg1"/>
                </a:solidFill>
              </a:rPr>
              <a:t>Avant le 8 avril</a:t>
            </a:r>
            <a:r>
              <a:rPr lang="fr-FR" dirty="0" smtClean="0"/>
              <a:t> (sections internationales, binationales, orientales ; Sciences po, Sciences co) </a:t>
            </a:r>
            <a:r>
              <a:rPr lang="fr-FR" sz="2000" b="1" u="sng" dirty="0" smtClean="0">
                <a:solidFill>
                  <a:schemeClr val="bg1"/>
                </a:solidFill>
              </a:rPr>
              <a:t>ou le 2 mai </a:t>
            </a:r>
            <a:r>
              <a:rPr lang="fr-FR" dirty="0" smtClean="0"/>
              <a:t>(tous autres cursus spécifiques) :</a:t>
            </a:r>
          </a:p>
          <a:p>
            <a:pPr algn="ctr"/>
            <a:r>
              <a:rPr lang="fr-FR" dirty="0" smtClean="0"/>
              <a:t> </a:t>
            </a:r>
            <a:r>
              <a:rPr lang="fr-FR" sz="2000" b="1" u="sng" dirty="0">
                <a:effectLst>
                  <a:outerShdw blurRad="38100" dist="38100" dir="2700000" algn="tl">
                    <a:srgbClr val="000000">
                      <a:alpha val="43137"/>
                    </a:srgbClr>
                  </a:outerShdw>
                </a:effectLst>
              </a:rPr>
              <a:t>D</a:t>
            </a:r>
            <a:r>
              <a:rPr lang="fr-FR" sz="2000" b="1" u="sng" dirty="0" smtClean="0">
                <a:effectLst>
                  <a:outerShdw blurRad="38100" dist="38100" dir="2700000" algn="tl">
                    <a:srgbClr val="000000">
                      <a:alpha val="43137"/>
                    </a:srgbClr>
                  </a:outerShdw>
                </a:effectLst>
              </a:rPr>
              <a:t>époser un dossier, en ligne</a:t>
            </a:r>
            <a:r>
              <a:rPr lang="fr-FR" dirty="0" smtClean="0"/>
              <a:t>, sur le site du Rectorat de Paris</a:t>
            </a:r>
          </a:p>
          <a:p>
            <a:pPr algn="ctr"/>
            <a:endParaRPr lang="fr-FR" dirty="0" smtClean="0"/>
          </a:p>
          <a:p>
            <a:pPr algn="ctr"/>
            <a:r>
              <a:rPr lang="fr-FR" sz="1600" dirty="0">
                <a:hlinkClick r:id="rId3"/>
              </a:rPr>
              <a:t>https://</a:t>
            </a:r>
            <a:r>
              <a:rPr lang="fr-FR" sz="1600" dirty="0" smtClean="0">
                <a:hlinkClick r:id="rId3"/>
              </a:rPr>
              <a:t>www.ac-paris.fr/portail/jcms/p2_2000149/deposer-en-ligne-un-dossier-d-affectation-ou-de-candidature-en-cursus-specifique?cid=p2_2301363</a:t>
            </a:r>
            <a:r>
              <a:rPr lang="fr-FR" sz="1600" dirty="0" smtClean="0"/>
              <a:t> </a:t>
            </a:r>
            <a:endParaRPr lang="fr-FR" sz="1600" dirty="0"/>
          </a:p>
          <a:p>
            <a:pPr algn="ctr"/>
            <a:endParaRPr lang="fr-FR" dirty="0"/>
          </a:p>
          <a:p>
            <a:r>
              <a:rPr lang="fr-FR" dirty="0" smtClean="0"/>
              <a:t>2. Dans le cadre de la </a:t>
            </a:r>
            <a:r>
              <a:rPr lang="fr-FR" sz="2000" b="1" u="sng" dirty="0" smtClean="0">
                <a:effectLst>
                  <a:outerShdw blurRad="38100" dist="38100" dir="2700000" algn="tl">
                    <a:srgbClr val="000000">
                      <a:alpha val="43137"/>
                    </a:srgbClr>
                  </a:outerShdw>
                </a:effectLst>
              </a:rPr>
              <a:t>procédure Affelnet</a:t>
            </a:r>
            <a:r>
              <a:rPr lang="fr-FR" dirty="0" smtClean="0"/>
              <a:t>, </a:t>
            </a:r>
            <a:r>
              <a:rPr lang="fr-FR" sz="2000" b="1" u="sng" dirty="0" smtClean="0">
                <a:effectLst>
                  <a:outerShdw blurRad="38100" dist="38100" dir="2700000" algn="tl">
                    <a:srgbClr val="000000">
                      <a:alpha val="43137"/>
                    </a:srgbClr>
                  </a:outerShdw>
                </a:effectLst>
              </a:rPr>
              <a:t>formuler les vœux</a:t>
            </a:r>
            <a:r>
              <a:rPr lang="fr-FR" dirty="0"/>
              <a:t> </a:t>
            </a:r>
            <a:r>
              <a:rPr lang="fr-FR" dirty="0" smtClean="0"/>
              <a:t>sur les établissements et les formations correspondants, en veillant à </a:t>
            </a:r>
            <a:r>
              <a:rPr lang="fr-FR" sz="2000" b="1" u="sng" dirty="0" smtClean="0">
                <a:effectLst>
                  <a:outerShdw blurRad="38100" dist="38100" dir="2700000" algn="tl">
                    <a:srgbClr val="000000">
                      <a:alpha val="43137"/>
                    </a:srgbClr>
                  </a:outerShdw>
                </a:effectLst>
              </a:rPr>
              <a:t>placer ces vœux en tête de liste</a:t>
            </a:r>
            <a:r>
              <a:rPr lang="fr-FR" b="1" u="sng" dirty="0" smtClean="0">
                <a:effectLst>
                  <a:outerShdw blurRad="38100" dist="38100" dir="2700000" algn="tl">
                    <a:srgbClr val="000000">
                      <a:alpha val="43137"/>
                    </a:srgbClr>
                  </a:outerShdw>
                </a:effectLst>
              </a:rPr>
              <a:t> </a:t>
            </a:r>
            <a:r>
              <a:rPr lang="fr-FR" dirty="0" smtClean="0"/>
              <a:t>(pas de vœux sur des Seconde GT « classiques » intercalés). </a:t>
            </a:r>
          </a:p>
        </p:txBody>
      </p:sp>
      <p:sp>
        <p:nvSpPr>
          <p:cNvPr id="12" name="Rectangle 11"/>
          <p:cNvSpPr/>
          <p:nvPr/>
        </p:nvSpPr>
        <p:spPr>
          <a:xfrm>
            <a:off x="787879" y="4473077"/>
            <a:ext cx="11404121" cy="307777"/>
          </a:xfrm>
          <a:prstGeom prst="rect">
            <a:avLst/>
          </a:prstGeom>
        </p:spPr>
        <p:txBody>
          <a:bodyPr wrap="square">
            <a:spAutoFit/>
          </a:bodyPr>
          <a:lstStyle/>
          <a:p>
            <a:endParaRPr lang="fr-FR" sz="1400" dirty="0" smtClean="0"/>
          </a:p>
        </p:txBody>
      </p:sp>
      <p:sp>
        <p:nvSpPr>
          <p:cNvPr id="13" name="Flèche droite rayée 12"/>
          <p:cNvSpPr/>
          <p:nvPr/>
        </p:nvSpPr>
        <p:spPr>
          <a:xfrm>
            <a:off x="366110" y="4778837"/>
            <a:ext cx="632604" cy="49138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rot="21008541">
            <a:off x="7300067" y="1140706"/>
            <a:ext cx="2515176" cy="646331"/>
          </a:xfrm>
          <a:prstGeom prst="rect">
            <a:avLst/>
          </a:prstGeom>
          <a:solidFill>
            <a:schemeClr val="accent1">
              <a:lumMod val="20000"/>
              <a:lumOff val="80000"/>
            </a:schemeClr>
          </a:solidFill>
        </p:spPr>
        <p:txBody>
          <a:bodyPr wrap="none" rtlCol="0">
            <a:spAutoFit/>
          </a:bodyPr>
          <a:lstStyle/>
          <a:p>
            <a:pPr algn="ctr"/>
            <a:r>
              <a:rPr lang="fr-FR" dirty="0" smtClean="0"/>
              <a:t>…SELO Chinois, Japonais,</a:t>
            </a:r>
          </a:p>
          <a:p>
            <a:pPr algn="ctr"/>
            <a:r>
              <a:rPr lang="fr-FR" dirty="0" smtClean="0"/>
              <a:t>Vietnamien, Portugais</a:t>
            </a:r>
          </a:p>
        </p:txBody>
      </p:sp>
      <p:sp>
        <p:nvSpPr>
          <p:cNvPr id="15" name="ZoneTexte 14"/>
          <p:cNvSpPr txBox="1"/>
          <p:nvPr/>
        </p:nvSpPr>
        <p:spPr>
          <a:xfrm rot="21008541">
            <a:off x="9353712" y="2337782"/>
            <a:ext cx="2188098" cy="923330"/>
          </a:xfrm>
          <a:prstGeom prst="rect">
            <a:avLst/>
          </a:prstGeom>
          <a:solidFill>
            <a:schemeClr val="accent1">
              <a:lumMod val="20000"/>
              <a:lumOff val="80000"/>
            </a:schemeClr>
          </a:solidFill>
        </p:spPr>
        <p:txBody>
          <a:bodyPr wrap="none" rtlCol="0">
            <a:spAutoFit/>
          </a:bodyPr>
          <a:lstStyle/>
          <a:p>
            <a:pPr algn="ctr"/>
            <a:r>
              <a:rPr lang="fr-FR" dirty="0" smtClean="0"/>
              <a:t>…Classes Sciences co </a:t>
            </a:r>
          </a:p>
          <a:p>
            <a:pPr algn="ctr"/>
            <a:r>
              <a:rPr lang="fr-FR" dirty="0" smtClean="0"/>
              <a:t>&amp; Sciences po </a:t>
            </a:r>
          </a:p>
          <a:p>
            <a:pPr algn="ctr"/>
            <a:r>
              <a:rPr lang="fr-FR" dirty="0" smtClean="0"/>
              <a:t>Lycée Bergson</a:t>
            </a:r>
            <a:endParaRPr lang="fr-FR" dirty="0"/>
          </a:p>
        </p:txBody>
      </p:sp>
      <p:sp>
        <p:nvSpPr>
          <p:cNvPr id="16" name="ZoneTexte 15"/>
          <p:cNvSpPr txBox="1"/>
          <p:nvPr/>
        </p:nvSpPr>
        <p:spPr>
          <a:xfrm rot="21008541">
            <a:off x="3001364" y="2421992"/>
            <a:ext cx="3435749" cy="646331"/>
          </a:xfrm>
          <a:prstGeom prst="rect">
            <a:avLst/>
          </a:prstGeom>
          <a:solidFill>
            <a:schemeClr val="accent1">
              <a:lumMod val="20000"/>
              <a:lumOff val="80000"/>
            </a:schemeClr>
          </a:solidFill>
        </p:spPr>
        <p:txBody>
          <a:bodyPr wrap="none" rtlCol="0">
            <a:spAutoFit/>
          </a:bodyPr>
          <a:lstStyle/>
          <a:p>
            <a:pPr algn="ctr"/>
            <a:r>
              <a:rPr lang="fr-FR" dirty="0" smtClean="0"/>
              <a:t>…Dispositif Elèves à Haut Potentiel</a:t>
            </a:r>
          </a:p>
          <a:p>
            <a:pPr algn="ctr"/>
            <a:r>
              <a:rPr lang="fr-FR" dirty="0" smtClean="0"/>
              <a:t>Lycée Emile Dubois</a:t>
            </a:r>
            <a:endParaRPr lang="fr-FR" dirty="0"/>
          </a:p>
        </p:txBody>
      </p:sp>
      <p:sp>
        <p:nvSpPr>
          <p:cNvPr id="17" name="ZoneTexte 16"/>
          <p:cNvSpPr txBox="1"/>
          <p:nvPr/>
        </p:nvSpPr>
        <p:spPr>
          <a:xfrm rot="21008541">
            <a:off x="10055776" y="1395481"/>
            <a:ext cx="1500795" cy="369332"/>
          </a:xfrm>
          <a:prstGeom prst="rect">
            <a:avLst/>
          </a:prstGeom>
          <a:solidFill>
            <a:schemeClr val="accent1">
              <a:lumMod val="20000"/>
              <a:lumOff val="80000"/>
            </a:schemeClr>
          </a:solidFill>
        </p:spPr>
        <p:txBody>
          <a:bodyPr wrap="none" rtlCol="0">
            <a:spAutoFit/>
          </a:bodyPr>
          <a:lstStyle/>
          <a:p>
            <a:pPr algn="ctr"/>
            <a:r>
              <a:rPr lang="fr-FR" dirty="0" smtClean="0"/>
              <a:t>…STD2A, FMA</a:t>
            </a:r>
          </a:p>
        </p:txBody>
      </p:sp>
      <p:sp>
        <p:nvSpPr>
          <p:cNvPr id="18" name="ZoneTexte 17"/>
          <p:cNvSpPr txBox="1"/>
          <p:nvPr/>
        </p:nvSpPr>
        <p:spPr>
          <a:xfrm rot="21008541">
            <a:off x="1574180" y="2890235"/>
            <a:ext cx="829074" cy="369332"/>
          </a:xfrm>
          <a:prstGeom prst="rect">
            <a:avLst/>
          </a:prstGeom>
          <a:solidFill>
            <a:schemeClr val="accent1">
              <a:lumMod val="20000"/>
              <a:lumOff val="80000"/>
            </a:schemeClr>
          </a:solidFill>
        </p:spPr>
        <p:txBody>
          <a:bodyPr wrap="none" rtlCol="0">
            <a:spAutoFit/>
          </a:bodyPr>
          <a:lstStyle/>
          <a:p>
            <a:pPr algn="ctr"/>
            <a:r>
              <a:rPr lang="fr-FR" dirty="0" smtClean="0"/>
              <a:t>…STHR</a:t>
            </a:r>
          </a:p>
        </p:txBody>
      </p:sp>
    </p:spTree>
    <p:extLst>
      <p:ext uri="{BB962C8B-B14F-4D97-AF65-F5344CB8AC3E}">
        <p14:creationId xmlns:p14="http://schemas.microsoft.com/office/powerpoint/2010/main" val="1122212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6" name="ZoneTexte 5"/>
          <p:cNvSpPr txBox="1"/>
          <p:nvPr/>
        </p:nvSpPr>
        <p:spPr>
          <a:xfrm>
            <a:off x="2662686" y="413412"/>
            <a:ext cx="8609162" cy="1200329"/>
          </a:xfrm>
          <a:prstGeom prst="rect">
            <a:avLst/>
          </a:prstGeom>
          <a:noFill/>
        </p:spPr>
        <p:txBody>
          <a:bodyPr wrap="square" rtlCol="0">
            <a:spAutoFit/>
          </a:bodyPr>
          <a:lstStyle/>
          <a:p>
            <a:pPr algn="ctr"/>
            <a:r>
              <a:rPr lang="fr-FR" sz="3600" b="1" dirty="0" smtClean="0"/>
              <a:t>…et pour aller plus loin dans la démarche, sont mobilisables…</a:t>
            </a:r>
            <a:endParaRPr lang="fr-FR" sz="2800" b="1" dirty="0"/>
          </a:p>
        </p:txBody>
      </p:sp>
      <p:sp>
        <p:nvSpPr>
          <p:cNvPr id="2" name="ZoneTexte 1"/>
          <p:cNvSpPr txBox="1"/>
          <p:nvPr/>
        </p:nvSpPr>
        <p:spPr>
          <a:xfrm>
            <a:off x="326748" y="2398144"/>
            <a:ext cx="11477757" cy="3416320"/>
          </a:xfrm>
          <a:prstGeom prst="rect">
            <a:avLst/>
          </a:prstGeom>
          <a:noFill/>
        </p:spPr>
        <p:txBody>
          <a:bodyPr wrap="none" rtlCol="0">
            <a:spAutoFit/>
          </a:bodyPr>
          <a:lstStyle/>
          <a:p>
            <a:pPr marL="285750" indent="-285750">
              <a:buFont typeface="Wingdings" panose="05000000000000000000" pitchFamily="2" charset="2"/>
              <a:buChar char="Ø"/>
            </a:pPr>
            <a:r>
              <a:rPr lang="fr-FR" b="1" dirty="0" smtClean="0"/>
              <a:t>Les équipes (Direction, professeur principal, Psy EN…) du collège de scolarisation : </a:t>
            </a:r>
            <a:r>
              <a:rPr lang="fr-FR" dirty="0" smtClean="0"/>
              <a:t> ce sont les interlocuteurs directs!</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smtClean="0"/>
              <a:t>Les </a:t>
            </a:r>
            <a:r>
              <a:rPr lang="fr-FR" sz="2000" b="1" u="sng" dirty="0" smtClean="0">
                <a:effectLst>
                  <a:outerShdw blurRad="38100" dist="38100" dir="2700000" algn="tl">
                    <a:srgbClr val="000000">
                      <a:alpha val="43137"/>
                    </a:srgbClr>
                  </a:outerShdw>
                </a:effectLst>
              </a:rPr>
              <a:t>C</a:t>
            </a:r>
            <a:r>
              <a:rPr lang="fr-FR" dirty="0" smtClean="0"/>
              <a:t>entres d’</a:t>
            </a:r>
            <a:r>
              <a:rPr lang="fr-FR" sz="2000" b="1" u="sng" dirty="0" smtClean="0">
                <a:effectLst>
                  <a:outerShdw blurRad="38100" dist="38100" dir="2700000" algn="tl">
                    <a:srgbClr val="000000">
                      <a:alpha val="43137"/>
                    </a:srgbClr>
                  </a:outerShdw>
                </a:effectLst>
              </a:rPr>
              <a:t>I</a:t>
            </a:r>
            <a:r>
              <a:rPr lang="fr-FR" dirty="0" smtClean="0"/>
              <a:t>nformation et d’</a:t>
            </a:r>
            <a:r>
              <a:rPr lang="fr-FR" sz="2000" b="1" u="sng" dirty="0" smtClean="0">
                <a:effectLst>
                  <a:outerShdw blurRad="38100" dist="38100" dir="2700000" algn="tl">
                    <a:srgbClr val="000000">
                      <a:alpha val="43137"/>
                    </a:srgbClr>
                  </a:outerShdw>
                </a:effectLst>
              </a:rPr>
              <a:t>O</a:t>
            </a:r>
            <a:r>
              <a:rPr lang="fr-FR" dirty="0" smtClean="0"/>
              <a:t>rientation (CIO) de Paris.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smtClean="0"/>
              <a:t>Les ressources du </a:t>
            </a:r>
            <a:r>
              <a:rPr lang="fr-FR" b="1" dirty="0" smtClean="0"/>
              <a:t>Rectorat de Paris </a:t>
            </a:r>
            <a:r>
              <a:rPr lang="fr-FR" dirty="0" smtClean="0"/>
              <a:t>:</a:t>
            </a:r>
          </a:p>
          <a:p>
            <a:endParaRPr lang="fr-FR" sz="800" dirty="0" smtClean="0"/>
          </a:p>
          <a:p>
            <a:pPr marL="285750" indent="-285750">
              <a:buFontTx/>
              <a:buChar char="-"/>
            </a:pPr>
            <a:r>
              <a:rPr lang="fr-FR" dirty="0" smtClean="0"/>
              <a:t>Un espace </a:t>
            </a:r>
            <a:r>
              <a:rPr lang="fr-FR" dirty="0"/>
              <a:t>en ligne :  </a:t>
            </a:r>
            <a:r>
              <a:rPr lang="fr-FR" dirty="0">
                <a:hlinkClick r:id="rId3"/>
              </a:rPr>
              <a:t>https://</a:t>
            </a:r>
            <a:r>
              <a:rPr lang="fr-FR" dirty="0" smtClean="0">
                <a:hlinkClick r:id="rId3"/>
              </a:rPr>
              <a:t>www.ac-paris.fr/portail/jcms/p1_921054/s-inscrire-au-lycee</a:t>
            </a:r>
            <a:endParaRPr lang="fr-FR" dirty="0"/>
          </a:p>
          <a:p>
            <a:endParaRPr lang="fr-FR" sz="800" dirty="0" smtClean="0"/>
          </a:p>
          <a:p>
            <a:pPr marL="285750" indent="-285750">
              <a:buFontTx/>
              <a:buChar char="-"/>
            </a:pPr>
            <a:r>
              <a:rPr lang="fr-FR" dirty="0" smtClean="0"/>
              <a:t>Une brochure : </a:t>
            </a:r>
            <a:r>
              <a:rPr lang="fr-FR" i="1" dirty="0" smtClean="0"/>
              <a:t>Affectation après la classe de 3</a:t>
            </a:r>
            <a:r>
              <a:rPr lang="fr-FR" i="1" baseline="30000" dirty="0" smtClean="0"/>
              <a:t>e</a:t>
            </a:r>
            <a:r>
              <a:rPr lang="fr-FR" i="1" dirty="0" smtClean="0"/>
              <a:t>: mode </a:t>
            </a:r>
            <a:r>
              <a:rPr lang="fr-FR" i="1" dirty="0"/>
              <a:t>d’emploi : </a:t>
            </a:r>
            <a:endParaRPr lang="fr-FR" i="1" dirty="0" smtClean="0"/>
          </a:p>
          <a:p>
            <a:r>
              <a:rPr lang="fr-FR" i="1" dirty="0" smtClean="0">
                <a:hlinkClick r:id="rId4"/>
              </a:rPr>
              <a:t>https</a:t>
            </a:r>
            <a:r>
              <a:rPr lang="fr-FR" i="1" dirty="0">
                <a:hlinkClick r:id="rId4"/>
              </a:rPr>
              <a:t>://</a:t>
            </a:r>
            <a:r>
              <a:rPr lang="fr-FR" i="1" dirty="0" smtClean="0">
                <a:hlinkClick r:id="rId4"/>
              </a:rPr>
              <a:t>www.ac-paris.fr/portail/jcms/p1_2564457/plaquette-affectation-2nde-17-03-2022</a:t>
            </a:r>
            <a:endParaRPr lang="fr-FR" i="1" dirty="0" smtClean="0"/>
          </a:p>
          <a:p>
            <a:endParaRPr lang="fr-FR" i="1" dirty="0" smtClean="0"/>
          </a:p>
          <a:p>
            <a:pPr marL="285750" indent="-285750">
              <a:buFont typeface="Wingdings" panose="05000000000000000000" pitchFamily="2" charset="2"/>
              <a:buChar char="Ø"/>
            </a:pPr>
            <a:r>
              <a:rPr lang="fr-FR" dirty="0" smtClean="0"/>
              <a:t>A venir : le </a:t>
            </a:r>
            <a:r>
              <a:rPr lang="fr-FR" b="1" dirty="0" smtClean="0"/>
              <a:t>guide ONISEP </a:t>
            </a:r>
            <a:r>
              <a:rPr lang="fr-FR" dirty="0" smtClean="0"/>
              <a:t>« Après la 3</a:t>
            </a:r>
            <a:r>
              <a:rPr lang="fr-FR" baseline="30000" dirty="0" smtClean="0"/>
              <a:t>e</a:t>
            </a:r>
            <a:r>
              <a:rPr lang="fr-FR" dirty="0" smtClean="0"/>
              <a:t> » pour la Région Ile-de-France</a:t>
            </a:r>
          </a:p>
          <a:p>
            <a:r>
              <a:rPr lang="fr-FR" dirty="0" smtClean="0"/>
              <a:t>  </a:t>
            </a:r>
            <a:endParaRPr lang="fr-FR" dirty="0"/>
          </a:p>
        </p:txBody>
      </p:sp>
    </p:spTree>
    <p:extLst>
      <p:ext uri="{BB962C8B-B14F-4D97-AF65-F5344CB8AC3E}">
        <p14:creationId xmlns:p14="http://schemas.microsoft.com/office/powerpoint/2010/main" val="1236331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6" name="ZoneTexte 5"/>
          <p:cNvSpPr txBox="1"/>
          <p:nvPr/>
        </p:nvSpPr>
        <p:spPr>
          <a:xfrm>
            <a:off x="1765539" y="2702288"/>
            <a:ext cx="9092242" cy="1200329"/>
          </a:xfrm>
          <a:prstGeom prst="rect">
            <a:avLst/>
          </a:prstGeom>
          <a:noFill/>
        </p:spPr>
        <p:txBody>
          <a:bodyPr wrap="square" rtlCol="0">
            <a:spAutoFit/>
          </a:bodyPr>
          <a:lstStyle/>
          <a:p>
            <a:pPr algn="ctr"/>
            <a:r>
              <a:rPr lang="fr-FR" sz="3600" b="1" dirty="0" smtClean="0"/>
              <a:t>Comment formuler ses vœux en Seconde GT? </a:t>
            </a:r>
          </a:p>
          <a:p>
            <a:pPr algn="ctr"/>
            <a:r>
              <a:rPr lang="fr-FR" sz="3600" b="1" dirty="0"/>
              <a:t>E</a:t>
            </a:r>
            <a:r>
              <a:rPr lang="fr-FR" sz="3600" b="1" dirty="0" smtClean="0"/>
              <a:t>xemples et contre-exemples</a:t>
            </a:r>
            <a:endParaRPr lang="fr-FR" sz="2800" b="1" dirty="0"/>
          </a:p>
        </p:txBody>
      </p:sp>
    </p:spTree>
    <p:extLst>
      <p:ext uri="{BB962C8B-B14F-4D97-AF65-F5344CB8AC3E}">
        <p14:creationId xmlns:p14="http://schemas.microsoft.com/office/powerpoint/2010/main" val="329173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848495" y="516054"/>
            <a:ext cx="7190855" cy="1325563"/>
          </a:xfrm>
        </p:spPr>
        <p:txBody>
          <a:bodyPr>
            <a:normAutofit/>
          </a:bodyPr>
          <a:lstStyle/>
          <a:p>
            <a:pPr algn="ctr"/>
            <a:r>
              <a:rPr lang="fr-FR" sz="2800" b="1" i="1" dirty="0"/>
              <a:t>Quels sont mes critères de choix?</a:t>
            </a:r>
          </a:p>
        </p:txBody>
      </p:sp>
      <p:sp>
        <p:nvSpPr>
          <p:cNvPr id="3" name="Espace réservé du contenu 2"/>
          <p:cNvSpPr>
            <a:spLocks noGrp="1"/>
          </p:cNvSpPr>
          <p:nvPr>
            <p:ph idx="1"/>
          </p:nvPr>
        </p:nvSpPr>
        <p:spPr>
          <a:xfrm>
            <a:off x="598098" y="1655131"/>
            <a:ext cx="11047562" cy="4895194"/>
          </a:xfrm>
        </p:spPr>
        <p:txBody>
          <a:bodyPr>
            <a:normAutofit fontScale="77500" lnSpcReduction="20000"/>
          </a:bodyPr>
          <a:lstStyle/>
          <a:p>
            <a:pPr algn="just">
              <a:buFont typeface="Wingdings" panose="05000000000000000000" pitchFamily="2" charset="2"/>
              <a:buChar char="Ø"/>
            </a:pPr>
            <a:r>
              <a:rPr lang="fr-FR" dirty="0" smtClean="0"/>
              <a:t> </a:t>
            </a:r>
            <a:r>
              <a:rPr lang="fr-FR" b="1" dirty="0" smtClean="0"/>
              <a:t>Localisation géographique </a:t>
            </a:r>
            <a:r>
              <a:rPr lang="fr-FR" dirty="0" smtClean="0"/>
              <a:t>: </a:t>
            </a:r>
            <a:r>
              <a:rPr lang="fr-FR" i="1" dirty="0" smtClean="0"/>
              <a:t>quel est le temps de transport maximal que je suis prêt à effectuer quotidiennement? </a:t>
            </a:r>
          </a:p>
          <a:p>
            <a:pPr algn="just">
              <a:buFont typeface="Wingdings" panose="05000000000000000000" pitchFamily="2" charset="2"/>
              <a:buChar char="Ø"/>
            </a:pPr>
            <a:r>
              <a:rPr lang="fr-FR" dirty="0"/>
              <a:t> </a:t>
            </a:r>
            <a:r>
              <a:rPr lang="fr-FR" b="1" dirty="0" smtClean="0"/>
              <a:t>Offre de formation du lycée </a:t>
            </a:r>
          </a:p>
          <a:p>
            <a:pPr algn="just"/>
            <a:r>
              <a:rPr lang="fr-FR" i="1" dirty="0"/>
              <a:t>E</a:t>
            </a:r>
            <a:r>
              <a:rPr lang="fr-FR" i="1" dirty="0" smtClean="0"/>
              <a:t>nseignements de spécialité</a:t>
            </a:r>
          </a:p>
          <a:p>
            <a:pPr algn="just"/>
            <a:r>
              <a:rPr lang="fr-FR" i="1" dirty="0" smtClean="0"/>
              <a:t>Langues vivantes</a:t>
            </a:r>
          </a:p>
          <a:p>
            <a:pPr algn="just"/>
            <a:r>
              <a:rPr lang="fr-FR" i="1" dirty="0" smtClean="0"/>
              <a:t>Options facultatives</a:t>
            </a:r>
          </a:p>
          <a:p>
            <a:pPr algn="just"/>
            <a:r>
              <a:rPr lang="fr-FR" i="1" dirty="0" smtClean="0"/>
              <a:t>Présence d’une voie technologique </a:t>
            </a:r>
          </a:p>
          <a:p>
            <a:pPr algn="just"/>
            <a:r>
              <a:rPr lang="fr-FR" i="1" dirty="0" smtClean="0"/>
              <a:t>Présence de dispositifs particuliers (section européenne, ateliers, tutorat, etc.) et de cursus spécifiques</a:t>
            </a:r>
            <a:endParaRPr lang="fr-FR" i="1" dirty="0"/>
          </a:p>
          <a:p>
            <a:pPr marL="0" indent="0" algn="just">
              <a:buNone/>
            </a:pPr>
            <a:r>
              <a:rPr lang="fr-FR" i="1" dirty="0" smtClean="0"/>
              <a:t>= consulter la </a:t>
            </a:r>
            <a:r>
              <a:rPr lang="fr-FR" i="1" dirty="0" smtClean="0">
                <a:hlinkClick r:id="rId2"/>
              </a:rPr>
              <a:t>carte en ligne des enseignements de spécialité </a:t>
            </a:r>
            <a:r>
              <a:rPr lang="fr-FR" i="1" dirty="0" smtClean="0"/>
              <a:t>+ le </a:t>
            </a:r>
            <a:r>
              <a:rPr lang="fr-FR" i="1" dirty="0" smtClean="0">
                <a:hlinkClick r:id="rId3"/>
              </a:rPr>
              <a:t>guide ONISEP post-3</a:t>
            </a:r>
            <a:r>
              <a:rPr lang="fr-FR" i="1" baseline="30000" dirty="0" smtClean="0">
                <a:hlinkClick r:id="rId3"/>
              </a:rPr>
              <a:t>ème</a:t>
            </a:r>
            <a:r>
              <a:rPr lang="fr-FR" i="1" dirty="0" smtClean="0">
                <a:hlinkClick r:id="rId3"/>
              </a:rPr>
              <a:t> pour l’académie de Paris </a:t>
            </a:r>
            <a:endParaRPr lang="fr-FR" i="1" dirty="0" smtClean="0"/>
          </a:p>
          <a:p>
            <a:pPr marL="0" indent="0" algn="just">
              <a:buNone/>
            </a:pPr>
            <a:r>
              <a:rPr lang="fr-FR" i="1" dirty="0" smtClean="0"/>
              <a:t>= consulter le site des lycées pressentis, contacter l’établissement</a:t>
            </a:r>
          </a:p>
          <a:p>
            <a:pPr marL="0" indent="0" algn="just">
              <a:buNone/>
            </a:pPr>
            <a:r>
              <a:rPr lang="fr-FR" i="1" dirty="0" smtClean="0"/>
              <a:t>= consulter les fiches établissements sur le site académique (en cours d’actualisation)</a:t>
            </a:r>
          </a:p>
          <a:p>
            <a:pPr marL="0" indent="0" algn="just">
              <a:buNone/>
            </a:pPr>
            <a:endParaRPr lang="fr-FR" i="1" dirty="0"/>
          </a:p>
          <a:p>
            <a:pPr algn="just">
              <a:buFont typeface="Wingdings" panose="05000000000000000000" pitchFamily="2" charset="2"/>
              <a:buChar char="Ø"/>
            </a:pPr>
            <a:r>
              <a:rPr lang="fr-FR" i="1" dirty="0" smtClean="0"/>
              <a:t> </a:t>
            </a:r>
            <a:r>
              <a:rPr lang="fr-FR" b="1" i="1" dirty="0" smtClean="0"/>
              <a:t>NB : la carte des enseignements de spécialité sera enrichie à la rentrée 2022 :</a:t>
            </a:r>
          </a:p>
          <a:p>
            <a:pPr algn="just">
              <a:buFontTx/>
              <a:buChar char="-"/>
            </a:pPr>
            <a:r>
              <a:rPr lang="fr-FR" i="1" dirty="0" smtClean="0"/>
              <a:t>Education Physique, Pratiques et Culture Sportives : lycée Balzac</a:t>
            </a:r>
          </a:p>
          <a:p>
            <a:pPr algn="just">
              <a:buFontTx/>
              <a:buChar char="-"/>
            </a:pPr>
            <a:r>
              <a:rPr lang="fr-FR" i="1" dirty="0" smtClean="0"/>
              <a:t>Physique-Chimie : lycée Weil</a:t>
            </a:r>
          </a:p>
          <a:p>
            <a:pPr algn="just">
              <a:buFontTx/>
              <a:buChar char="-"/>
            </a:pPr>
            <a:r>
              <a:rPr lang="fr-FR" i="1" dirty="0" smtClean="0"/>
              <a:t>Sciences Economiques et Sociales : Louis-le-Grand</a:t>
            </a:r>
          </a:p>
          <a:p>
            <a:pPr algn="just">
              <a:buFontTx/>
              <a:buChar char="-"/>
            </a:pPr>
            <a:r>
              <a:rPr lang="fr-FR" i="1" dirty="0" smtClean="0"/>
              <a:t>Humanités, littérature, philosophie : Chaptal, Dorian</a:t>
            </a:r>
          </a:p>
          <a:p>
            <a:pPr algn="just">
              <a:buFontTx/>
              <a:buChar char="-"/>
            </a:pPr>
            <a:r>
              <a:rPr lang="fr-FR" i="1" dirty="0" smtClean="0"/>
              <a:t>LLCE Anglais (Monde contemporain) : Chaptal, Dorian, Armand</a:t>
            </a:r>
          </a:p>
        </p:txBody>
      </p:sp>
    </p:spTree>
    <p:extLst>
      <p:ext uri="{BB962C8B-B14F-4D97-AF65-F5344CB8AC3E}">
        <p14:creationId xmlns:p14="http://schemas.microsoft.com/office/powerpoint/2010/main" val="121453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75361" y="164839"/>
            <a:ext cx="7190855" cy="608554"/>
          </a:xfrm>
        </p:spPr>
        <p:txBody>
          <a:bodyPr>
            <a:normAutofit/>
          </a:bodyPr>
          <a:lstStyle/>
          <a:p>
            <a:pPr algn="ctr"/>
            <a:r>
              <a:rPr lang="fr-FR" sz="2800" b="1" i="1" dirty="0"/>
              <a:t>Exemples de 4 cas d’élèves</a:t>
            </a:r>
          </a:p>
        </p:txBody>
      </p:sp>
      <p:sp>
        <p:nvSpPr>
          <p:cNvPr id="8" name="ZoneTexte 7"/>
          <p:cNvSpPr txBox="1"/>
          <p:nvPr/>
        </p:nvSpPr>
        <p:spPr>
          <a:xfrm>
            <a:off x="1849822" y="1676466"/>
            <a:ext cx="4398579" cy="378565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FR" sz="2000" b="1" dirty="0">
                <a:solidFill>
                  <a:prstClr val="white"/>
                </a:solidFill>
                <a:latin typeface="Calibri" panose="020F0502020204030204"/>
              </a:rPr>
              <a:t>CAMILLE</a:t>
            </a:r>
          </a:p>
          <a:p>
            <a:r>
              <a:rPr lang="fr-FR" sz="2000" dirty="0">
                <a:solidFill>
                  <a:prstClr val="white"/>
                </a:solidFill>
                <a:latin typeface="Calibri" panose="020F0502020204030204"/>
              </a:rPr>
              <a:t>Collège de secteur : Pailleron</a:t>
            </a:r>
          </a:p>
          <a:p>
            <a:r>
              <a:rPr lang="fr-FR" sz="2000" dirty="0">
                <a:solidFill>
                  <a:prstClr val="white"/>
                </a:solidFill>
                <a:latin typeface="Calibri" panose="020F0502020204030204"/>
              </a:rPr>
              <a:t>Collège de scolarisation : Balzac en SI britannique (bonus IPS : 600 points)</a:t>
            </a:r>
          </a:p>
          <a:p>
            <a:r>
              <a:rPr lang="fr-FR" sz="2000" dirty="0">
                <a:solidFill>
                  <a:prstClr val="white"/>
                </a:solidFill>
                <a:latin typeface="Calibri" panose="020F0502020204030204"/>
              </a:rPr>
              <a:t>Non boursière</a:t>
            </a:r>
          </a:p>
          <a:p>
            <a:r>
              <a:rPr lang="fr-FR" sz="2000" dirty="0">
                <a:solidFill>
                  <a:prstClr val="white"/>
                </a:solidFill>
                <a:latin typeface="Calibri" panose="020F0502020204030204"/>
              </a:rPr>
              <a:t>Très bon niveau scolaire (8800 points)</a:t>
            </a:r>
          </a:p>
          <a:p>
            <a:r>
              <a:rPr lang="fr-FR" sz="2000" dirty="0">
                <a:solidFill>
                  <a:prstClr val="white"/>
                </a:solidFill>
                <a:latin typeface="Calibri" panose="020F0502020204030204"/>
              </a:rPr>
              <a:t>Souhaite poursuivre sa scolarité en SI </a:t>
            </a:r>
            <a:r>
              <a:rPr lang="fr-FR" sz="2000" dirty="0" smtClean="0">
                <a:solidFill>
                  <a:prstClr val="white"/>
                </a:solidFill>
                <a:latin typeface="Calibri" panose="020F0502020204030204"/>
              </a:rPr>
              <a:t>britannique</a:t>
            </a:r>
            <a:r>
              <a:rPr lang="fr-FR" sz="2000" dirty="0">
                <a:solidFill>
                  <a:prstClr val="white"/>
                </a:solidFill>
                <a:latin typeface="Calibri" panose="020F0502020204030204"/>
              </a:rPr>
              <a:t> </a:t>
            </a:r>
            <a:r>
              <a:rPr lang="fr-FR" sz="2000" dirty="0" smtClean="0">
                <a:solidFill>
                  <a:prstClr val="white"/>
                </a:solidFill>
                <a:latin typeface="Calibri" panose="020F0502020204030204"/>
              </a:rPr>
              <a:t>ou au lycée Henri-IV</a:t>
            </a:r>
            <a:endParaRPr lang="fr-FR" sz="2000" dirty="0">
              <a:solidFill>
                <a:prstClr val="white"/>
              </a:solidFill>
              <a:latin typeface="Calibri" panose="020F0502020204030204"/>
            </a:endParaRPr>
          </a:p>
          <a:p>
            <a:r>
              <a:rPr lang="fr-FR" sz="2000" dirty="0">
                <a:solidFill>
                  <a:prstClr val="white"/>
                </a:solidFill>
                <a:latin typeface="Calibri" panose="020F0502020204030204"/>
              </a:rPr>
              <a:t>Temps de transport possible : +40 min</a:t>
            </a:r>
          </a:p>
          <a:p>
            <a:r>
              <a:rPr lang="fr-FR" sz="2000" dirty="0">
                <a:solidFill>
                  <a:prstClr val="white"/>
                </a:solidFill>
                <a:latin typeface="Calibri" panose="020F0502020204030204"/>
              </a:rPr>
              <a:t>Est intéressée par les enseignements artistiques (pratique la musique et les arts plastiques)</a:t>
            </a:r>
          </a:p>
        </p:txBody>
      </p:sp>
      <p:graphicFrame>
        <p:nvGraphicFramePr>
          <p:cNvPr id="10" name="Tableau 9"/>
          <p:cNvGraphicFramePr>
            <a:graphicFrameLocks noGrp="1"/>
          </p:cNvGraphicFramePr>
          <p:nvPr>
            <p:extLst>
              <p:ext uri="{D42A27DB-BD31-4B8C-83A1-F6EECF244321}">
                <p14:modId xmlns:p14="http://schemas.microsoft.com/office/powerpoint/2010/main" val="2074326251"/>
              </p:ext>
            </p:extLst>
          </p:nvPr>
        </p:nvGraphicFramePr>
        <p:xfrm>
          <a:off x="6085490" y="773393"/>
          <a:ext cx="5761452" cy="5783300"/>
        </p:xfrm>
        <a:graphic>
          <a:graphicData uri="http://schemas.openxmlformats.org/drawingml/2006/table">
            <a:tbl>
              <a:tblPr firstRow="1" bandRow="1">
                <a:tableStyleId>{21E4AEA4-8DFA-4A89-87EB-49C32662AFE0}</a:tableStyleId>
              </a:tblPr>
              <a:tblGrid>
                <a:gridCol w="909846">
                  <a:extLst>
                    <a:ext uri="{9D8B030D-6E8A-4147-A177-3AD203B41FA5}">
                      <a16:colId xmlns:a16="http://schemas.microsoft.com/office/drawing/2014/main" val="2940167787"/>
                    </a:ext>
                  </a:extLst>
                </a:gridCol>
                <a:gridCol w="2276480">
                  <a:extLst>
                    <a:ext uri="{9D8B030D-6E8A-4147-A177-3AD203B41FA5}">
                      <a16:colId xmlns:a16="http://schemas.microsoft.com/office/drawing/2014/main" val="2992142281"/>
                    </a:ext>
                  </a:extLst>
                </a:gridCol>
                <a:gridCol w="2575126">
                  <a:extLst>
                    <a:ext uri="{9D8B030D-6E8A-4147-A177-3AD203B41FA5}">
                      <a16:colId xmlns:a16="http://schemas.microsoft.com/office/drawing/2014/main" val="2240717764"/>
                    </a:ext>
                  </a:extLst>
                </a:gridCol>
              </a:tblGrid>
              <a:tr h="493388">
                <a:tc>
                  <a:txBody>
                    <a:bodyPr/>
                    <a:lstStyle/>
                    <a:p>
                      <a:pPr algn="ctr"/>
                      <a:r>
                        <a:rPr lang="fr-FR" sz="1400" dirty="0" smtClean="0"/>
                        <a:t>Rang</a:t>
                      </a:r>
                      <a:endParaRPr lang="fr-FR" sz="1400" dirty="0"/>
                    </a:p>
                  </a:txBody>
                  <a:tcPr marL="68580" marR="68580" marT="34290" marB="34290"/>
                </a:tc>
                <a:tc>
                  <a:txBody>
                    <a:bodyPr/>
                    <a:lstStyle/>
                    <a:p>
                      <a:pPr algn="ctr"/>
                      <a:r>
                        <a:rPr lang="fr-FR" sz="1400" dirty="0" err="1" smtClean="0"/>
                        <a:t>Voeux</a:t>
                      </a:r>
                      <a:r>
                        <a:rPr lang="fr-FR" sz="1400" dirty="0" smtClean="0"/>
                        <a:t> </a:t>
                      </a:r>
                      <a:r>
                        <a:rPr lang="fr-FR" sz="1400" baseline="0" dirty="0" smtClean="0"/>
                        <a:t>formulés</a:t>
                      </a:r>
                      <a:endParaRPr lang="fr-FR" sz="1400" dirty="0"/>
                    </a:p>
                  </a:txBody>
                  <a:tcPr marL="68580" marR="68580" marT="34290" marB="34290"/>
                </a:tc>
                <a:tc>
                  <a:txBody>
                    <a:bodyPr/>
                    <a:lstStyle/>
                    <a:p>
                      <a:pPr algn="ctr"/>
                      <a:r>
                        <a:rPr lang="fr-FR" sz="1400" i="0" dirty="0" smtClean="0"/>
                        <a:t>Barème</a:t>
                      </a:r>
                      <a:endParaRPr lang="fr-FR" sz="1400" i="0" dirty="0"/>
                    </a:p>
                  </a:txBody>
                  <a:tcPr marL="68580" marR="68580" marT="34290" marB="34290"/>
                </a:tc>
                <a:extLst>
                  <a:ext uri="{0D108BD9-81ED-4DB2-BD59-A6C34878D82A}">
                    <a16:rowId xmlns:a16="http://schemas.microsoft.com/office/drawing/2014/main" val="3956259856"/>
                  </a:ext>
                </a:extLst>
              </a:tr>
              <a:tr h="739777">
                <a:tc>
                  <a:txBody>
                    <a:bodyPr/>
                    <a:lstStyle/>
                    <a:p>
                      <a:pPr algn="ctr"/>
                      <a:r>
                        <a:rPr lang="fr-FR" sz="1800" dirty="0" smtClean="0"/>
                        <a:t>1</a:t>
                      </a:r>
                      <a:endParaRPr lang="fr-FR" sz="1800" b="1" dirty="0"/>
                    </a:p>
                  </a:txBody>
                  <a:tcPr marL="68580" marR="68580" marT="34290" marB="34290"/>
                </a:tc>
                <a:tc>
                  <a:txBody>
                    <a:bodyPr/>
                    <a:lstStyle/>
                    <a:p>
                      <a:r>
                        <a:rPr lang="fr-FR" sz="1800" i="0" dirty="0" smtClean="0"/>
                        <a:t>Henri-IV</a:t>
                      </a:r>
                      <a:endParaRPr lang="fr-FR" sz="1800" i="0" dirty="0"/>
                    </a:p>
                  </a:txBody>
                  <a:tcPr marL="68580" marR="68580" marT="34290" marB="34290"/>
                </a:tc>
                <a:tc>
                  <a:txBody>
                    <a:bodyPr/>
                    <a:lstStyle/>
                    <a:p>
                      <a:pPr algn="ctr"/>
                      <a:r>
                        <a:rPr lang="fr-FR" sz="1800" i="0" dirty="0" smtClean="0"/>
                        <a:t>32640+8800 + 600</a:t>
                      </a:r>
                    </a:p>
                    <a:p>
                      <a:pPr algn="ctr"/>
                      <a:r>
                        <a:rPr lang="fr-FR" sz="1800" i="0" dirty="0" smtClean="0"/>
                        <a:t>= 42</a:t>
                      </a:r>
                      <a:r>
                        <a:rPr lang="fr-FR" sz="1800" i="0" baseline="0" dirty="0" smtClean="0"/>
                        <a:t> 0</a:t>
                      </a:r>
                      <a:r>
                        <a:rPr lang="fr-FR" sz="1800" i="0" dirty="0" smtClean="0"/>
                        <a:t>40 pts (bonus IPS utilisé en tant que quota)</a:t>
                      </a:r>
                      <a:endParaRPr lang="fr-FR" sz="1800" i="0" dirty="0"/>
                    </a:p>
                  </a:txBody>
                  <a:tcPr marL="68580" marR="68580" marT="34290" marB="34290"/>
                </a:tc>
                <a:extLst>
                  <a:ext uri="{0D108BD9-81ED-4DB2-BD59-A6C34878D82A}">
                    <a16:rowId xmlns:a16="http://schemas.microsoft.com/office/drawing/2014/main" val="1590943347"/>
                  </a:ext>
                </a:extLst>
              </a:tr>
              <a:tr h="517048">
                <a:tc>
                  <a:txBody>
                    <a:bodyPr/>
                    <a:lstStyle/>
                    <a:p>
                      <a:pPr algn="ctr"/>
                      <a:r>
                        <a:rPr lang="fr-FR" sz="1800" dirty="0" smtClean="0"/>
                        <a:t>2</a:t>
                      </a:r>
                      <a:endParaRPr lang="fr-FR" sz="1800" b="1" dirty="0"/>
                    </a:p>
                  </a:txBody>
                  <a:tcPr marL="68580" marR="68580" marT="34290" marB="34290"/>
                </a:tc>
                <a:tc>
                  <a:txBody>
                    <a:bodyPr/>
                    <a:lstStyle/>
                    <a:p>
                      <a:r>
                        <a:rPr lang="fr-FR" sz="1800" dirty="0" smtClean="0"/>
                        <a:t>Balzac –</a:t>
                      </a:r>
                      <a:r>
                        <a:rPr lang="fr-FR" sz="1800" baseline="0" dirty="0" smtClean="0"/>
                        <a:t> </a:t>
                      </a:r>
                      <a:r>
                        <a:rPr lang="fr-FR" sz="1800" dirty="0" smtClean="0"/>
                        <a:t>SI</a:t>
                      </a:r>
                      <a:r>
                        <a:rPr lang="fr-FR" sz="1800" baseline="0" dirty="0" smtClean="0"/>
                        <a:t> britannique </a:t>
                      </a:r>
                      <a:endParaRPr lang="fr-FR" sz="1800" i="0" dirty="0"/>
                    </a:p>
                  </a:txBody>
                  <a:tcPr marL="68580" marR="68580" marT="34290" marB="34290"/>
                </a:tc>
                <a:tc>
                  <a:txBody>
                    <a:bodyPr/>
                    <a:lstStyle/>
                    <a:p>
                      <a:pPr algn="ctr"/>
                      <a:r>
                        <a:rPr lang="fr-FR" sz="1800" i="0" dirty="0" smtClean="0"/>
                        <a:t>Hors</a:t>
                      </a:r>
                      <a:r>
                        <a:rPr lang="fr-FR" sz="1800" i="0" baseline="0" dirty="0" smtClean="0"/>
                        <a:t> barème</a:t>
                      </a:r>
                      <a:endParaRPr lang="fr-FR" sz="1800" i="0" dirty="0"/>
                    </a:p>
                  </a:txBody>
                  <a:tcPr marL="68580" marR="68580" marT="34290" marB="34290"/>
                </a:tc>
                <a:extLst>
                  <a:ext uri="{0D108BD9-81ED-4DB2-BD59-A6C34878D82A}">
                    <a16:rowId xmlns:a16="http://schemas.microsoft.com/office/drawing/2014/main" val="2926226591"/>
                  </a:ext>
                </a:extLst>
              </a:tr>
              <a:tr h="353111">
                <a:tc>
                  <a:txBody>
                    <a:bodyPr/>
                    <a:lstStyle/>
                    <a:p>
                      <a:pPr algn="ctr"/>
                      <a:r>
                        <a:rPr lang="fr-FR" sz="1800" dirty="0" smtClean="0"/>
                        <a:t>3</a:t>
                      </a:r>
                      <a:endParaRPr lang="fr-FR" sz="1800" b="1" dirty="0"/>
                    </a:p>
                  </a:txBody>
                  <a:tcPr marL="68580" marR="68580" marT="34290" marB="34290"/>
                </a:tc>
                <a:tc>
                  <a:txBody>
                    <a:bodyPr/>
                    <a:lstStyle/>
                    <a:p>
                      <a:r>
                        <a:rPr lang="fr-FR" sz="1800" dirty="0" smtClean="0"/>
                        <a:t>Ravel</a:t>
                      </a:r>
                      <a:r>
                        <a:rPr lang="fr-FR" sz="1800" baseline="0" dirty="0" smtClean="0"/>
                        <a:t> – SI britannique</a:t>
                      </a:r>
                      <a:endParaRPr lang="fr-FR" sz="1800" i="1" dirty="0"/>
                    </a:p>
                  </a:txBody>
                  <a:tcPr marL="68580" marR="68580" marT="34290" marB="34290"/>
                </a:tc>
                <a:tc>
                  <a:txBody>
                    <a:bodyPr/>
                    <a:lstStyle/>
                    <a:p>
                      <a:pPr algn="ctr"/>
                      <a:r>
                        <a:rPr lang="fr-FR" sz="1800" i="0" dirty="0" smtClean="0"/>
                        <a:t>Hors</a:t>
                      </a:r>
                      <a:r>
                        <a:rPr lang="fr-FR" sz="1800" i="0" baseline="0" dirty="0" smtClean="0"/>
                        <a:t> barème</a:t>
                      </a:r>
                      <a:endParaRPr lang="fr-FR" sz="1800" i="0" dirty="0"/>
                    </a:p>
                  </a:txBody>
                  <a:tcPr marL="68580" marR="68580" marT="34290" marB="34290"/>
                </a:tc>
                <a:extLst>
                  <a:ext uri="{0D108BD9-81ED-4DB2-BD59-A6C34878D82A}">
                    <a16:rowId xmlns:a16="http://schemas.microsoft.com/office/drawing/2014/main" val="2170815684"/>
                  </a:ext>
                </a:extLst>
              </a:tr>
              <a:tr h="517048">
                <a:tc>
                  <a:txBody>
                    <a:bodyPr/>
                    <a:lstStyle/>
                    <a:p>
                      <a:pPr algn="ctr"/>
                      <a:r>
                        <a:rPr lang="fr-FR" sz="1600" dirty="0" smtClean="0"/>
                        <a:t>4</a:t>
                      </a:r>
                      <a:endParaRPr lang="fr-FR" sz="1600" dirty="0"/>
                    </a:p>
                  </a:txBody>
                  <a:tcPr marL="68580" marR="68580" marT="34290" marB="34290"/>
                </a:tc>
                <a:tc>
                  <a:txBody>
                    <a:bodyPr/>
                    <a:lstStyle/>
                    <a:p>
                      <a:r>
                        <a:rPr lang="fr-FR" sz="1800" dirty="0" smtClean="0"/>
                        <a:t>Racine –</a:t>
                      </a:r>
                      <a:r>
                        <a:rPr lang="fr-FR" sz="1800" baseline="0" dirty="0" smtClean="0"/>
                        <a:t> Double cursus musique</a:t>
                      </a:r>
                      <a:endParaRPr lang="fr-FR" sz="1800" i="1" dirty="0"/>
                    </a:p>
                  </a:txBody>
                  <a:tcPr marL="68580" marR="68580" marT="34290" marB="34290"/>
                </a:tc>
                <a:tc>
                  <a:txBody>
                    <a:bodyPr/>
                    <a:lstStyle/>
                    <a:p>
                      <a:pPr algn="ctr"/>
                      <a:r>
                        <a:rPr lang="fr-FR" sz="1800" i="0" dirty="0" smtClean="0"/>
                        <a:t>Hors</a:t>
                      </a:r>
                      <a:r>
                        <a:rPr lang="fr-FR" sz="1800" i="0" baseline="0" dirty="0" smtClean="0"/>
                        <a:t> barème</a:t>
                      </a:r>
                      <a:endParaRPr lang="fr-FR" sz="1800" i="0" dirty="0"/>
                    </a:p>
                  </a:txBody>
                  <a:tcPr marL="68580" marR="68580" marT="34290" marB="34290"/>
                </a:tc>
                <a:extLst>
                  <a:ext uri="{0D108BD9-81ED-4DB2-BD59-A6C34878D82A}">
                    <a16:rowId xmlns:a16="http://schemas.microsoft.com/office/drawing/2014/main" val="2374667641"/>
                  </a:ext>
                </a:extLst>
              </a:tr>
              <a:tr h="517048">
                <a:tc>
                  <a:txBody>
                    <a:bodyPr/>
                    <a:lstStyle/>
                    <a:p>
                      <a:pPr algn="ctr"/>
                      <a:r>
                        <a:rPr lang="fr-FR" sz="1800" b="0" dirty="0" smtClean="0"/>
                        <a:t>5</a:t>
                      </a:r>
                      <a:endParaRPr lang="fr-FR" sz="1800" b="1" dirty="0"/>
                    </a:p>
                  </a:txBody>
                  <a:tcPr marL="68580" marR="68580" marT="34290" marB="34290"/>
                </a:tc>
                <a:tc>
                  <a:txBody>
                    <a:bodyPr/>
                    <a:lstStyle/>
                    <a:p>
                      <a:r>
                        <a:rPr lang="fr-FR" sz="1800" dirty="0" smtClean="0"/>
                        <a:t>Charlemagne (secteur 2)</a:t>
                      </a:r>
                      <a:endParaRPr lang="fr-FR" sz="1800" i="1" dirty="0"/>
                    </a:p>
                  </a:txBody>
                  <a:tcPr marL="68580" marR="68580" marT="34290" marB="34290"/>
                </a:tc>
                <a:tc>
                  <a:txBody>
                    <a:bodyPr/>
                    <a:lstStyle/>
                    <a:p>
                      <a:pPr algn="ctr"/>
                      <a:r>
                        <a:rPr lang="fr-FR" sz="1800" i="0" dirty="0" smtClean="0"/>
                        <a:t>17760 + 600 + 8800 </a:t>
                      </a:r>
                    </a:p>
                    <a:p>
                      <a:pPr algn="ctr"/>
                      <a:r>
                        <a:rPr lang="fr-FR" sz="1800" i="0" dirty="0" smtClean="0"/>
                        <a:t>= 27 160 pts</a:t>
                      </a:r>
                      <a:endParaRPr lang="fr-FR" sz="1800" i="0" dirty="0"/>
                    </a:p>
                  </a:txBody>
                  <a:tcPr marL="68580" marR="68580" marT="34290" marB="34290"/>
                </a:tc>
                <a:extLst>
                  <a:ext uri="{0D108BD9-81ED-4DB2-BD59-A6C34878D82A}">
                    <a16:rowId xmlns:a16="http://schemas.microsoft.com/office/drawing/2014/main" val="1844009604"/>
                  </a:ext>
                </a:extLst>
              </a:tr>
              <a:tr h="517048">
                <a:tc>
                  <a:txBody>
                    <a:bodyPr/>
                    <a:lstStyle/>
                    <a:p>
                      <a:pPr algn="ctr"/>
                      <a:r>
                        <a:rPr lang="fr-FR" sz="1800" dirty="0" smtClean="0"/>
                        <a:t>6</a:t>
                      </a:r>
                      <a:endParaRPr lang="fr-FR" sz="1800" b="1" dirty="0"/>
                    </a:p>
                  </a:txBody>
                  <a:tcPr marL="68580" marR="68580" marT="34290" marB="34290"/>
                </a:tc>
                <a:tc>
                  <a:txBody>
                    <a:bodyPr/>
                    <a:lstStyle/>
                    <a:p>
                      <a:r>
                        <a:rPr lang="fr-FR" sz="1800" dirty="0" smtClean="0"/>
                        <a:t>Turgot (secteur 1)</a:t>
                      </a:r>
                      <a:endParaRPr lang="fr-FR" sz="1800" i="1" dirty="0"/>
                    </a:p>
                  </a:txBody>
                  <a:tcPr marL="68580" marR="68580" marT="34290" marB="34290"/>
                </a:tc>
                <a:tc>
                  <a:txBody>
                    <a:bodyPr/>
                    <a:lstStyle/>
                    <a:p>
                      <a:pPr algn="ctr"/>
                      <a:r>
                        <a:rPr lang="fr-FR" sz="1800" i="0" dirty="0" smtClean="0"/>
                        <a:t>32640 + 600 + 8800 </a:t>
                      </a:r>
                    </a:p>
                    <a:p>
                      <a:pPr algn="ctr"/>
                      <a:r>
                        <a:rPr lang="fr-FR" sz="1800" i="0" dirty="0" smtClean="0"/>
                        <a:t>= 42 040</a:t>
                      </a:r>
                      <a:endParaRPr lang="fr-FR" sz="1800" i="0" dirty="0"/>
                    </a:p>
                  </a:txBody>
                  <a:tcPr marL="68580" marR="68580" marT="34290" marB="34290"/>
                </a:tc>
                <a:extLst>
                  <a:ext uri="{0D108BD9-81ED-4DB2-BD59-A6C34878D82A}">
                    <a16:rowId xmlns:a16="http://schemas.microsoft.com/office/drawing/2014/main" val="3691791686"/>
                  </a:ext>
                </a:extLst>
              </a:tr>
              <a:tr h="517048">
                <a:tc>
                  <a:txBody>
                    <a:bodyPr/>
                    <a:lstStyle/>
                    <a:p>
                      <a:pPr algn="ctr"/>
                      <a:r>
                        <a:rPr lang="fr-FR" sz="1800" dirty="0" smtClean="0"/>
                        <a:t>7</a:t>
                      </a:r>
                      <a:endParaRPr lang="fr-FR" sz="1800" b="1" dirty="0"/>
                    </a:p>
                  </a:txBody>
                  <a:tcPr marL="68580" marR="68580" marT="34290" marB="34290"/>
                </a:tc>
                <a:tc>
                  <a:txBody>
                    <a:bodyPr/>
                    <a:lstStyle/>
                    <a:p>
                      <a:r>
                        <a:rPr lang="fr-FR" sz="1800" dirty="0" smtClean="0"/>
                        <a:t>Balzac (secteur 3)</a:t>
                      </a:r>
                      <a:endParaRPr lang="fr-FR" sz="1800" i="1" dirty="0"/>
                    </a:p>
                  </a:txBody>
                  <a:tcPr marL="68580" marR="68580" marT="34290" marB="34290"/>
                </a:tc>
                <a:tc>
                  <a:txBody>
                    <a:bodyPr/>
                    <a:lstStyle/>
                    <a:p>
                      <a:pPr algn="ctr"/>
                      <a:r>
                        <a:rPr lang="fr-FR" sz="1800" i="0" dirty="0" smtClean="0"/>
                        <a:t>16800 + 600 + 8800 </a:t>
                      </a:r>
                    </a:p>
                    <a:p>
                      <a:pPr algn="ctr"/>
                      <a:r>
                        <a:rPr lang="fr-FR" sz="1800" i="0" dirty="0" smtClean="0"/>
                        <a:t>= 26 200 pts</a:t>
                      </a:r>
                      <a:endParaRPr lang="fr-FR" sz="1800" i="0" dirty="0"/>
                    </a:p>
                  </a:txBody>
                  <a:tcPr marL="68580" marR="68580" marT="34290" marB="34290"/>
                </a:tc>
                <a:extLst>
                  <a:ext uri="{0D108BD9-81ED-4DB2-BD59-A6C34878D82A}">
                    <a16:rowId xmlns:a16="http://schemas.microsoft.com/office/drawing/2014/main" val="3881468438"/>
                  </a:ext>
                </a:extLst>
              </a:tr>
              <a:tr h="353111">
                <a:tc>
                  <a:txBody>
                    <a:bodyPr/>
                    <a:lstStyle/>
                    <a:p>
                      <a:pPr algn="ctr"/>
                      <a:r>
                        <a:rPr lang="fr-FR" sz="1800" dirty="0" smtClean="0"/>
                        <a:t>8</a:t>
                      </a:r>
                      <a:endParaRPr lang="fr-FR" sz="18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800" i="0" dirty="0" smtClean="0"/>
                        <a:t>Voltaire</a:t>
                      </a:r>
                      <a:r>
                        <a:rPr lang="fr-FR" sz="1800" i="0" baseline="0" dirty="0" smtClean="0"/>
                        <a:t> (secteur 2)</a:t>
                      </a:r>
                      <a:endParaRPr lang="fr-FR" sz="1800" i="0" dirty="0" smtClean="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800" i="0" dirty="0" smtClean="0"/>
                        <a:t>27 160 pts</a:t>
                      </a:r>
                    </a:p>
                  </a:txBody>
                  <a:tcPr marL="68580" marR="68580" marT="34290" marB="34290"/>
                </a:tc>
                <a:extLst>
                  <a:ext uri="{0D108BD9-81ED-4DB2-BD59-A6C34878D82A}">
                    <a16:rowId xmlns:a16="http://schemas.microsoft.com/office/drawing/2014/main" val="4245926475"/>
                  </a:ext>
                </a:extLst>
              </a:tr>
              <a:tr h="353111">
                <a:tc>
                  <a:txBody>
                    <a:bodyPr/>
                    <a:lstStyle/>
                    <a:p>
                      <a:pPr algn="ctr"/>
                      <a:r>
                        <a:rPr lang="fr-FR" sz="1800" dirty="0" smtClean="0"/>
                        <a:t>9</a:t>
                      </a:r>
                      <a:endParaRPr lang="fr-FR" sz="18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800" i="0" dirty="0" smtClean="0"/>
                        <a:t>Colbert (secteur 1)</a:t>
                      </a: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800" i="0" dirty="0" smtClean="0"/>
                        <a:t>42 040 pts</a:t>
                      </a:r>
                    </a:p>
                  </a:txBody>
                  <a:tcPr marL="68580" marR="68580" marT="34290" marB="34290"/>
                </a:tc>
                <a:extLst>
                  <a:ext uri="{0D108BD9-81ED-4DB2-BD59-A6C34878D82A}">
                    <a16:rowId xmlns:a16="http://schemas.microsoft.com/office/drawing/2014/main" val="1160973855"/>
                  </a:ext>
                </a:extLst>
              </a:tr>
              <a:tr h="353111">
                <a:tc>
                  <a:txBody>
                    <a:bodyPr/>
                    <a:lstStyle/>
                    <a:p>
                      <a:pPr algn="ctr"/>
                      <a:r>
                        <a:rPr lang="fr-FR" sz="1800" dirty="0" smtClean="0"/>
                        <a:t>10</a:t>
                      </a:r>
                      <a:endParaRPr lang="fr-FR" sz="1800" b="1" dirty="0"/>
                    </a:p>
                  </a:txBody>
                  <a:tcPr marL="68580" marR="68580" marT="34290" marB="34290"/>
                </a:tc>
                <a:tc>
                  <a:txBody>
                    <a:bodyPr/>
                    <a:lstStyle/>
                    <a:p>
                      <a:r>
                        <a:rPr lang="fr-FR" sz="1800" dirty="0" smtClean="0"/>
                        <a:t>Diderot (secteur 1)</a:t>
                      </a:r>
                    </a:p>
                  </a:txBody>
                  <a:tcPr marL="68580" marR="68580" marT="34290" marB="34290"/>
                </a:tc>
                <a:tc>
                  <a:txBody>
                    <a:bodyPr/>
                    <a:lstStyle/>
                    <a:p>
                      <a:pPr algn="ctr"/>
                      <a:r>
                        <a:rPr lang="fr-FR" sz="1800" i="0" dirty="0" smtClean="0"/>
                        <a:t>42 040 pts</a:t>
                      </a:r>
                    </a:p>
                  </a:txBody>
                  <a:tcPr marL="68580" marR="68580" marT="34290" marB="34290"/>
                </a:tc>
                <a:extLst>
                  <a:ext uri="{0D108BD9-81ED-4DB2-BD59-A6C34878D82A}">
                    <a16:rowId xmlns:a16="http://schemas.microsoft.com/office/drawing/2014/main" val="1211473945"/>
                  </a:ext>
                </a:extLst>
              </a:tr>
            </a:tbl>
          </a:graphicData>
        </a:graphic>
      </p:graphicFrame>
    </p:spTree>
    <p:extLst>
      <p:ext uri="{BB962C8B-B14F-4D97-AF65-F5344CB8AC3E}">
        <p14:creationId xmlns:p14="http://schemas.microsoft.com/office/powerpoint/2010/main" val="2102585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848495" y="516054"/>
            <a:ext cx="7190855" cy="608554"/>
          </a:xfrm>
        </p:spPr>
        <p:txBody>
          <a:bodyPr>
            <a:normAutofit/>
          </a:bodyPr>
          <a:lstStyle/>
          <a:p>
            <a:pPr algn="ctr"/>
            <a:r>
              <a:rPr lang="fr-FR" sz="2800" b="1" i="1" dirty="0"/>
              <a:t>Exemples de 4 cas d’élèves</a:t>
            </a:r>
          </a:p>
        </p:txBody>
      </p:sp>
      <p:sp>
        <p:nvSpPr>
          <p:cNvPr id="6" name="ZoneTexte 5"/>
          <p:cNvSpPr txBox="1"/>
          <p:nvPr/>
        </p:nvSpPr>
        <p:spPr>
          <a:xfrm>
            <a:off x="7383307" y="1482583"/>
            <a:ext cx="3788979" cy="3139321"/>
          </a:xfrm>
          <a:prstGeom prst="rect">
            <a:avLst/>
          </a:prstGeom>
          <a:solidFill>
            <a:srgbClr val="FDCF4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dirty="0">
                <a:solidFill>
                  <a:prstClr val="black"/>
                </a:solidFill>
                <a:latin typeface="Calibri" panose="020F0502020204030204"/>
              </a:rPr>
              <a:t>MATHIEU</a:t>
            </a:r>
          </a:p>
          <a:p>
            <a:r>
              <a:rPr lang="fr-FR" dirty="0">
                <a:solidFill>
                  <a:prstClr val="black"/>
                </a:solidFill>
                <a:latin typeface="Calibri" panose="020F0502020204030204"/>
              </a:rPr>
              <a:t>Collège de secteur : Chappe</a:t>
            </a:r>
          </a:p>
          <a:p>
            <a:r>
              <a:rPr lang="fr-FR" dirty="0">
                <a:solidFill>
                  <a:prstClr val="black"/>
                </a:solidFill>
                <a:latin typeface="Calibri" panose="020F0502020204030204"/>
              </a:rPr>
              <a:t>Collège de scolarisation : Chappe</a:t>
            </a:r>
          </a:p>
          <a:p>
            <a:r>
              <a:rPr lang="fr-FR" dirty="0">
                <a:solidFill>
                  <a:prstClr val="black"/>
                </a:solidFill>
                <a:latin typeface="Calibri" panose="020F0502020204030204"/>
              </a:rPr>
              <a:t>(bonus IPS : 600 points)</a:t>
            </a:r>
          </a:p>
          <a:p>
            <a:r>
              <a:rPr lang="fr-FR" dirty="0">
                <a:solidFill>
                  <a:prstClr val="black"/>
                </a:solidFill>
                <a:latin typeface="Calibri" panose="020F0502020204030204"/>
              </a:rPr>
              <a:t>Boursier</a:t>
            </a:r>
          </a:p>
          <a:p>
            <a:r>
              <a:rPr lang="fr-FR" dirty="0">
                <a:solidFill>
                  <a:prstClr val="black"/>
                </a:solidFill>
                <a:latin typeface="Calibri" panose="020F0502020204030204"/>
              </a:rPr>
              <a:t>Bon niveau scolaire (8200 points)</a:t>
            </a:r>
          </a:p>
          <a:p>
            <a:r>
              <a:rPr lang="fr-FR" dirty="0">
                <a:solidFill>
                  <a:prstClr val="black"/>
                </a:solidFill>
                <a:latin typeface="Calibri" panose="020F0502020204030204"/>
              </a:rPr>
              <a:t>Temps de transport possible : +40 min</a:t>
            </a:r>
          </a:p>
          <a:p>
            <a:r>
              <a:rPr lang="fr-FR" dirty="0">
                <a:solidFill>
                  <a:prstClr val="black"/>
                </a:solidFill>
                <a:latin typeface="Calibri" panose="020F0502020204030204"/>
              </a:rPr>
              <a:t>Profil scientifique mais pas d’idée précise des enseignements de spécialité qui seront choisis en 1</a:t>
            </a:r>
            <a:r>
              <a:rPr lang="fr-FR" baseline="30000" dirty="0">
                <a:solidFill>
                  <a:prstClr val="black"/>
                </a:solidFill>
                <a:latin typeface="Calibri" panose="020F0502020204030204"/>
              </a:rPr>
              <a:t>ière</a:t>
            </a:r>
            <a:r>
              <a:rPr lang="fr-FR" dirty="0">
                <a:solidFill>
                  <a:prstClr val="black"/>
                </a:solidFill>
                <a:latin typeface="Calibri" panose="020F0502020204030204"/>
              </a:rPr>
              <a:t> </a:t>
            </a:r>
          </a:p>
          <a:p>
            <a:endParaRPr lang="fr-FR" dirty="0">
              <a:solidFill>
                <a:prstClr val="black"/>
              </a:solidFill>
              <a:latin typeface="Calibri" panose="020F0502020204030204"/>
            </a:endParaRPr>
          </a:p>
        </p:txBody>
      </p:sp>
      <p:graphicFrame>
        <p:nvGraphicFramePr>
          <p:cNvPr id="3" name="Tableau 2"/>
          <p:cNvGraphicFramePr>
            <a:graphicFrameLocks noGrp="1"/>
          </p:cNvGraphicFramePr>
          <p:nvPr>
            <p:extLst>
              <p:ext uri="{D42A27DB-BD31-4B8C-83A1-F6EECF244321}">
                <p14:modId xmlns:p14="http://schemas.microsoft.com/office/powerpoint/2010/main" val="1846845565"/>
              </p:ext>
            </p:extLst>
          </p:nvPr>
        </p:nvGraphicFramePr>
        <p:xfrm>
          <a:off x="1288211" y="1445500"/>
          <a:ext cx="5365927" cy="5209817"/>
        </p:xfrm>
        <a:graphic>
          <a:graphicData uri="http://schemas.openxmlformats.org/drawingml/2006/table">
            <a:tbl>
              <a:tblPr firstRow="1" bandRow="1">
                <a:tableStyleId>{00A15C55-8517-42AA-B614-E9B94910E393}</a:tableStyleId>
              </a:tblPr>
              <a:tblGrid>
                <a:gridCol w="1061144">
                  <a:extLst>
                    <a:ext uri="{9D8B030D-6E8A-4147-A177-3AD203B41FA5}">
                      <a16:colId xmlns:a16="http://schemas.microsoft.com/office/drawing/2014/main" val="967899347"/>
                    </a:ext>
                  </a:extLst>
                </a:gridCol>
                <a:gridCol w="2005351">
                  <a:extLst>
                    <a:ext uri="{9D8B030D-6E8A-4147-A177-3AD203B41FA5}">
                      <a16:colId xmlns:a16="http://schemas.microsoft.com/office/drawing/2014/main" val="1446250391"/>
                    </a:ext>
                  </a:extLst>
                </a:gridCol>
                <a:gridCol w="2299432">
                  <a:extLst>
                    <a:ext uri="{9D8B030D-6E8A-4147-A177-3AD203B41FA5}">
                      <a16:colId xmlns:a16="http://schemas.microsoft.com/office/drawing/2014/main" val="4122414066"/>
                    </a:ext>
                  </a:extLst>
                </a:gridCol>
              </a:tblGrid>
              <a:tr h="517733">
                <a:tc>
                  <a:txBody>
                    <a:bodyPr/>
                    <a:lstStyle/>
                    <a:p>
                      <a:pPr algn="ctr"/>
                      <a:r>
                        <a:rPr lang="fr-FR" sz="1800" dirty="0" smtClean="0"/>
                        <a:t>Rang</a:t>
                      </a:r>
                      <a:endParaRPr lang="fr-FR" sz="1800" dirty="0"/>
                    </a:p>
                  </a:txBody>
                  <a:tcPr marL="68580" marR="68580" marT="34290" marB="34290"/>
                </a:tc>
                <a:tc>
                  <a:txBody>
                    <a:bodyPr/>
                    <a:lstStyle/>
                    <a:p>
                      <a:pPr algn="ctr"/>
                      <a:r>
                        <a:rPr lang="fr-FR" sz="1800" dirty="0" err="1" smtClean="0"/>
                        <a:t>Voeux</a:t>
                      </a:r>
                      <a:endParaRPr lang="fr-FR" sz="1800" dirty="0"/>
                    </a:p>
                  </a:txBody>
                  <a:tcPr marL="68580" marR="68580" marT="34290" marB="34290"/>
                </a:tc>
                <a:tc>
                  <a:txBody>
                    <a:bodyPr/>
                    <a:lstStyle/>
                    <a:p>
                      <a:pPr algn="ctr"/>
                      <a:r>
                        <a:rPr lang="fr-FR" sz="1800" i="0" dirty="0" smtClean="0"/>
                        <a:t>Barème</a:t>
                      </a:r>
                      <a:endParaRPr lang="fr-FR" sz="1800" i="0" dirty="0"/>
                    </a:p>
                  </a:txBody>
                  <a:tcPr marL="68580" marR="68580" marT="34290" marB="34290"/>
                </a:tc>
                <a:extLst>
                  <a:ext uri="{0D108BD9-81ED-4DB2-BD59-A6C34878D82A}">
                    <a16:rowId xmlns:a16="http://schemas.microsoft.com/office/drawing/2014/main" val="3608876500"/>
                  </a:ext>
                </a:extLst>
              </a:tr>
              <a:tr h="370534">
                <a:tc>
                  <a:txBody>
                    <a:bodyPr/>
                    <a:lstStyle/>
                    <a:p>
                      <a:pPr algn="ctr"/>
                      <a:r>
                        <a:rPr lang="fr-FR" sz="1800" dirty="0" smtClean="0"/>
                        <a:t>1</a:t>
                      </a:r>
                      <a:endParaRPr lang="fr-FR" sz="1800" b="1" dirty="0"/>
                    </a:p>
                  </a:txBody>
                  <a:tcPr marL="68580" marR="68580" marT="34290" marB="34290"/>
                </a:tc>
                <a:tc>
                  <a:txBody>
                    <a:bodyPr/>
                    <a:lstStyle/>
                    <a:p>
                      <a:r>
                        <a:rPr lang="fr-FR" sz="1800" dirty="0" smtClean="0"/>
                        <a:t>Lavoisier </a:t>
                      </a:r>
                      <a:r>
                        <a:rPr lang="fr-FR" sz="1800" baseline="0" dirty="0" smtClean="0"/>
                        <a:t>(secteur 2)</a:t>
                      </a:r>
                      <a:endParaRPr lang="fr-FR" sz="1800" i="1" dirty="0"/>
                    </a:p>
                  </a:txBody>
                  <a:tcPr marL="68580" marR="68580" marT="34290" marB="34290"/>
                </a:tc>
                <a:tc>
                  <a:txBody>
                    <a:bodyPr/>
                    <a:lstStyle/>
                    <a:p>
                      <a:pPr algn="ctr"/>
                      <a:r>
                        <a:rPr lang="fr-FR" sz="1800" i="0" dirty="0" smtClean="0"/>
                        <a:t>27</a:t>
                      </a:r>
                      <a:r>
                        <a:rPr lang="fr-FR" sz="1800" i="0" baseline="0" dirty="0" smtClean="0"/>
                        <a:t> 160</a:t>
                      </a:r>
                      <a:r>
                        <a:rPr lang="fr-FR" sz="1800" i="0" dirty="0" smtClean="0"/>
                        <a:t> pts</a:t>
                      </a:r>
                      <a:endParaRPr lang="fr-FR" sz="1800" i="0" dirty="0"/>
                    </a:p>
                  </a:txBody>
                  <a:tcPr marL="68580" marR="68580" marT="34290" marB="34290"/>
                </a:tc>
                <a:extLst>
                  <a:ext uri="{0D108BD9-81ED-4DB2-BD59-A6C34878D82A}">
                    <a16:rowId xmlns:a16="http://schemas.microsoft.com/office/drawing/2014/main" val="1684759826"/>
                  </a:ext>
                </a:extLst>
              </a:tr>
              <a:tr h="370534">
                <a:tc>
                  <a:txBody>
                    <a:bodyPr/>
                    <a:lstStyle/>
                    <a:p>
                      <a:pPr algn="ctr"/>
                      <a:r>
                        <a:rPr lang="fr-FR" sz="1800" dirty="0" smtClean="0"/>
                        <a:t>2</a:t>
                      </a:r>
                      <a:endParaRPr lang="fr-FR" sz="1800" b="1" dirty="0"/>
                    </a:p>
                  </a:txBody>
                  <a:tcPr marL="68580" marR="68580" marT="34290" marB="34290"/>
                </a:tc>
                <a:tc>
                  <a:txBody>
                    <a:bodyPr/>
                    <a:lstStyle/>
                    <a:p>
                      <a:r>
                        <a:rPr lang="fr-FR" sz="1800" dirty="0" smtClean="0"/>
                        <a:t>Victor Hugo (secteur 2) </a:t>
                      </a:r>
                      <a:endParaRPr lang="fr-FR" sz="1800" i="1" dirty="0"/>
                    </a:p>
                  </a:txBody>
                  <a:tcPr marL="68580" marR="68580" marT="34290" marB="34290"/>
                </a:tc>
                <a:tc>
                  <a:txBody>
                    <a:bodyPr/>
                    <a:lstStyle/>
                    <a:p>
                      <a:pPr algn="ctr"/>
                      <a:r>
                        <a:rPr lang="fr-FR" sz="1800" i="0" dirty="0" smtClean="0"/>
                        <a:t>27</a:t>
                      </a:r>
                      <a:r>
                        <a:rPr lang="fr-FR" sz="1800" i="0" baseline="0" dirty="0" smtClean="0"/>
                        <a:t> 160</a:t>
                      </a:r>
                      <a:r>
                        <a:rPr lang="fr-FR" sz="1800" i="0" dirty="0" smtClean="0"/>
                        <a:t> pts</a:t>
                      </a:r>
                      <a:r>
                        <a:rPr lang="fr-FR" sz="1800" i="0" baseline="0" dirty="0" smtClean="0"/>
                        <a:t> </a:t>
                      </a:r>
                      <a:endParaRPr lang="fr-FR" sz="1800" i="0" dirty="0"/>
                    </a:p>
                  </a:txBody>
                  <a:tcPr marL="68580" marR="68580" marT="34290" marB="34290"/>
                </a:tc>
                <a:extLst>
                  <a:ext uri="{0D108BD9-81ED-4DB2-BD59-A6C34878D82A}">
                    <a16:rowId xmlns:a16="http://schemas.microsoft.com/office/drawing/2014/main" val="117588680"/>
                  </a:ext>
                </a:extLst>
              </a:tr>
              <a:tr h="370534">
                <a:tc>
                  <a:txBody>
                    <a:bodyPr/>
                    <a:lstStyle/>
                    <a:p>
                      <a:pPr algn="ctr"/>
                      <a:r>
                        <a:rPr lang="fr-FR" sz="1800" dirty="0" smtClean="0"/>
                        <a:t>3</a:t>
                      </a:r>
                      <a:endParaRPr lang="fr-FR" sz="1800" b="1" dirty="0"/>
                    </a:p>
                  </a:txBody>
                  <a:tcPr marL="68580" marR="68580" marT="34290" marB="34290"/>
                </a:tc>
                <a:tc>
                  <a:txBody>
                    <a:bodyPr/>
                    <a:lstStyle/>
                    <a:p>
                      <a:r>
                        <a:rPr lang="fr-FR" sz="1800" dirty="0" smtClean="0"/>
                        <a:t>Sophie</a:t>
                      </a:r>
                      <a:r>
                        <a:rPr lang="fr-FR" sz="1800" baseline="0" dirty="0" smtClean="0"/>
                        <a:t> Germain (secteur 1)</a:t>
                      </a:r>
                      <a:endParaRPr lang="fr-FR" sz="1800" i="1" dirty="0"/>
                    </a:p>
                  </a:txBody>
                  <a:tcPr marL="68580" marR="68580" marT="34290" marB="34290"/>
                </a:tc>
                <a:tc>
                  <a:txBody>
                    <a:bodyPr/>
                    <a:lstStyle/>
                    <a:p>
                      <a:pPr algn="ctr"/>
                      <a:r>
                        <a:rPr lang="fr-FR" sz="1800" i="0" dirty="0" smtClean="0"/>
                        <a:t>42</a:t>
                      </a:r>
                      <a:r>
                        <a:rPr lang="fr-FR" sz="1800" i="0" baseline="0" dirty="0" smtClean="0"/>
                        <a:t> 040</a:t>
                      </a:r>
                      <a:r>
                        <a:rPr lang="fr-FR" sz="1800" i="0" dirty="0" smtClean="0"/>
                        <a:t> pts</a:t>
                      </a:r>
                      <a:endParaRPr lang="fr-FR" sz="1800" i="0" dirty="0"/>
                    </a:p>
                  </a:txBody>
                  <a:tcPr marL="68580" marR="68580" marT="34290" marB="34290"/>
                </a:tc>
                <a:extLst>
                  <a:ext uri="{0D108BD9-81ED-4DB2-BD59-A6C34878D82A}">
                    <a16:rowId xmlns:a16="http://schemas.microsoft.com/office/drawing/2014/main" val="2987280422"/>
                  </a:ext>
                </a:extLst>
              </a:tr>
              <a:tr h="370534">
                <a:tc>
                  <a:txBody>
                    <a:bodyPr/>
                    <a:lstStyle/>
                    <a:p>
                      <a:pPr algn="ctr"/>
                      <a:r>
                        <a:rPr lang="fr-FR" sz="1800" dirty="0" smtClean="0"/>
                        <a:t>4</a:t>
                      </a:r>
                      <a:endParaRPr lang="fr-FR" sz="1800" b="1" dirty="0"/>
                    </a:p>
                  </a:txBody>
                  <a:tcPr marL="68580" marR="68580" marT="34290" marB="34290"/>
                </a:tc>
                <a:tc>
                  <a:txBody>
                    <a:bodyPr/>
                    <a:lstStyle/>
                    <a:p>
                      <a:r>
                        <a:rPr lang="fr-FR" sz="1800" dirty="0" smtClean="0"/>
                        <a:t>Turgot (secteur 1)</a:t>
                      </a:r>
                      <a:endParaRPr lang="fr-FR" sz="1800" i="1" dirty="0"/>
                    </a:p>
                  </a:txBody>
                  <a:tcPr marL="68580" marR="68580" marT="34290" marB="34290"/>
                </a:tc>
                <a:tc>
                  <a:txBody>
                    <a:bodyPr/>
                    <a:lstStyle/>
                    <a:p>
                      <a:pPr algn="ctr"/>
                      <a:r>
                        <a:rPr lang="fr-FR" sz="1800" i="0" dirty="0" smtClean="0"/>
                        <a:t>42</a:t>
                      </a:r>
                      <a:r>
                        <a:rPr lang="fr-FR" sz="1800" i="0" baseline="0" dirty="0" smtClean="0"/>
                        <a:t> 040</a:t>
                      </a:r>
                      <a:r>
                        <a:rPr lang="fr-FR" sz="1800" i="0" dirty="0" smtClean="0"/>
                        <a:t> pts</a:t>
                      </a:r>
                      <a:endParaRPr lang="fr-FR" sz="1800" i="0" dirty="0"/>
                    </a:p>
                  </a:txBody>
                  <a:tcPr marL="68580" marR="68580" marT="34290" marB="34290"/>
                </a:tc>
                <a:extLst>
                  <a:ext uri="{0D108BD9-81ED-4DB2-BD59-A6C34878D82A}">
                    <a16:rowId xmlns:a16="http://schemas.microsoft.com/office/drawing/2014/main" val="3949531758"/>
                  </a:ext>
                </a:extLst>
              </a:tr>
              <a:tr h="370534">
                <a:tc>
                  <a:txBody>
                    <a:bodyPr/>
                    <a:lstStyle/>
                    <a:p>
                      <a:pPr algn="ctr"/>
                      <a:r>
                        <a:rPr lang="fr-FR" sz="1800" dirty="0" smtClean="0"/>
                        <a:t>5</a:t>
                      </a:r>
                      <a:endParaRPr lang="fr-FR" sz="1800" b="1" dirty="0"/>
                    </a:p>
                  </a:txBody>
                  <a:tcPr marL="68580" marR="68580" marT="34290" marB="34290"/>
                </a:tc>
                <a:tc>
                  <a:txBody>
                    <a:bodyPr/>
                    <a:lstStyle/>
                    <a:p>
                      <a:r>
                        <a:rPr lang="fr-FR" sz="1800" dirty="0" smtClean="0"/>
                        <a:t>Condorcet (secteur 2)</a:t>
                      </a:r>
                      <a:endParaRPr lang="fr-FR" sz="1800" i="1" dirty="0"/>
                    </a:p>
                  </a:txBody>
                  <a:tcPr marL="68580" marR="68580" marT="34290" marB="34290"/>
                </a:tc>
                <a:tc>
                  <a:txBody>
                    <a:bodyPr/>
                    <a:lstStyle/>
                    <a:p>
                      <a:pPr algn="ctr"/>
                      <a:r>
                        <a:rPr lang="fr-FR" sz="1800" i="0" dirty="0" smtClean="0"/>
                        <a:t>27</a:t>
                      </a:r>
                      <a:r>
                        <a:rPr lang="fr-FR" sz="1800" i="0" baseline="0" dirty="0" smtClean="0"/>
                        <a:t> 160</a:t>
                      </a:r>
                      <a:r>
                        <a:rPr lang="fr-FR" sz="1800" i="0" dirty="0" smtClean="0"/>
                        <a:t> pts</a:t>
                      </a:r>
                      <a:endParaRPr lang="fr-FR" sz="1800" i="0" dirty="0"/>
                    </a:p>
                  </a:txBody>
                  <a:tcPr marL="68580" marR="68580" marT="34290" marB="34290"/>
                </a:tc>
                <a:extLst>
                  <a:ext uri="{0D108BD9-81ED-4DB2-BD59-A6C34878D82A}">
                    <a16:rowId xmlns:a16="http://schemas.microsoft.com/office/drawing/2014/main" val="2797792470"/>
                  </a:ext>
                </a:extLst>
              </a:tr>
              <a:tr h="370534">
                <a:tc>
                  <a:txBody>
                    <a:bodyPr/>
                    <a:lstStyle/>
                    <a:p>
                      <a:pPr algn="ctr"/>
                      <a:r>
                        <a:rPr lang="fr-FR" sz="1800" dirty="0" smtClean="0"/>
                        <a:t>6</a:t>
                      </a:r>
                      <a:endParaRPr lang="fr-FR" sz="1800" b="1" dirty="0"/>
                    </a:p>
                  </a:txBody>
                  <a:tcPr marL="68580" marR="68580" marT="34290" marB="34290"/>
                </a:tc>
                <a:tc>
                  <a:txBody>
                    <a:bodyPr/>
                    <a:lstStyle/>
                    <a:p>
                      <a:r>
                        <a:rPr lang="fr-FR" sz="1800" dirty="0" smtClean="0"/>
                        <a:t>Chaptal (secteur 2)</a:t>
                      </a:r>
                      <a:endParaRPr lang="fr-FR" sz="1800" i="1" dirty="0"/>
                    </a:p>
                  </a:txBody>
                  <a:tcPr marL="68580" marR="68580" marT="34290" marB="34290"/>
                </a:tc>
                <a:tc>
                  <a:txBody>
                    <a:bodyPr/>
                    <a:lstStyle/>
                    <a:p>
                      <a:pPr algn="ctr"/>
                      <a:r>
                        <a:rPr lang="fr-FR" sz="1800" i="0" dirty="0" smtClean="0"/>
                        <a:t>27</a:t>
                      </a:r>
                      <a:r>
                        <a:rPr lang="fr-FR" sz="1800" i="0" baseline="0" dirty="0" smtClean="0"/>
                        <a:t> 160</a:t>
                      </a:r>
                      <a:r>
                        <a:rPr lang="fr-FR" sz="1800" i="0" dirty="0" smtClean="0"/>
                        <a:t> pts</a:t>
                      </a:r>
                      <a:endParaRPr lang="fr-FR" sz="1800" i="0" dirty="0"/>
                    </a:p>
                  </a:txBody>
                  <a:tcPr marL="68580" marR="68580" marT="34290" marB="34290"/>
                </a:tc>
                <a:extLst>
                  <a:ext uri="{0D108BD9-81ED-4DB2-BD59-A6C34878D82A}">
                    <a16:rowId xmlns:a16="http://schemas.microsoft.com/office/drawing/2014/main" val="2408544889"/>
                  </a:ext>
                </a:extLst>
              </a:tr>
              <a:tr h="370534">
                <a:tc>
                  <a:txBody>
                    <a:bodyPr/>
                    <a:lstStyle/>
                    <a:p>
                      <a:pPr algn="ctr"/>
                      <a:r>
                        <a:rPr lang="fr-FR" sz="1800" dirty="0" smtClean="0"/>
                        <a:t>7</a:t>
                      </a:r>
                      <a:endParaRPr lang="fr-FR" sz="1800" b="1" dirty="0"/>
                    </a:p>
                  </a:txBody>
                  <a:tcPr marL="68580" marR="68580" marT="34290" marB="34290"/>
                </a:tc>
                <a:tc>
                  <a:txBody>
                    <a:bodyPr/>
                    <a:lstStyle/>
                    <a:p>
                      <a:r>
                        <a:rPr lang="fr-FR" sz="1800" dirty="0" smtClean="0"/>
                        <a:t>Fénelon (secteur 2)</a:t>
                      </a:r>
                      <a:endParaRPr lang="fr-FR" sz="1800" i="1" dirty="0"/>
                    </a:p>
                  </a:txBody>
                  <a:tcPr marL="68580" marR="68580" marT="34290" marB="34290"/>
                </a:tc>
                <a:tc>
                  <a:txBody>
                    <a:bodyPr/>
                    <a:lstStyle/>
                    <a:p>
                      <a:pPr algn="ctr"/>
                      <a:r>
                        <a:rPr lang="fr-FR" sz="1800" i="0" dirty="0" smtClean="0"/>
                        <a:t>27</a:t>
                      </a:r>
                      <a:r>
                        <a:rPr lang="fr-FR" sz="1800" i="0" baseline="0" dirty="0" smtClean="0"/>
                        <a:t> 160</a:t>
                      </a:r>
                      <a:r>
                        <a:rPr lang="fr-FR" sz="1800" i="0" dirty="0" smtClean="0"/>
                        <a:t> pts</a:t>
                      </a:r>
                      <a:endParaRPr lang="fr-FR" sz="1800" i="0" dirty="0"/>
                    </a:p>
                  </a:txBody>
                  <a:tcPr marL="68580" marR="68580" marT="34290" marB="34290"/>
                </a:tc>
                <a:extLst>
                  <a:ext uri="{0D108BD9-81ED-4DB2-BD59-A6C34878D82A}">
                    <a16:rowId xmlns:a16="http://schemas.microsoft.com/office/drawing/2014/main" val="3573194782"/>
                  </a:ext>
                </a:extLst>
              </a:tr>
              <a:tr h="370534">
                <a:tc>
                  <a:txBody>
                    <a:bodyPr/>
                    <a:lstStyle/>
                    <a:p>
                      <a:pPr algn="ctr"/>
                      <a:r>
                        <a:rPr lang="fr-FR" sz="1800" dirty="0" smtClean="0"/>
                        <a:t>8</a:t>
                      </a:r>
                      <a:endParaRPr lang="fr-FR" sz="1800" b="1" dirty="0"/>
                    </a:p>
                  </a:txBody>
                  <a:tcPr marL="68580" marR="68580" marT="34290" marB="34290"/>
                </a:tc>
                <a:tc>
                  <a:txBody>
                    <a:bodyPr/>
                    <a:lstStyle/>
                    <a:p>
                      <a:r>
                        <a:rPr lang="fr-FR" sz="1800" dirty="0" smtClean="0"/>
                        <a:t>Janson</a:t>
                      </a:r>
                      <a:r>
                        <a:rPr lang="fr-FR" sz="1800" baseline="0" dirty="0" smtClean="0"/>
                        <a:t> de Sailly </a:t>
                      </a:r>
                      <a:r>
                        <a:rPr lang="fr-FR" sz="1800" dirty="0" smtClean="0"/>
                        <a:t>(secteur 3)</a:t>
                      </a:r>
                      <a:endParaRPr lang="fr-FR" sz="1800" i="1"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800" i="0" dirty="0" smtClean="0"/>
                        <a:t>26</a:t>
                      </a:r>
                      <a:r>
                        <a:rPr lang="fr-FR" sz="1800" i="0" baseline="0" dirty="0" smtClean="0"/>
                        <a:t> 200</a:t>
                      </a:r>
                      <a:r>
                        <a:rPr lang="fr-FR" sz="1800" i="0" dirty="0" smtClean="0"/>
                        <a:t> pts</a:t>
                      </a:r>
                    </a:p>
                    <a:p>
                      <a:pPr algn="ctr"/>
                      <a:endParaRPr lang="fr-FR" sz="1800" i="0" dirty="0"/>
                    </a:p>
                  </a:txBody>
                  <a:tcPr marL="68580" marR="68580" marT="34290" marB="34290"/>
                </a:tc>
                <a:extLst>
                  <a:ext uri="{0D108BD9-81ED-4DB2-BD59-A6C34878D82A}">
                    <a16:rowId xmlns:a16="http://schemas.microsoft.com/office/drawing/2014/main" val="555318957"/>
                  </a:ext>
                </a:extLst>
              </a:tr>
              <a:tr h="370534">
                <a:tc>
                  <a:txBody>
                    <a:bodyPr/>
                    <a:lstStyle/>
                    <a:p>
                      <a:pPr algn="ctr"/>
                      <a:r>
                        <a:rPr lang="fr-FR" sz="1800" dirty="0" smtClean="0"/>
                        <a:t>9</a:t>
                      </a:r>
                      <a:endParaRPr lang="fr-FR" sz="1800" b="1" dirty="0"/>
                    </a:p>
                  </a:txBody>
                  <a:tcPr marL="68580" marR="68580" marT="34290" marB="34290"/>
                </a:tc>
                <a:tc>
                  <a:txBody>
                    <a:bodyPr/>
                    <a:lstStyle/>
                    <a:p>
                      <a:r>
                        <a:rPr lang="fr-FR" sz="1800" dirty="0" smtClean="0"/>
                        <a:t>Diderot (secteur 1)</a:t>
                      </a:r>
                      <a:endParaRPr lang="fr-FR" sz="1800" i="1" dirty="0"/>
                    </a:p>
                  </a:txBody>
                  <a:tcPr marL="68580" marR="68580" marT="34290" marB="34290"/>
                </a:tc>
                <a:tc>
                  <a:txBody>
                    <a:bodyPr/>
                    <a:lstStyle/>
                    <a:p>
                      <a:pPr algn="ctr"/>
                      <a:r>
                        <a:rPr lang="fr-FR" sz="1800" i="0" dirty="0" smtClean="0"/>
                        <a:t>42</a:t>
                      </a:r>
                      <a:r>
                        <a:rPr lang="fr-FR" sz="1800" i="0" baseline="0" dirty="0" smtClean="0"/>
                        <a:t> 04</a:t>
                      </a:r>
                      <a:r>
                        <a:rPr lang="fr-FR" sz="1800" i="0" dirty="0" smtClean="0"/>
                        <a:t>0 pts</a:t>
                      </a:r>
                      <a:endParaRPr lang="fr-FR" sz="1800" i="0" dirty="0"/>
                    </a:p>
                  </a:txBody>
                  <a:tcPr marL="68580" marR="68580" marT="34290" marB="34290"/>
                </a:tc>
                <a:extLst>
                  <a:ext uri="{0D108BD9-81ED-4DB2-BD59-A6C34878D82A}">
                    <a16:rowId xmlns:a16="http://schemas.microsoft.com/office/drawing/2014/main" val="1441468984"/>
                  </a:ext>
                </a:extLst>
              </a:tr>
              <a:tr h="370534">
                <a:tc>
                  <a:txBody>
                    <a:bodyPr/>
                    <a:lstStyle/>
                    <a:p>
                      <a:pPr algn="ctr"/>
                      <a:r>
                        <a:rPr lang="fr-FR" sz="1800" dirty="0" smtClean="0"/>
                        <a:t>10</a:t>
                      </a:r>
                      <a:endParaRPr lang="fr-FR" sz="1800" b="1" dirty="0"/>
                    </a:p>
                  </a:txBody>
                  <a:tcPr marL="68580" marR="68580" marT="34290" marB="34290"/>
                </a:tc>
                <a:tc>
                  <a:txBody>
                    <a:bodyPr/>
                    <a:lstStyle/>
                    <a:p>
                      <a:r>
                        <a:rPr lang="fr-FR" sz="1800" dirty="0" smtClean="0"/>
                        <a:t>PGDG</a:t>
                      </a:r>
                      <a:r>
                        <a:rPr lang="fr-FR" sz="1800" baseline="0" dirty="0" smtClean="0"/>
                        <a:t> </a:t>
                      </a:r>
                      <a:r>
                        <a:rPr lang="fr-FR" sz="1800" dirty="0" smtClean="0"/>
                        <a:t>(secteur 1)</a:t>
                      </a:r>
                      <a:endParaRPr lang="fr-FR" sz="1800" i="1" dirty="0"/>
                    </a:p>
                  </a:txBody>
                  <a:tcPr marL="68580" marR="68580" marT="34290" marB="34290"/>
                </a:tc>
                <a:tc>
                  <a:txBody>
                    <a:bodyPr/>
                    <a:lstStyle/>
                    <a:p>
                      <a:pPr algn="ctr"/>
                      <a:r>
                        <a:rPr lang="fr-FR" sz="1800" i="0" dirty="0" smtClean="0"/>
                        <a:t>42</a:t>
                      </a:r>
                      <a:r>
                        <a:rPr lang="fr-FR" sz="1800" i="0" baseline="0" dirty="0" smtClean="0"/>
                        <a:t> 04</a:t>
                      </a:r>
                      <a:r>
                        <a:rPr lang="fr-FR" sz="1800" i="0" dirty="0" smtClean="0"/>
                        <a:t>0 pts</a:t>
                      </a:r>
                      <a:endParaRPr lang="fr-FR" sz="1800" i="0" dirty="0"/>
                    </a:p>
                  </a:txBody>
                  <a:tcPr marL="68580" marR="68580" marT="34290" marB="34290"/>
                </a:tc>
                <a:extLst>
                  <a:ext uri="{0D108BD9-81ED-4DB2-BD59-A6C34878D82A}">
                    <a16:rowId xmlns:a16="http://schemas.microsoft.com/office/drawing/2014/main" val="2437397285"/>
                  </a:ext>
                </a:extLst>
              </a:tr>
            </a:tbl>
          </a:graphicData>
        </a:graphic>
      </p:graphicFrame>
    </p:spTree>
    <p:extLst>
      <p:ext uri="{BB962C8B-B14F-4D97-AF65-F5344CB8AC3E}">
        <p14:creationId xmlns:p14="http://schemas.microsoft.com/office/powerpoint/2010/main" val="1027459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848495" y="516054"/>
            <a:ext cx="7190855" cy="608554"/>
          </a:xfrm>
        </p:spPr>
        <p:txBody>
          <a:bodyPr>
            <a:normAutofit/>
          </a:bodyPr>
          <a:lstStyle/>
          <a:p>
            <a:pPr algn="ctr"/>
            <a:r>
              <a:rPr lang="fr-FR" sz="2800" b="1" i="1" dirty="0"/>
              <a:t>Exemples de 4 cas d’élèves</a:t>
            </a:r>
          </a:p>
        </p:txBody>
      </p:sp>
      <p:sp>
        <p:nvSpPr>
          <p:cNvPr id="7" name="ZoneTexte 6"/>
          <p:cNvSpPr txBox="1"/>
          <p:nvPr/>
        </p:nvSpPr>
        <p:spPr>
          <a:xfrm rot="21305294">
            <a:off x="2117836" y="1747023"/>
            <a:ext cx="3652345" cy="3785652"/>
          </a:xfrm>
          <a:prstGeom prst="rect">
            <a:avLst/>
          </a:prstGeom>
          <a:scene3d>
            <a:camera prst="perspectiveHeroicExtremeRightFacing"/>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000" b="1" dirty="0">
                <a:solidFill>
                  <a:prstClr val="black"/>
                </a:solidFill>
                <a:latin typeface="Calibri" panose="020F0502020204030204"/>
              </a:rPr>
              <a:t>YANN</a:t>
            </a:r>
          </a:p>
          <a:p>
            <a:r>
              <a:rPr lang="fr-FR" sz="2000" dirty="0">
                <a:solidFill>
                  <a:prstClr val="black"/>
                </a:solidFill>
                <a:latin typeface="Calibri" panose="020F0502020204030204"/>
              </a:rPr>
              <a:t>Collège de secteur : Brassens</a:t>
            </a:r>
          </a:p>
          <a:p>
            <a:r>
              <a:rPr lang="fr-FR" sz="2000" dirty="0">
                <a:solidFill>
                  <a:prstClr val="black"/>
                </a:solidFill>
                <a:latin typeface="Calibri" panose="020F0502020204030204"/>
              </a:rPr>
              <a:t>Collège de scolarisation : Brassens (bonus IPS : 600 points)</a:t>
            </a:r>
          </a:p>
          <a:p>
            <a:r>
              <a:rPr lang="fr-FR" sz="2000" dirty="0">
                <a:solidFill>
                  <a:prstClr val="black"/>
                </a:solidFill>
                <a:latin typeface="Calibri" panose="020F0502020204030204"/>
              </a:rPr>
              <a:t>Non boursier</a:t>
            </a:r>
          </a:p>
          <a:p>
            <a:r>
              <a:rPr lang="fr-FR" sz="2000" dirty="0">
                <a:solidFill>
                  <a:prstClr val="black"/>
                </a:solidFill>
                <a:latin typeface="Calibri" panose="020F0502020204030204"/>
              </a:rPr>
              <a:t>Niveau scolaire fragile (6205 points)</a:t>
            </a:r>
          </a:p>
          <a:p>
            <a:r>
              <a:rPr lang="fr-FR" sz="2000" dirty="0">
                <a:solidFill>
                  <a:prstClr val="black"/>
                </a:solidFill>
                <a:latin typeface="Calibri" panose="020F0502020204030204"/>
              </a:rPr>
              <a:t>Souhaite absolument suivre l’enseignement de spécialité « cinéma » en 1</a:t>
            </a:r>
            <a:r>
              <a:rPr lang="fr-FR" sz="2000" baseline="30000" dirty="0">
                <a:solidFill>
                  <a:prstClr val="black"/>
                </a:solidFill>
                <a:latin typeface="Calibri" panose="020F0502020204030204"/>
              </a:rPr>
              <a:t>ière </a:t>
            </a:r>
            <a:endParaRPr lang="fr-FR" sz="2000" dirty="0">
              <a:solidFill>
                <a:prstClr val="black"/>
              </a:solidFill>
              <a:latin typeface="Calibri" panose="020F0502020204030204"/>
            </a:endParaRPr>
          </a:p>
          <a:p>
            <a:endParaRPr lang="fr-FR" sz="2000" dirty="0">
              <a:solidFill>
                <a:prstClr val="black"/>
              </a:solidFill>
              <a:latin typeface="Calibri" panose="020F0502020204030204"/>
            </a:endParaRPr>
          </a:p>
          <a:p>
            <a:endParaRPr lang="fr-FR" sz="2000" dirty="0">
              <a:solidFill>
                <a:prstClr val="black"/>
              </a:solidFill>
              <a:latin typeface="Calibri" panose="020F0502020204030204"/>
            </a:endParaRPr>
          </a:p>
        </p:txBody>
      </p:sp>
      <p:graphicFrame>
        <p:nvGraphicFramePr>
          <p:cNvPr id="3" name="Tableau 2"/>
          <p:cNvGraphicFramePr>
            <a:graphicFrameLocks noGrp="1"/>
          </p:cNvGraphicFramePr>
          <p:nvPr>
            <p:extLst>
              <p:ext uri="{D42A27DB-BD31-4B8C-83A1-F6EECF244321}">
                <p14:modId xmlns:p14="http://schemas.microsoft.com/office/powerpoint/2010/main" val="1729527133"/>
              </p:ext>
            </p:extLst>
          </p:nvPr>
        </p:nvGraphicFramePr>
        <p:xfrm>
          <a:off x="6566798" y="1327204"/>
          <a:ext cx="5418168" cy="4840110"/>
        </p:xfrm>
        <a:graphic>
          <a:graphicData uri="http://schemas.openxmlformats.org/drawingml/2006/table">
            <a:tbl>
              <a:tblPr firstRow="1" bandRow="1">
                <a:tableStyleId>{93296810-A885-4BE3-A3E7-6D5BEEA58F35}</a:tableStyleId>
              </a:tblPr>
              <a:tblGrid>
                <a:gridCol w="1152250">
                  <a:extLst>
                    <a:ext uri="{9D8B030D-6E8A-4147-A177-3AD203B41FA5}">
                      <a16:colId xmlns:a16="http://schemas.microsoft.com/office/drawing/2014/main" val="3964305563"/>
                    </a:ext>
                  </a:extLst>
                </a:gridCol>
                <a:gridCol w="2132959">
                  <a:extLst>
                    <a:ext uri="{9D8B030D-6E8A-4147-A177-3AD203B41FA5}">
                      <a16:colId xmlns:a16="http://schemas.microsoft.com/office/drawing/2014/main" val="2845271517"/>
                    </a:ext>
                  </a:extLst>
                </a:gridCol>
                <a:gridCol w="2132959">
                  <a:extLst>
                    <a:ext uri="{9D8B030D-6E8A-4147-A177-3AD203B41FA5}">
                      <a16:colId xmlns:a16="http://schemas.microsoft.com/office/drawing/2014/main" val="3217089043"/>
                    </a:ext>
                  </a:extLst>
                </a:gridCol>
              </a:tblGrid>
              <a:tr h="496710">
                <a:tc>
                  <a:txBody>
                    <a:bodyPr/>
                    <a:lstStyle/>
                    <a:p>
                      <a:pPr algn="ctr"/>
                      <a:r>
                        <a:rPr lang="fr-FR" sz="2000" dirty="0" smtClean="0"/>
                        <a:t>Rang</a:t>
                      </a:r>
                      <a:endParaRPr lang="fr-FR" sz="2000" dirty="0"/>
                    </a:p>
                  </a:txBody>
                  <a:tcPr marL="68580" marR="68580" marT="34290" marB="34290"/>
                </a:tc>
                <a:tc>
                  <a:txBody>
                    <a:bodyPr/>
                    <a:lstStyle/>
                    <a:p>
                      <a:pPr algn="ctr"/>
                      <a:r>
                        <a:rPr lang="fr-FR" sz="2000" dirty="0" err="1" smtClean="0"/>
                        <a:t>Voeux</a:t>
                      </a:r>
                      <a:endParaRPr lang="fr-FR" sz="2000" dirty="0"/>
                    </a:p>
                  </a:txBody>
                  <a:tcPr marL="68580" marR="68580" marT="34290" marB="34290"/>
                </a:tc>
                <a:tc>
                  <a:txBody>
                    <a:bodyPr/>
                    <a:lstStyle/>
                    <a:p>
                      <a:pPr algn="ctr"/>
                      <a:r>
                        <a:rPr lang="fr-FR" sz="2000" i="0" dirty="0" smtClean="0"/>
                        <a:t>Barème</a:t>
                      </a:r>
                      <a:endParaRPr lang="fr-FR" sz="2000" i="0" dirty="0"/>
                    </a:p>
                  </a:txBody>
                  <a:tcPr marL="68580" marR="68580" marT="34290" marB="34290"/>
                </a:tc>
                <a:extLst>
                  <a:ext uri="{0D108BD9-81ED-4DB2-BD59-A6C34878D82A}">
                    <a16:rowId xmlns:a16="http://schemas.microsoft.com/office/drawing/2014/main" val="3378433194"/>
                  </a:ext>
                </a:extLst>
              </a:tr>
              <a:tr h="360358">
                <a:tc>
                  <a:txBody>
                    <a:bodyPr/>
                    <a:lstStyle/>
                    <a:p>
                      <a:pPr algn="ctr"/>
                      <a:r>
                        <a:rPr lang="fr-FR" sz="2000" dirty="0" smtClean="0"/>
                        <a:t>1</a:t>
                      </a:r>
                      <a:endParaRPr lang="fr-FR" sz="2000" b="1" dirty="0"/>
                    </a:p>
                  </a:txBody>
                  <a:tcPr marL="68580" marR="68580" marT="34290" marB="34290"/>
                </a:tc>
                <a:tc>
                  <a:txBody>
                    <a:bodyPr/>
                    <a:lstStyle/>
                    <a:p>
                      <a:r>
                        <a:rPr lang="fr-FR" sz="2000" dirty="0" smtClean="0"/>
                        <a:t>Turgot (secteur 1)</a:t>
                      </a:r>
                      <a:endParaRPr lang="fr-FR" sz="2000" i="1" dirty="0"/>
                    </a:p>
                  </a:txBody>
                  <a:tcPr marL="68580" marR="68580" marT="34290" marB="34290"/>
                </a:tc>
                <a:tc>
                  <a:txBody>
                    <a:bodyPr/>
                    <a:lstStyle/>
                    <a:p>
                      <a:pPr algn="ctr"/>
                      <a:r>
                        <a:rPr lang="fr-FR" sz="2000" i="0" dirty="0" smtClean="0"/>
                        <a:t>39</a:t>
                      </a:r>
                      <a:r>
                        <a:rPr lang="fr-FR" sz="2000" i="0" baseline="0" dirty="0" smtClean="0"/>
                        <a:t> 445 pts</a:t>
                      </a:r>
                      <a:endParaRPr lang="fr-FR" sz="2000" i="0" dirty="0"/>
                    </a:p>
                  </a:txBody>
                  <a:tcPr marL="68580" marR="68580" marT="34290" marB="34290"/>
                </a:tc>
                <a:extLst>
                  <a:ext uri="{0D108BD9-81ED-4DB2-BD59-A6C34878D82A}">
                    <a16:rowId xmlns:a16="http://schemas.microsoft.com/office/drawing/2014/main" val="2585443840"/>
                  </a:ext>
                </a:extLst>
              </a:tr>
              <a:tr h="360358">
                <a:tc>
                  <a:txBody>
                    <a:bodyPr/>
                    <a:lstStyle/>
                    <a:p>
                      <a:pPr algn="ctr"/>
                      <a:r>
                        <a:rPr lang="fr-FR" sz="2000" dirty="0" smtClean="0"/>
                        <a:t>2</a:t>
                      </a:r>
                      <a:endParaRPr lang="fr-FR" sz="2000" b="1" dirty="0"/>
                    </a:p>
                  </a:txBody>
                  <a:tcPr marL="68580" marR="68580" marT="34290" marB="34290"/>
                </a:tc>
                <a:tc>
                  <a:txBody>
                    <a:bodyPr/>
                    <a:lstStyle/>
                    <a:p>
                      <a:r>
                        <a:rPr lang="fr-FR" sz="2000" dirty="0" smtClean="0"/>
                        <a:t>Balzac (secteur 3)</a:t>
                      </a:r>
                      <a:endParaRPr lang="fr-FR" sz="2000" i="1" dirty="0"/>
                    </a:p>
                  </a:txBody>
                  <a:tcPr marL="68580" marR="68580" marT="34290" marB="34290"/>
                </a:tc>
                <a:tc>
                  <a:txBody>
                    <a:bodyPr/>
                    <a:lstStyle/>
                    <a:p>
                      <a:pPr algn="ctr"/>
                      <a:r>
                        <a:rPr lang="fr-FR" sz="2000" i="0" dirty="0" smtClean="0"/>
                        <a:t>23</a:t>
                      </a:r>
                      <a:r>
                        <a:rPr lang="fr-FR" sz="2000" i="0" baseline="0" dirty="0" smtClean="0"/>
                        <a:t> 605 pts</a:t>
                      </a:r>
                      <a:endParaRPr lang="fr-FR" sz="2000" i="0" dirty="0"/>
                    </a:p>
                  </a:txBody>
                  <a:tcPr marL="68580" marR="68580" marT="34290" marB="34290"/>
                </a:tc>
                <a:extLst>
                  <a:ext uri="{0D108BD9-81ED-4DB2-BD59-A6C34878D82A}">
                    <a16:rowId xmlns:a16="http://schemas.microsoft.com/office/drawing/2014/main" val="171368319"/>
                  </a:ext>
                </a:extLst>
              </a:tr>
              <a:tr h="360358">
                <a:tc>
                  <a:txBody>
                    <a:bodyPr/>
                    <a:lstStyle/>
                    <a:p>
                      <a:pPr algn="ctr"/>
                      <a:r>
                        <a:rPr lang="fr-FR" sz="2000" dirty="0" smtClean="0"/>
                        <a:t>3</a:t>
                      </a:r>
                      <a:endParaRPr lang="fr-FR" sz="2000" b="1" dirty="0"/>
                    </a:p>
                  </a:txBody>
                  <a:tcPr marL="68580" marR="68580" marT="34290" marB="34290"/>
                </a:tc>
                <a:tc>
                  <a:txBody>
                    <a:bodyPr/>
                    <a:lstStyle/>
                    <a:p>
                      <a:r>
                        <a:rPr lang="fr-FR" sz="2000" dirty="0" smtClean="0"/>
                        <a:t>Valery (secteur 3)</a:t>
                      </a:r>
                      <a:endParaRPr lang="fr-FR" sz="2000" i="1" dirty="0"/>
                    </a:p>
                  </a:txBody>
                  <a:tcPr marL="68580" marR="68580" marT="34290" marB="34290"/>
                </a:tc>
                <a:tc>
                  <a:txBody>
                    <a:bodyPr/>
                    <a:lstStyle/>
                    <a:p>
                      <a:pPr algn="ctr"/>
                      <a:r>
                        <a:rPr lang="fr-FR" sz="2000" i="0" dirty="0" smtClean="0"/>
                        <a:t>23</a:t>
                      </a:r>
                      <a:r>
                        <a:rPr lang="fr-FR" sz="2000" i="0" baseline="0" dirty="0" smtClean="0"/>
                        <a:t> 605 pts</a:t>
                      </a:r>
                      <a:endParaRPr lang="fr-FR" sz="2000" i="0" dirty="0"/>
                    </a:p>
                  </a:txBody>
                  <a:tcPr marL="68580" marR="68580" marT="34290" marB="34290"/>
                </a:tc>
                <a:extLst>
                  <a:ext uri="{0D108BD9-81ED-4DB2-BD59-A6C34878D82A}">
                    <a16:rowId xmlns:a16="http://schemas.microsoft.com/office/drawing/2014/main" val="3497673472"/>
                  </a:ext>
                </a:extLst>
              </a:tr>
              <a:tr h="360358">
                <a:tc>
                  <a:txBody>
                    <a:bodyPr/>
                    <a:lstStyle/>
                    <a:p>
                      <a:pPr algn="ctr"/>
                      <a:r>
                        <a:rPr lang="fr-FR" sz="2000" dirty="0" smtClean="0"/>
                        <a:t>4</a:t>
                      </a:r>
                      <a:endParaRPr lang="fr-FR" sz="2000" b="1" dirty="0"/>
                    </a:p>
                  </a:txBody>
                  <a:tcPr marL="68580" marR="68580" marT="34290" marB="34290"/>
                </a:tc>
                <a:tc>
                  <a:txBody>
                    <a:bodyPr/>
                    <a:lstStyle/>
                    <a:p>
                      <a:r>
                        <a:rPr lang="fr-FR" sz="2000" dirty="0" smtClean="0"/>
                        <a:t>Fénelon (secteur 1)</a:t>
                      </a:r>
                      <a:endParaRPr lang="fr-FR" sz="2000" i="1" dirty="0"/>
                    </a:p>
                  </a:txBody>
                  <a:tcPr marL="68580" marR="68580" marT="34290" marB="34290"/>
                </a:tc>
                <a:tc>
                  <a:txBody>
                    <a:bodyPr/>
                    <a:lstStyle/>
                    <a:p>
                      <a:pPr algn="ctr"/>
                      <a:r>
                        <a:rPr lang="fr-FR" sz="2000" i="0" dirty="0" smtClean="0"/>
                        <a:t>39</a:t>
                      </a:r>
                      <a:r>
                        <a:rPr lang="fr-FR" sz="2000" i="0" baseline="0" dirty="0" smtClean="0"/>
                        <a:t> 445 pts</a:t>
                      </a:r>
                      <a:endParaRPr lang="fr-FR" sz="2000" i="0" dirty="0"/>
                    </a:p>
                  </a:txBody>
                  <a:tcPr marL="68580" marR="68580" marT="34290" marB="34290"/>
                </a:tc>
                <a:extLst>
                  <a:ext uri="{0D108BD9-81ED-4DB2-BD59-A6C34878D82A}">
                    <a16:rowId xmlns:a16="http://schemas.microsoft.com/office/drawing/2014/main" val="391650795"/>
                  </a:ext>
                </a:extLst>
              </a:tr>
              <a:tr h="360358">
                <a:tc>
                  <a:txBody>
                    <a:bodyPr/>
                    <a:lstStyle/>
                    <a:p>
                      <a:pPr algn="ctr"/>
                      <a:r>
                        <a:rPr lang="fr-FR" sz="2000" dirty="0" smtClean="0"/>
                        <a:t>5</a:t>
                      </a:r>
                      <a:endParaRPr lang="fr-FR" sz="2000" b="1" dirty="0"/>
                    </a:p>
                  </a:txBody>
                  <a:tcPr marL="68580" marR="68580" marT="34290" marB="34290"/>
                </a:tc>
                <a:tc>
                  <a:txBody>
                    <a:bodyPr/>
                    <a:lstStyle/>
                    <a:p>
                      <a:r>
                        <a:rPr lang="fr-FR" sz="2000" dirty="0" smtClean="0"/>
                        <a:t>Lamartine (secteur 1)</a:t>
                      </a:r>
                      <a:endParaRPr lang="fr-FR" sz="2000" i="1" dirty="0"/>
                    </a:p>
                  </a:txBody>
                  <a:tcPr marL="68580" marR="68580" marT="34290" marB="34290"/>
                </a:tc>
                <a:tc>
                  <a:txBody>
                    <a:bodyPr/>
                    <a:lstStyle/>
                    <a:p>
                      <a:pPr algn="ctr"/>
                      <a:r>
                        <a:rPr lang="fr-FR" sz="2000" i="0" dirty="0" smtClean="0"/>
                        <a:t>39</a:t>
                      </a:r>
                      <a:r>
                        <a:rPr lang="fr-FR" sz="2000" i="0" baseline="0" dirty="0" smtClean="0"/>
                        <a:t> 445 pts</a:t>
                      </a:r>
                      <a:endParaRPr lang="fr-FR" sz="2000" i="0" dirty="0"/>
                    </a:p>
                  </a:txBody>
                  <a:tcPr marL="68580" marR="68580" marT="34290" marB="34290"/>
                </a:tc>
                <a:extLst>
                  <a:ext uri="{0D108BD9-81ED-4DB2-BD59-A6C34878D82A}">
                    <a16:rowId xmlns:a16="http://schemas.microsoft.com/office/drawing/2014/main" val="1461134845"/>
                  </a:ext>
                </a:extLst>
              </a:tr>
              <a:tr h="360358">
                <a:tc>
                  <a:txBody>
                    <a:bodyPr/>
                    <a:lstStyle/>
                    <a:p>
                      <a:pPr algn="ctr"/>
                      <a:r>
                        <a:rPr lang="fr-FR" sz="2000" dirty="0" smtClean="0"/>
                        <a:t>6</a:t>
                      </a:r>
                      <a:endParaRPr lang="fr-FR" sz="2000" b="1" dirty="0"/>
                    </a:p>
                  </a:txBody>
                  <a:tcPr marL="68580" marR="68580" marT="34290" marB="34290"/>
                </a:tc>
                <a:tc>
                  <a:txBody>
                    <a:bodyPr/>
                    <a:lstStyle/>
                    <a:p>
                      <a:r>
                        <a:rPr lang="fr-FR" sz="2000" dirty="0" smtClean="0"/>
                        <a:t>Diderot (secteur 1)</a:t>
                      </a:r>
                      <a:endParaRPr lang="fr-FR" sz="2000" i="1" dirty="0"/>
                    </a:p>
                  </a:txBody>
                  <a:tcPr marL="68580" marR="68580" marT="34290" marB="34290"/>
                </a:tc>
                <a:tc>
                  <a:txBody>
                    <a:bodyPr/>
                    <a:lstStyle/>
                    <a:p>
                      <a:pPr algn="ctr"/>
                      <a:r>
                        <a:rPr lang="fr-FR" sz="2000" i="0" dirty="0" smtClean="0"/>
                        <a:t>39</a:t>
                      </a:r>
                      <a:r>
                        <a:rPr lang="fr-FR" sz="2000" i="0" baseline="0" dirty="0" smtClean="0"/>
                        <a:t> 445 pts</a:t>
                      </a:r>
                      <a:endParaRPr lang="fr-FR" sz="2000" i="0" dirty="0"/>
                    </a:p>
                  </a:txBody>
                  <a:tcPr marL="68580" marR="68580" marT="34290" marB="34290"/>
                </a:tc>
                <a:extLst>
                  <a:ext uri="{0D108BD9-81ED-4DB2-BD59-A6C34878D82A}">
                    <a16:rowId xmlns:a16="http://schemas.microsoft.com/office/drawing/2014/main" val="3338061804"/>
                  </a:ext>
                </a:extLst>
              </a:tr>
              <a:tr h="360358">
                <a:tc>
                  <a:txBody>
                    <a:bodyPr/>
                    <a:lstStyle/>
                    <a:p>
                      <a:pPr algn="ctr"/>
                      <a:r>
                        <a:rPr lang="fr-FR" sz="2000" dirty="0" smtClean="0"/>
                        <a:t>7</a:t>
                      </a:r>
                      <a:endParaRPr lang="fr-FR" sz="2000" b="1" dirty="0"/>
                    </a:p>
                  </a:txBody>
                  <a:tcPr marL="68580" marR="68580" marT="34290" marB="34290"/>
                </a:tc>
                <a:tc>
                  <a:txBody>
                    <a:bodyPr/>
                    <a:lstStyle/>
                    <a:p>
                      <a:r>
                        <a:rPr lang="fr-FR" sz="2000" dirty="0" smtClean="0"/>
                        <a:t>Bergson (secteur 1)</a:t>
                      </a:r>
                      <a:endParaRPr lang="fr-FR" sz="2000" i="1" dirty="0"/>
                    </a:p>
                  </a:txBody>
                  <a:tcPr marL="68580" marR="68580" marT="34290" marB="34290"/>
                </a:tc>
                <a:tc>
                  <a:txBody>
                    <a:bodyPr/>
                    <a:lstStyle/>
                    <a:p>
                      <a:pPr algn="ctr"/>
                      <a:r>
                        <a:rPr lang="fr-FR" sz="2000" i="0" dirty="0" smtClean="0"/>
                        <a:t>39</a:t>
                      </a:r>
                      <a:r>
                        <a:rPr lang="fr-FR" sz="2000" i="0" baseline="0" dirty="0" smtClean="0"/>
                        <a:t> 445 pts</a:t>
                      </a:r>
                      <a:endParaRPr lang="fr-FR" sz="2000" i="0" dirty="0"/>
                    </a:p>
                  </a:txBody>
                  <a:tcPr marL="68580" marR="68580" marT="34290" marB="34290"/>
                </a:tc>
                <a:extLst>
                  <a:ext uri="{0D108BD9-81ED-4DB2-BD59-A6C34878D82A}">
                    <a16:rowId xmlns:a16="http://schemas.microsoft.com/office/drawing/2014/main" val="439205520"/>
                  </a:ext>
                </a:extLst>
              </a:tr>
              <a:tr h="360358">
                <a:tc>
                  <a:txBody>
                    <a:bodyPr/>
                    <a:lstStyle/>
                    <a:p>
                      <a:pPr algn="ctr"/>
                      <a:r>
                        <a:rPr lang="fr-FR" sz="2000" dirty="0" smtClean="0"/>
                        <a:t>8</a:t>
                      </a:r>
                      <a:endParaRPr lang="fr-FR" sz="2000" b="1" dirty="0"/>
                    </a:p>
                  </a:txBody>
                  <a:tcPr marL="68580" marR="68580" marT="34290" marB="34290"/>
                </a:tc>
                <a:tc>
                  <a:txBody>
                    <a:bodyPr/>
                    <a:lstStyle/>
                    <a:p>
                      <a:endParaRPr lang="fr-FR" sz="2000" dirty="0"/>
                    </a:p>
                  </a:txBody>
                  <a:tcPr marL="68580" marR="68580" marT="34290" marB="34290"/>
                </a:tc>
                <a:tc>
                  <a:txBody>
                    <a:bodyPr/>
                    <a:lstStyle/>
                    <a:p>
                      <a:pPr algn="ctr"/>
                      <a:endParaRPr lang="fr-FR" sz="2000" i="0" dirty="0"/>
                    </a:p>
                  </a:txBody>
                  <a:tcPr marL="68580" marR="68580" marT="34290" marB="34290"/>
                </a:tc>
                <a:extLst>
                  <a:ext uri="{0D108BD9-81ED-4DB2-BD59-A6C34878D82A}">
                    <a16:rowId xmlns:a16="http://schemas.microsoft.com/office/drawing/2014/main" val="1072993742"/>
                  </a:ext>
                </a:extLst>
              </a:tr>
              <a:tr h="360358">
                <a:tc>
                  <a:txBody>
                    <a:bodyPr/>
                    <a:lstStyle/>
                    <a:p>
                      <a:pPr algn="ctr"/>
                      <a:r>
                        <a:rPr lang="fr-FR" sz="2000" dirty="0" smtClean="0"/>
                        <a:t>9</a:t>
                      </a:r>
                      <a:endParaRPr lang="fr-FR" sz="2000" b="1" dirty="0"/>
                    </a:p>
                  </a:txBody>
                  <a:tcPr marL="68580" marR="68580" marT="34290" marB="34290"/>
                </a:tc>
                <a:tc>
                  <a:txBody>
                    <a:bodyPr/>
                    <a:lstStyle/>
                    <a:p>
                      <a:endParaRPr lang="fr-FR" sz="2000" dirty="0"/>
                    </a:p>
                  </a:txBody>
                  <a:tcPr marL="68580" marR="68580" marT="34290" marB="34290"/>
                </a:tc>
                <a:tc>
                  <a:txBody>
                    <a:bodyPr/>
                    <a:lstStyle/>
                    <a:p>
                      <a:pPr algn="ctr"/>
                      <a:endParaRPr lang="fr-FR" sz="2000" i="0" dirty="0"/>
                    </a:p>
                  </a:txBody>
                  <a:tcPr marL="68580" marR="68580" marT="34290" marB="34290"/>
                </a:tc>
                <a:extLst>
                  <a:ext uri="{0D108BD9-81ED-4DB2-BD59-A6C34878D82A}">
                    <a16:rowId xmlns:a16="http://schemas.microsoft.com/office/drawing/2014/main" val="675362410"/>
                  </a:ext>
                </a:extLst>
              </a:tr>
              <a:tr h="360358">
                <a:tc>
                  <a:txBody>
                    <a:bodyPr/>
                    <a:lstStyle/>
                    <a:p>
                      <a:pPr algn="ctr"/>
                      <a:r>
                        <a:rPr lang="fr-FR" sz="2000" dirty="0" smtClean="0"/>
                        <a:t>10</a:t>
                      </a:r>
                      <a:endParaRPr lang="fr-FR" sz="2000" b="1" dirty="0"/>
                    </a:p>
                  </a:txBody>
                  <a:tcPr marL="68580" marR="68580" marT="34290" marB="34290"/>
                </a:tc>
                <a:tc>
                  <a:txBody>
                    <a:bodyPr/>
                    <a:lstStyle/>
                    <a:p>
                      <a:endParaRPr lang="fr-FR" sz="2000" dirty="0"/>
                    </a:p>
                  </a:txBody>
                  <a:tcPr marL="68580" marR="68580" marT="34290" marB="34290"/>
                </a:tc>
                <a:tc>
                  <a:txBody>
                    <a:bodyPr/>
                    <a:lstStyle/>
                    <a:p>
                      <a:pPr algn="ctr"/>
                      <a:endParaRPr lang="fr-FR" sz="2000" i="0" dirty="0"/>
                    </a:p>
                  </a:txBody>
                  <a:tcPr marL="68580" marR="68580" marT="34290" marB="34290"/>
                </a:tc>
                <a:extLst>
                  <a:ext uri="{0D108BD9-81ED-4DB2-BD59-A6C34878D82A}">
                    <a16:rowId xmlns:a16="http://schemas.microsoft.com/office/drawing/2014/main" val="713105659"/>
                  </a:ext>
                </a:extLst>
              </a:tr>
            </a:tbl>
          </a:graphicData>
        </a:graphic>
      </p:graphicFrame>
    </p:spTree>
    <p:extLst>
      <p:ext uri="{BB962C8B-B14F-4D97-AF65-F5344CB8AC3E}">
        <p14:creationId xmlns:p14="http://schemas.microsoft.com/office/powerpoint/2010/main" val="503075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848495" y="516054"/>
            <a:ext cx="7190855" cy="608554"/>
          </a:xfrm>
        </p:spPr>
        <p:txBody>
          <a:bodyPr>
            <a:normAutofit/>
          </a:bodyPr>
          <a:lstStyle/>
          <a:p>
            <a:pPr algn="ctr"/>
            <a:r>
              <a:rPr lang="fr-FR" sz="2800" b="1" i="1" dirty="0"/>
              <a:t>Exemples de 4 cas d’élèves</a:t>
            </a:r>
          </a:p>
        </p:txBody>
      </p:sp>
      <p:sp>
        <p:nvSpPr>
          <p:cNvPr id="5" name="ZoneTexte 4"/>
          <p:cNvSpPr txBox="1"/>
          <p:nvPr/>
        </p:nvSpPr>
        <p:spPr>
          <a:xfrm>
            <a:off x="6387005" y="1550473"/>
            <a:ext cx="3652345" cy="3785652"/>
          </a:xfrm>
          <a:prstGeom prst="rect">
            <a:avLst/>
          </a:prstGeom>
          <a:scene3d>
            <a:camera prst="orthographicFront"/>
            <a:lightRig rig="threePt" dir="t"/>
          </a:scene3d>
          <a:sp3d>
            <a:bevelT w="152400" h="50800" prst="softRound"/>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2000" dirty="0">
                <a:ln w="0"/>
                <a:solidFill>
                  <a:prstClr val="black"/>
                </a:solidFill>
                <a:effectLst>
                  <a:outerShdw blurRad="38100" dist="19050" dir="2700000" algn="tl" rotWithShape="0">
                    <a:prstClr val="black">
                      <a:alpha val="40000"/>
                    </a:prstClr>
                  </a:outerShdw>
                </a:effectLst>
                <a:latin typeface="Calibri" panose="020F0502020204030204"/>
              </a:rPr>
              <a:t>LEA</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Collège de secteur : Doisneau</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Collège de scolarisation : Doisneau (bonus IPS : 1200 points)</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Non boursière</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Niveau scolaire intermédiaire (7200 points)</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Ne souhaite pas être affectée à plus de 25 minutes</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A été retenue pour une inscription dans un lycée privé</a:t>
            </a:r>
          </a:p>
        </p:txBody>
      </p:sp>
      <p:graphicFrame>
        <p:nvGraphicFramePr>
          <p:cNvPr id="3" name="Tableau 2"/>
          <p:cNvGraphicFramePr>
            <a:graphicFrameLocks noGrp="1"/>
          </p:cNvGraphicFramePr>
          <p:nvPr>
            <p:extLst>
              <p:ext uri="{D42A27DB-BD31-4B8C-83A1-F6EECF244321}">
                <p14:modId xmlns:p14="http://schemas.microsoft.com/office/powerpoint/2010/main" val="2338697356"/>
              </p:ext>
            </p:extLst>
          </p:nvPr>
        </p:nvGraphicFramePr>
        <p:xfrm>
          <a:off x="822385" y="1825625"/>
          <a:ext cx="4984581" cy="4782754"/>
        </p:xfrm>
        <a:graphic>
          <a:graphicData uri="http://schemas.openxmlformats.org/drawingml/2006/table">
            <a:tbl>
              <a:tblPr firstRow="1" bandRow="1">
                <a:tableStyleId>{21E4AEA4-8DFA-4A89-87EB-49C32662AFE0}</a:tableStyleId>
              </a:tblPr>
              <a:tblGrid>
                <a:gridCol w="934553">
                  <a:extLst>
                    <a:ext uri="{9D8B030D-6E8A-4147-A177-3AD203B41FA5}">
                      <a16:colId xmlns:a16="http://schemas.microsoft.com/office/drawing/2014/main" val="1126901832"/>
                    </a:ext>
                  </a:extLst>
                </a:gridCol>
                <a:gridCol w="2250812">
                  <a:extLst>
                    <a:ext uri="{9D8B030D-6E8A-4147-A177-3AD203B41FA5}">
                      <a16:colId xmlns:a16="http://schemas.microsoft.com/office/drawing/2014/main" val="209229277"/>
                    </a:ext>
                  </a:extLst>
                </a:gridCol>
                <a:gridCol w="1799216">
                  <a:extLst>
                    <a:ext uri="{9D8B030D-6E8A-4147-A177-3AD203B41FA5}">
                      <a16:colId xmlns:a16="http://schemas.microsoft.com/office/drawing/2014/main" val="4147101344"/>
                    </a:ext>
                  </a:extLst>
                </a:gridCol>
              </a:tblGrid>
              <a:tr h="439354">
                <a:tc>
                  <a:txBody>
                    <a:bodyPr/>
                    <a:lstStyle/>
                    <a:p>
                      <a:pPr algn="ctr"/>
                      <a:r>
                        <a:rPr lang="fr-FR" sz="2000" dirty="0" smtClean="0"/>
                        <a:t>Rang </a:t>
                      </a:r>
                      <a:endParaRPr lang="fr-FR" sz="2000" dirty="0"/>
                    </a:p>
                  </a:txBody>
                  <a:tcPr marL="68580" marR="68580" marT="34290" marB="34290"/>
                </a:tc>
                <a:tc>
                  <a:txBody>
                    <a:bodyPr/>
                    <a:lstStyle/>
                    <a:p>
                      <a:pPr algn="ctr"/>
                      <a:r>
                        <a:rPr lang="fr-FR" sz="2000" dirty="0" err="1" smtClean="0"/>
                        <a:t>Voeux</a:t>
                      </a:r>
                      <a:endParaRPr lang="fr-FR" sz="2000" dirty="0"/>
                    </a:p>
                  </a:txBody>
                  <a:tcPr marL="68580" marR="68580" marT="34290" marB="34290"/>
                </a:tc>
                <a:tc>
                  <a:txBody>
                    <a:bodyPr/>
                    <a:lstStyle/>
                    <a:p>
                      <a:pPr algn="ctr"/>
                      <a:r>
                        <a:rPr lang="fr-FR" sz="2000" i="0" dirty="0" smtClean="0"/>
                        <a:t>Barème</a:t>
                      </a:r>
                      <a:endParaRPr lang="fr-FR" sz="2000" i="0" dirty="0"/>
                    </a:p>
                  </a:txBody>
                  <a:tcPr marL="68580" marR="68580" marT="34290" marB="34290"/>
                </a:tc>
                <a:extLst>
                  <a:ext uri="{0D108BD9-81ED-4DB2-BD59-A6C34878D82A}">
                    <a16:rowId xmlns:a16="http://schemas.microsoft.com/office/drawing/2014/main" val="1021651695"/>
                  </a:ext>
                </a:extLst>
              </a:tr>
              <a:tr h="286142">
                <a:tc>
                  <a:txBody>
                    <a:bodyPr/>
                    <a:lstStyle/>
                    <a:p>
                      <a:pPr algn="ctr"/>
                      <a:r>
                        <a:rPr lang="fr-FR" sz="2000" dirty="0" smtClean="0"/>
                        <a:t>1</a:t>
                      </a:r>
                      <a:endParaRPr lang="fr-FR" sz="2000" b="1" dirty="0"/>
                    </a:p>
                  </a:txBody>
                  <a:tcPr marL="68580" marR="68580" marT="34290" marB="34290"/>
                </a:tc>
                <a:tc>
                  <a:txBody>
                    <a:bodyPr/>
                    <a:lstStyle/>
                    <a:p>
                      <a:r>
                        <a:rPr lang="fr-FR" sz="2000" dirty="0" smtClean="0"/>
                        <a:t>Les Francs Bourgeois (privé)</a:t>
                      </a:r>
                      <a:endParaRPr lang="fr-FR" sz="2000" i="0" dirty="0"/>
                    </a:p>
                  </a:txBody>
                  <a:tcPr marL="68580" marR="68580" marT="34290" marB="34290"/>
                </a:tc>
                <a:tc>
                  <a:txBody>
                    <a:bodyPr/>
                    <a:lstStyle/>
                    <a:p>
                      <a:pPr algn="ctr"/>
                      <a:r>
                        <a:rPr lang="fr-FR" sz="2000" i="0" dirty="0" smtClean="0"/>
                        <a:t>Hors</a:t>
                      </a:r>
                      <a:r>
                        <a:rPr lang="fr-FR" sz="2000" i="0" baseline="0" dirty="0" smtClean="0"/>
                        <a:t> barème</a:t>
                      </a:r>
                      <a:endParaRPr lang="fr-FR" sz="2000" i="0" dirty="0"/>
                    </a:p>
                  </a:txBody>
                  <a:tcPr marL="68580" marR="68580" marT="34290" marB="34290"/>
                </a:tc>
                <a:extLst>
                  <a:ext uri="{0D108BD9-81ED-4DB2-BD59-A6C34878D82A}">
                    <a16:rowId xmlns:a16="http://schemas.microsoft.com/office/drawing/2014/main" val="673873449"/>
                  </a:ext>
                </a:extLst>
              </a:tr>
              <a:tr h="286142">
                <a:tc>
                  <a:txBody>
                    <a:bodyPr/>
                    <a:lstStyle/>
                    <a:p>
                      <a:pPr algn="ctr"/>
                      <a:r>
                        <a:rPr lang="fr-FR" sz="2000" dirty="0" smtClean="0"/>
                        <a:t>2</a:t>
                      </a:r>
                      <a:endParaRPr lang="fr-FR" sz="2000" b="1" dirty="0"/>
                    </a:p>
                  </a:txBody>
                  <a:tcPr marL="68580" marR="68580" marT="34290" marB="34290"/>
                </a:tc>
                <a:tc>
                  <a:txBody>
                    <a:bodyPr/>
                    <a:lstStyle/>
                    <a:p>
                      <a:r>
                        <a:rPr lang="fr-FR" sz="2000" dirty="0" smtClean="0"/>
                        <a:t>Charlemagne (secteur</a:t>
                      </a:r>
                      <a:r>
                        <a:rPr lang="fr-FR" sz="2000" baseline="0" dirty="0" smtClean="0"/>
                        <a:t> 1)</a:t>
                      </a:r>
                      <a:endParaRPr lang="fr-FR" sz="2000" i="1" dirty="0"/>
                    </a:p>
                  </a:txBody>
                  <a:tcPr marL="68580" marR="68580" marT="34290" marB="34290"/>
                </a:tc>
                <a:tc>
                  <a:txBody>
                    <a:bodyPr/>
                    <a:lstStyle/>
                    <a:p>
                      <a:pPr algn="ctr"/>
                      <a:r>
                        <a:rPr lang="fr-FR" sz="2000" i="0" dirty="0" smtClean="0"/>
                        <a:t>41</a:t>
                      </a:r>
                      <a:r>
                        <a:rPr lang="fr-FR" sz="2000" i="0" baseline="0" dirty="0" smtClean="0"/>
                        <a:t> 040 pts</a:t>
                      </a:r>
                      <a:endParaRPr lang="fr-FR" sz="2000" i="0" dirty="0"/>
                    </a:p>
                  </a:txBody>
                  <a:tcPr marL="68580" marR="68580" marT="34290" marB="34290"/>
                </a:tc>
                <a:extLst>
                  <a:ext uri="{0D108BD9-81ED-4DB2-BD59-A6C34878D82A}">
                    <a16:rowId xmlns:a16="http://schemas.microsoft.com/office/drawing/2014/main" val="1493453616"/>
                  </a:ext>
                </a:extLst>
              </a:tr>
              <a:tr h="286142">
                <a:tc>
                  <a:txBody>
                    <a:bodyPr/>
                    <a:lstStyle/>
                    <a:p>
                      <a:pPr algn="ctr"/>
                      <a:r>
                        <a:rPr lang="fr-FR" sz="2000" dirty="0" smtClean="0"/>
                        <a:t>3</a:t>
                      </a:r>
                      <a:endParaRPr lang="fr-FR" sz="2000" b="1" dirty="0"/>
                    </a:p>
                  </a:txBody>
                  <a:tcPr marL="68580" marR="68580" marT="34290" marB="34290"/>
                </a:tc>
                <a:tc>
                  <a:txBody>
                    <a:bodyPr/>
                    <a:lstStyle/>
                    <a:p>
                      <a:r>
                        <a:rPr lang="fr-FR" sz="2000" dirty="0" smtClean="0"/>
                        <a:t>Arago (secteur 1)</a:t>
                      </a:r>
                      <a:endParaRPr lang="fr-FR" sz="2000" i="1" dirty="0"/>
                    </a:p>
                  </a:txBody>
                  <a:tcPr marL="68580" marR="68580" marT="34290" marB="34290"/>
                </a:tc>
                <a:tc>
                  <a:txBody>
                    <a:bodyPr/>
                    <a:lstStyle/>
                    <a:p>
                      <a:pPr algn="ctr"/>
                      <a:r>
                        <a:rPr lang="fr-FR" sz="2000" i="0" dirty="0" smtClean="0"/>
                        <a:t>41</a:t>
                      </a:r>
                      <a:r>
                        <a:rPr lang="fr-FR" sz="2000" i="0" baseline="0" dirty="0" smtClean="0"/>
                        <a:t> 040 pts</a:t>
                      </a:r>
                      <a:endParaRPr lang="fr-FR" sz="2000" i="0" dirty="0"/>
                    </a:p>
                  </a:txBody>
                  <a:tcPr marL="68580" marR="68580" marT="34290" marB="34290"/>
                </a:tc>
                <a:extLst>
                  <a:ext uri="{0D108BD9-81ED-4DB2-BD59-A6C34878D82A}">
                    <a16:rowId xmlns:a16="http://schemas.microsoft.com/office/drawing/2014/main" val="1983064871"/>
                  </a:ext>
                </a:extLst>
              </a:tr>
              <a:tr h="286142">
                <a:tc>
                  <a:txBody>
                    <a:bodyPr/>
                    <a:lstStyle/>
                    <a:p>
                      <a:pPr algn="ctr"/>
                      <a:r>
                        <a:rPr lang="fr-FR" sz="2000" dirty="0" smtClean="0"/>
                        <a:t>4</a:t>
                      </a:r>
                      <a:endParaRPr lang="fr-FR" sz="2000" b="1" dirty="0"/>
                    </a:p>
                  </a:txBody>
                  <a:tcPr marL="68580" marR="68580" marT="34290" marB="34290"/>
                </a:tc>
                <a:tc>
                  <a:txBody>
                    <a:bodyPr/>
                    <a:lstStyle/>
                    <a:p>
                      <a:r>
                        <a:rPr lang="fr-FR" sz="2000" dirty="0" smtClean="0"/>
                        <a:t>Turgot (secteur 1)</a:t>
                      </a:r>
                      <a:endParaRPr lang="fr-FR" sz="2000" i="1" dirty="0"/>
                    </a:p>
                  </a:txBody>
                  <a:tcPr marL="68580" marR="68580" marT="34290" marB="34290"/>
                </a:tc>
                <a:tc>
                  <a:txBody>
                    <a:bodyPr/>
                    <a:lstStyle/>
                    <a:p>
                      <a:pPr algn="ctr"/>
                      <a:r>
                        <a:rPr lang="fr-FR" sz="2000" i="0" dirty="0" smtClean="0"/>
                        <a:t>41</a:t>
                      </a:r>
                      <a:r>
                        <a:rPr lang="fr-FR" sz="2000" i="0" baseline="0" dirty="0" smtClean="0"/>
                        <a:t> 040 pts</a:t>
                      </a:r>
                      <a:endParaRPr lang="fr-FR" sz="2000" i="0" dirty="0"/>
                    </a:p>
                  </a:txBody>
                  <a:tcPr marL="68580" marR="68580" marT="34290" marB="34290"/>
                </a:tc>
                <a:extLst>
                  <a:ext uri="{0D108BD9-81ED-4DB2-BD59-A6C34878D82A}">
                    <a16:rowId xmlns:a16="http://schemas.microsoft.com/office/drawing/2014/main" val="1741543610"/>
                  </a:ext>
                </a:extLst>
              </a:tr>
              <a:tr h="286142">
                <a:tc>
                  <a:txBody>
                    <a:bodyPr/>
                    <a:lstStyle/>
                    <a:p>
                      <a:pPr algn="ctr"/>
                      <a:r>
                        <a:rPr lang="fr-FR" sz="2000" dirty="0" smtClean="0"/>
                        <a:t>5</a:t>
                      </a:r>
                      <a:endParaRPr lang="fr-FR" sz="2000" b="1" dirty="0"/>
                    </a:p>
                  </a:txBody>
                  <a:tcPr marL="68580" marR="68580" marT="34290" marB="34290"/>
                </a:tc>
                <a:tc>
                  <a:txBody>
                    <a:bodyPr/>
                    <a:lstStyle/>
                    <a:p>
                      <a:endParaRPr lang="fr-FR" sz="2000" i="0" dirty="0"/>
                    </a:p>
                  </a:txBody>
                  <a:tcPr marL="68580" marR="68580" marT="34290" marB="34290"/>
                </a:tc>
                <a:tc>
                  <a:txBody>
                    <a:bodyPr/>
                    <a:lstStyle/>
                    <a:p>
                      <a:pPr algn="ctr"/>
                      <a:endParaRPr lang="fr-FR" sz="2000" i="0" dirty="0"/>
                    </a:p>
                  </a:txBody>
                  <a:tcPr marL="68580" marR="68580" marT="34290" marB="34290"/>
                </a:tc>
                <a:extLst>
                  <a:ext uri="{0D108BD9-81ED-4DB2-BD59-A6C34878D82A}">
                    <a16:rowId xmlns:a16="http://schemas.microsoft.com/office/drawing/2014/main" val="2886473317"/>
                  </a:ext>
                </a:extLst>
              </a:tr>
              <a:tr h="286142">
                <a:tc>
                  <a:txBody>
                    <a:bodyPr/>
                    <a:lstStyle/>
                    <a:p>
                      <a:pPr algn="ctr"/>
                      <a:r>
                        <a:rPr lang="fr-FR" sz="2000" dirty="0" smtClean="0"/>
                        <a:t>6</a:t>
                      </a:r>
                      <a:endParaRPr lang="fr-FR" sz="2000" b="1" dirty="0"/>
                    </a:p>
                  </a:txBody>
                  <a:tcPr marL="68580" marR="68580" marT="34290" marB="34290"/>
                </a:tc>
                <a:tc>
                  <a:txBody>
                    <a:bodyPr/>
                    <a:lstStyle/>
                    <a:p>
                      <a:endParaRPr lang="fr-FR" sz="2000" i="0" dirty="0"/>
                    </a:p>
                  </a:txBody>
                  <a:tcPr marL="68580" marR="68580" marT="34290" marB="34290"/>
                </a:tc>
                <a:tc>
                  <a:txBody>
                    <a:bodyPr/>
                    <a:lstStyle/>
                    <a:p>
                      <a:pPr algn="ctr"/>
                      <a:endParaRPr lang="fr-FR" sz="2000" i="0" dirty="0"/>
                    </a:p>
                  </a:txBody>
                  <a:tcPr marL="68580" marR="68580" marT="34290" marB="34290"/>
                </a:tc>
                <a:extLst>
                  <a:ext uri="{0D108BD9-81ED-4DB2-BD59-A6C34878D82A}">
                    <a16:rowId xmlns:a16="http://schemas.microsoft.com/office/drawing/2014/main" val="2998016790"/>
                  </a:ext>
                </a:extLst>
              </a:tr>
              <a:tr h="286142">
                <a:tc>
                  <a:txBody>
                    <a:bodyPr/>
                    <a:lstStyle/>
                    <a:p>
                      <a:pPr algn="ctr"/>
                      <a:r>
                        <a:rPr lang="fr-FR" sz="2000" dirty="0" smtClean="0"/>
                        <a:t>7</a:t>
                      </a:r>
                      <a:endParaRPr lang="fr-FR" sz="2000" b="1" dirty="0"/>
                    </a:p>
                  </a:txBody>
                  <a:tcPr marL="68580" marR="68580" marT="34290" marB="34290"/>
                </a:tc>
                <a:tc>
                  <a:txBody>
                    <a:bodyPr/>
                    <a:lstStyle/>
                    <a:p>
                      <a:endParaRPr lang="fr-FR" sz="2000" i="0" dirty="0"/>
                    </a:p>
                  </a:txBody>
                  <a:tcPr marL="68580" marR="68580" marT="34290" marB="34290"/>
                </a:tc>
                <a:tc>
                  <a:txBody>
                    <a:bodyPr/>
                    <a:lstStyle/>
                    <a:p>
                      <a:pPr algn="ctr"/>
                      <a:endParaRPr lang="fr-FR" sz="2000" i="0" dirty="0"/>
                    </a:p>
                  </a:txBody>
                  <a:tcPr marL="68580" marR="68580" marT="34290" marB="34290"/>
                </a:tc>
                <a:extLst>
                  <a:ext uri="{0D108BD9-81ED-4DB2-BD59-A6C34878D82A}">
                    <a16:rowId xmlns:a16="http://schemas.microsoft.com/office/drawing/2014/main" val="1705127357"/>
                  </a:ext>
                </a:extLst>
              </a:tr>
              <a:tr h="286142">
                <a:tc>
                  <a:txBody>
                    <a:bodyPr/>
                    <a:lstStyle/>
                    <a:p>
                      <a:pPr algn="ctr"/>
                      <a:r>
                        <a:rPr lang="fr-FR" sz="2000" dirty="0" smtClean="0"/>
                        <a:t>8</a:t>
                      </a:r>
                      <a:endParaRPr lang="fr-FR" sz="2000" b="1" dirty="0"/>
                    </a:p>
                  </a:txBody>
                  <a:tcPr marL="68580" marR="68580" marT="34290" marB="34290"/>
                </a:tc>
                <a:tc>
                  <a:txBody>
                    <a:bodyPr/>
                    <a:lstStyle/>
                    <a:p>
                      <a:endParaRPr lang="fr-FR" sz="2000" i="0" dirty="0"/>
                    </a:p>
                  </a:txBody>
                  <a:tcPr marL="68580" marR="68580" marT="34290" marB="34290"/>
                </a:tc>
                <a:tc>
                  <a:txBody>
                    <a:bodyPr/>
                    <a:lstStyle/>
                    <a:p>
                      <a:pPr algn="ctr"/>
                      <a:endParaRPr lang="fr-FR" sz="2000" i="0" dirty="0"/>
                    </a:p>
                  </a:txBody>
                  <a:tcPr marL="68580" marR="68580" marT="34290" marB="34290"/>
                </a:tc>
                <a:extLst>
                  <a:ext uri="{0D108BD9-81ED-4DB2-BD59-A6C34878D82A}">
                    <a16:rowId xmlns:a16="http://schemas.microsoft.com/office/drawing/2014/main" val="1080137562"/>
                  </a:ext>
                </a:extLst>
              </a:tr>
              <a:tr h="286142">
                <a:tc>
                  <a:txBody>
                    <a:bodyPr/>
                    <a:lstStyle/>
                    <a:p>
                      <a:pPr algn="ctr"/>
                      <a:r>
                        <a:rPr lang="fr-FR" sz="2000" dirty="0" smtClean="0"/>
                        <a:t>9</a:t>
                      </a:r>
                      <a:endParaRPr lang="fr-FR" sz="2000" b="1" dirty="0"/>
                    </a:p>
                  </a:txBody>
                  <a:tcPr marL="68580" marR="68580" marT="34290" marB="34290"/>
                </a:tc>
                <a:tc>
                  <a:txBody>
                    <a:bodyPr/>
                    <a:lstStyle/>
                    <a:p>
                      <a:endParaRPr lang="fr-FR" sz="2000" i="0" dirty="0"/>
                    </a:p>
                  </a:txBody>
                  <a:tcPr marL="68580" marR="68580" marT="34290" marB="34290"/>
                </a:tc>
                <a:tc>
                  <a:txBody>
                    <a:bodyPr/>
                    <a:lstStyle/>
                    <a:p>
                      <a:pPr algn="ctr"/>
                      <a:endParaRPr lang="fr-FR" sz="2000" i="0" dirty="0"/>
                    </a:p>
                  </a:txBody>
                  <a:tcPr marL="68580" marR="68580" marT="34290" marB="34290"/>
                </a:tc>
                <a:extLst>
                  <a:ext uri="{0D108BD9-81ED-4DB2-BD59-A6C34878D82A}">
                    <a16:rowId xmlns:a16="http://schemas.microsoft.com/office/drawing/2014/main" val="2792026433"/>
                  </a:ext>
                </a:extLst>
              </a:tr>
              <a:tr h="286142">
                <a:tc>
                  <a:txBody>
                    <a:bodyPr/>
                    <a:lstStyle/>
                    <a:p>
                      <a:pPr algn="ctr"/>
                      <a:r>
                        <a:rPr lang="fr-FR" sz="2000" dirty="0" smtClean="0"/>
                        <a:t>10</a:t>
                      </a:r>
                      <a:endParaRPr lang="fr-FR" sz="2000" b="1" dirty="0"/>
                    </a:p>
                  </a:txBody>
                  <a:tcPr marL="68580" marR="68580" marT="34290" marB="34290"/>
                </a:tc>
                <a:tc>
                  <a:txBody>
                    <a:bodyPr/>
                    <a:lstStyle/>
                    <a:p>
                      <a:endParaRPr lang="fr-FR" sz="2000" i="0" dirty="0"/>
                    </a:p>
                  </a:txBody>
                  <a:tcPr marL="68580" marR="68580" marT="34290" marB="34290"/>
                </a:tc>
                <a:tc>
                  <a:txBody>
                    <a:bodyPr/>
                    <a:lstStyle/>
                    <a:p>
                      <a:pPr algn="ctr"/>
                      <a:endParaRPr lang="fr-FR" sz="2000" i="0" dirty="0"/>
                    </a:p>
                  </a:txBody>
                  <a:tcPr marL="68580" marR="68580" marT="34290" marB="34290"/>
                </a:tc>
                <a:extLst>
                  <a:ext uri="{0D108BD9-81ED-4DB2-BD59-A6C34878D82A}">
                    <a16:rowId xmlns:a16="http://schemas.microsoft.com/office/drawing/2014/main" val="3779651419"/>
                  </a:ext>
                </a:extLst>
              </a:tr>
            </a:tbl>
          </a:graphicData>
        </a:graphic>
      </p:graphicFrame>
    </p:spTree>
    <p:extLst>
      <p:ext uri="{BB962C8B-B14F-4D97-AF65-F5344CB8AC3E}">
        <p14:creationId xmlns:p14="http://schemas.microsoft.com/office/powerpoint/2010/main" val="1520988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2" name="ZoneTexte 1"/>
          <p:cNvSpPr txBox="1"/>
          <p:nvPr/>
        </p:nvSpPr>
        <p:spPr>
          <a:xfrm>
            <a:off x="2219864" y="657663"/>
            <a:ext cx="9696091" cy="1200329"/>
          </a:xfrm>
          <a:prstGeom prst="rect">
            <a:avLst/>
          </a:prstGeom>
          <a:noFill/>
        </p:spPr>
        <p:txBody>
          <a:bodyPr wrap="square" rtlCol="0">
            <a:spAutoFit/>
          </a:bodyPr>
          <a:lstStyle/>
          <a:p>
            <a:r>
              <a:rPr lang="fr-FR" sz="3600" b="1" dirty="0" smtClean="0"/>
              <a:t>Comment se passe l’affectation…</a:t>
            </a:r>
          </a:p>
          <a:p>
            <a:pPr algn="r"/>
            <a:r>
              <a:rPr lang="fr-FR" sz="3600" b="1" dirty="0" smtClean="0"/>
              <a:t>…en Seconde GT en 2022? </a:t>
            </a:r>
            <a:endParaRPr lang="fr-FR" sz="2800" b="1" dirty="0"/>
          </a:p>
        </p:txBody>
      </p:sp>
      <p:sp>
        <p:nvSpPr>
          <p:cNvPr id="6" name="Parchemin vertical 5"/>
          <p:cNvSpPr/>
          <p:nvPr/>
        </p:nvSpPr>
        <p:spPr>
          <a:xfrm>
            <a:off x="367039" y="3196157"/>
            <a:ext cx="1697550" cy="1552755"/>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i="1" dirty="0" smtClean="0">
                <a:solidFill>
                  <a:srgbClr val="002060"/>
                </a:solidFill>
              </a:rPr>
              <a:t>2GT</a:t>
            </a:r>
            <a:endParaRPr lang="fr-FR" sz="2800" b="1" i="1" dirty="0">
              <a:solidFill>
                <a:srgbClr val="002060"/>
              </a:solidFill>
            </a:endParaRPr>
          </a:p>
        </p:txBody>
      </p:sp>
      <p:sp>
        <p:nvSpPr>
          <p:cNvPr id="8" name="ZoneTexte 7"/>
          <p:cNvSpPr txBox="1"/>
          <p:nvPr/>
        </p:nvSpPr>
        <p:spPr>
          <a:xfrm>
            <a:off x="2225846" y="3464702"/>
            <a:ext cx="9684126" cy="1015663"/>
          </a:xfrm>
          <a:prstGeom prst="rect">
            <a:avLst/>
          </a:prstGeom>
          <a:noFill/>
        </p:spPr>
        <p:txBody>
          <a:bodyPr wrap="none" rtlCol="0">
            <a:spAutoFit/>
          </a:bodyPr>
          <a:lstStyle/>
          <a:p>
            <a:r>
              <a:rPr lang="fr-FR" sz="2400" dirty="0" smtClean="0"/>
              <a:t>Via </a:t>
            </a:r>
            <a:r>
              <a:rPr lang="fr-FR" sz="2400" dirty="0" err="1" smtClean="0"/>
              <a:t>Affelnet</a:t>
            </a:r>
            <a:r>
              <a:rPr lang="fr-FR" sz="2400" dirty="0" smtClean="0"/>
              <a:t> Lycée, les élèves peuvent formuler </a:t>
            </a:r>
            <a:r>
              <a:rPr lang="fr-FR" sz="2800" b="1" dirty="0" smtClean="0">
                <a:solidFill>
                  <a:schemeClr val="bg1"/>
                </a:solidFill>
              </a:rPr>
              <a:t>jusqu’à 10 vœux classés</a:t>
            </a:r>
            <a:r>
              <a:rPr lang="fr-FR" sz="2400" dirty="0" smtClean="0"/>
              <a:t>.</a:t>
            </a:r>
          </a:p>
          <a:p>
            <a:pPr algn="ctr"/>
            <a:endParaRPr lang="fr-FR" sz="400" dirty="0" smtClean="0"/>
          </a:p>
          <a:p>
            <a:pPr algn="ctr"/>
            <a:r>
              <a:rPr lang="fr-FR" sz="2800" b="1" dirty="0" smtClean="0">
                <a:solidFill>
                  <a:schemeClr val="bg1">
                    <a:lumMod val="95000"/>
                  </a:schemeClr>
                </a:solidFill>
              </a:rPr>
              <a:t>1 lycée + 1 formation = 1 vœu </a:t>
            </a:r>
          </a:p>
        </p:txBody>
      </p:sp>
    </p:spTree>
    <p:extLst>
      <p:ext uri="{BB962C8B-B14F-4D97-AF65-F5344CB8AC3E}">
        <p14:creationId xmlns:p14="http://schemas.microsoft.com/office/powerpoint/2010/main" val="3078761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958811402"/>
              </p:ext>
            </p:extLst>
          </p:nvPr>
        </p:nvGraphicFramePr>
        <p:xfrm>
          <a:off x="2447668" y="1246830"/>
          <a:ext cx="7726297" cy="4411980"/>
        </p:xfrm>
        <a:graphic>
          <a:graphicData uri="http://schemas.openxmlformats.org/drawingml/2006/table">
            <a:tbl>
              <a:tblPr firstRow="1" bandRow="1">
                <a:tableStyleId>{5C22544A-7EE6-4342-B048-85BDC9FD1C3A}</a:tableStyleId>
              </a:tblPr>
              <a:tblGrid>
                <a:gridCol w="401837">
                  <a:extLst>
                    <a:ext uri="{9D8B030D-6E8A-4147-A177-3AD203B41FA5}">
                      <a16:colId xmlns:a16="http://schemas.microsoft.com/office/drawing/2014/main" val="1774101256"/>
                    </a:ext>
                  </a:extLst>
                </a:gridCol>
                <a:gridCol w="1004258">
                  <a:extLst>
                    <a:ext uri="{9D8B030D-6E8A-4147-A177-3AD203B41FA5}">
                      <a16:colId xmlns:a16="http://schemas.microsoft.com/office/drawing/2014/main" val="1981106965"/>
                    </a:ext>
                  </a:extLst>
                </a:gridCol>
                <a:gridCol w="1004258">
                  <a:extLst>
                    <a:ext uri="{9D8B030D-6E8A-4147-A177-3AD203B41FA5}">
                      <a16:colId xmlns:a16="http://schemas.microsoft.com/office/drawing/2014/main" val="519196592"/>
                    </a:ext>
                  </a:extLst>
                </a:gridCol>
                <a:gridCol w="1009329">
                  <a:extLst>
                    <a:ext uri="{9D8B030D-6E8A-4147-A177-3AD203B41FA5}">
                      <a16:colId xmlns:a16="http://schemas.microsoft.com/office/drawing/2014/main" val="803279771"/>
                    </a:ext>
                  </a:extLst>
                </a:gridCol>
                <a:gridCol w="1009329">
                  <a:extLst>
                    <a:ext uri="{9D8B030D-6E8A-4147-A177-3AD203B41FA5}">
                      <a16:colId xmlns:a16="http://schemas.microsoft.com/office/drawing/2014/main" val="4186280830"/>
                    </a:ext>
                  </a:extLst>
                </a:gridCol>
                <a:gridCol w="814058">
                  <a:extLst>
                    <a:ext uri="{9D8B030D-6E8A-4147-A177-3AD203B41FA5}">
                      <a16:colId xmlns:a16="http://schemas.microsoft.com/office/drawing/2014/main" val="1921075412"/>
                    </a:ext>
                  </a:extLst>
                </a:gridCol>
                <a:gridCol w="814058">
                  <a:extLst>
                    <a:ext uri="{9D8B030D-6E8A-4147-A177-3AD203B41FA5}">
                      <a16:colId xmlns:a16="http://schemas.microsoft.com/office/drawing/2014/main" val="1096319546"/>
                    </a:ext>
                  </a:extLst>
                </a:gridCol>
                <a:gridCol w="834585">
                  <a:extLst>
                    <a:ext uri="{9D8B030D-6E8A-4147-A177-3AD203B41FA5}">
                      <a16:colId xmlns:a16="http://schemas.microsoft.com/office/drawing/2014/main" val="2980248489"/>
                    </a:ext>
                  </a:extLst>
                </a:gridCol>
                <a:gridCol w="834585">
                  <a:extLst>
                    <a:ext uri="{9D8B030D-6E8A-4147-A177-3AD203B41FA5}">
                      <a16:colId xmlns:a16="http://schemas.microsoft.com/office/drawing/2014/main" val="2703749608"/>
                    </a:ext>
                  </a:extLst>
                </a:gridCol>
              </a:tblGrid>
              <a:tr h="352791">
                <a:tc>
                  <a:txBody>
                    <a:bodyPr/>
                    <a:lstStyle/>
                    <a:p>
                      <a:r>
                        <a:rPr lang="fr-FR" sz="1000" dirty="0" err="1" smtClean="0"/>
                        <a:t>Rangdu</a:t>
                      </a:r>
                      <a:r>
                        <a:rPr lang="fr-FR" sz="1000" dirty="0" smtClean="0"/>
                        <a:t> vœu </a:t>
                      </a:r>
                      <a:endParaRPr lang="fr-FR" sz="1000" dirty="0"/>
                    </a:p>
                  </a:txBody>
                  <a:tcPr marL="68580" marR="68580" marT="34290" marB="34290"/>
                </a:tc>
                <a:tc gridSpan="2">
                  <a:txBody>
                    <a:bodyPr/>
                    <a:lstStyle/>
                    <a:p>
                      <a:pPr algn="ctr"/>
                      <a:r>
                        <a:rPr lang="fr-FR" sz="2100" dirty="0" smtClean="0"/>
                        <a:t>Camille</a:t>
                      </a:r>
                      <a:endParaRPr lang="fr-FR" sz="2100" dirty="0"/>
                    </a:p>
                  </a:txBody>
                  <a:tcPr marL="68580" marR="68580" marT="34290" marB="34290"/>
                </a:tc>
                <a:tc hMerge="1">
                  <a:txBody>
                    <a:bodyPr/>
                    <a:lstStyle/>
                    <a:p>
                      <a:pPr algn="ctr"/>
                      <a:endParaRPr lang="fr-FR" sz="2100" dirty="0"/>
                    </a:p>
                  </a:txBody>
                  <a:tcPr marL="68580" marR="68580" marT="34290" marB="34290"/>
                </a:tc>
                <a:tc gridSpan="2">
                  <a:txBody>
                    <a:bodyPr/>
                    <a:lstStyle/>
                    <a:p>
                      <a:pPr algn="ctr"/>
                      <a:r>
                        <a:rPr lang="fr-FR" sz="2100" dirty="0" smtClean="0"/>
                        <a:t>Mathieu</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Yann</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Léa</a:t>
                      </a:r>
                      <a:endParaRPr lang="fr-FR" sz="2100" dirty="0"/>
                    </a:p>
                  </a:txBody>
                  <a:tcPr marL="68580" marR="68580" marT="34290" marB="34290"/>
                </a:tc>
                <a:tc hMerge="1">
                  <a:txBody>
                    <a:bodyPr/>
                    <a:lstStyle/>
                    <a:p>
                      <a:endParaRPr lang="fr-FR"/>
                    </a:p>
                  </a:txBody>
                  <a:tcPr/>
                </a:tc>
                <a:extLst>
                  <a:ext uri="{0D108BD9-81ED-4DB2-BD59-A6C34878D82A}">
                    <a16:rowId xmlns:a16="http://schemas.microsoft.com/office/drawing/2014/main" val="3608455390"/>
                  </a:ext>
                </a:extLst>
              </a:tr>
              <a:tr h="186621">
                <a:tc>
                  <a:txBody>
                    <a:bodyPr/>
                    <a:lstStyle/>
                    <a:p>
                      <a:pPr algn="ctr"/>
                      <a:r>
                        <a:rPr lang="fr-FR" sz="1000" b="1" dirty="0" smtClean="0"/>
                        <a:t>1</a:t>
                      </a:r>
                      <a:endParaRPr lang="fr-FR" sz="1000" b="1" dirty="0"/>
                    </a:p>
                  </a:txBody>
                  <a:tcPr marL="68580" marR="68580" marT="34290" marB="34290"/>
                </a:tc>
                <a:tc>
                  <a:txBody>
                    <a:bodyPr/>
                    <a:lstStyle/>
                    <a:p>
                      <a:r>
                        <a:rPr lang="fr-FR" sz="1000" dirty="0" smtClean="0"/>
                        <a:t>Henri-IV</a:t>
                      </a:r>
                      <a:endParaRPr lang="fr-FR" sz="1000"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r>
                        <a:rPr lang="fr-FR" sz="1000" i="0" baseline="0" dirty="0" smtClean="0"/>
                        <a:t>Lavoisier </a:t>
                      </a:r>
                      <a:r>
                        <a:rPr lang="fr-FR" sz="1000" i="1" baseline="0"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Les Francs Bourgeois (</a:t>
                      </a:r>
                      <a:r>
                        <a:rPr lang="fr-FR" sz="1000" i="1" dirty="0" smtClean="0"/>
                        <a:t>privé)</a:t>
                      </a:r>
                      <a:endParaRPr lang="fr-FR" sz="1000" i="0" dirty="0"/>
                    </a:p>
                  </a:txBody>
                  <a:tcPr marL="68580" marR="68580" marT="34290" marB="34290"/>
                </a:tc>
                <a:tc>
                  <a:txBody>
                    <a:bodyPr/>
                    <a:lstStyle/>
                    <a:p>
                      <a:pPr algn="ctr"/>
                      <a:r>
                        <a:rPr lang="fr-FR" sz="1000" i="0" dirty="0" smtClean="0"/>
                        <a:t>0</a:t>
                      </a:r>
                      <a:endParaRPr lang="fr-FR" sz="1000" i="0" dirty="0"/>
                    </a:p>
                  </a:txBody>
                  <a:tcPr marL="68580" marR="68580" marT="34290" marB="34290"/>
                </a:tc>
                <a:extLst>
                  <a:ext uri="{0D108BD9-81ED-4DB2-BD59-A6C34878D82A}">
                    <a16:rowId xmlns:a16="http://schemas.microsoft.com/office/drawing/2014/main" val="3848084207"/>
                  </a:ext>
                </a:extLst>
              </a:tr>
              <a:tr h="186621">
                <a:tc>
                  <a:txBody>
                    <a:bodyPr/>
                    <a:lstStyle/>
                    <a:p>
                      <a:pPr algn="ctr"/>
                      <a:r>
                        <a:rPr lang="fr-FR" sz="1000" b="1" dirty="0" smtClean="0"/>
                        <a:t>2</a:t>
                      </a:r>
                      <a:endParaRPr lang="fr-FR" sz="1000" b="1" dirty="0"/>
                    </a:p>
                  </a:txBody>
                  <a:tcPr marL="68580" marR="68580" marT="34290" marB="34290"/>
                </a:tc>
                <a:tc>
                  <a:txBody>
                    <a:bodyPr/>
                    <a:lstStyle/>
                    <a:p>
                      <a:r>
                        <a:rPr lang="fr-FR" sz="1000" dirty="0" smtClean="0"/>
                        <a:t>Balzac </a:t>
                      </a:r>
                      <a:r>
                        <a:rPr lang="fr-FR" sz="1000" i="0" dirty="0" smtClean="0"/>
                        <a:t>–</a:t>
                      </a:r>
                      <a:r>
                        <a:rPr lang="fr-FR" sz="1000" i="0" baseline="0" dirty="0" smtClean="0"/>
                        <a:t> </a:t>
                      </a:r>
                      <a:r>
                        <a:rPr lang="fr-FR" sz="1000" i="0" dirty="0" smtClean="0"/>
                        <a:t>SI</a:t>
                      </a:r>
                      <a:r>
                        <a:rPr lang="fr-FR" sz="1000" i="0" baseline="0" dirty="0" smtClean="0"/>
                        <a:t> britannique </a:t>
                      </a:r>
                      <a:endParaRPr lang="fr-FR" sz="1000" i="0" dirty="0"/>
                    </a:p>
                  </a:txBody>
                  <a:tcPr marL="68580" marR="68580" marT="34290" marB="34290"/>
                </a:tc>
                <a:tc>
                  <a:txBody>
                    <a:bodyPr/>
                    <a:lstStyle/>
                    <a:p>
                      <a:pPr algn="ctr"/>
                      <a:r>
                        <a:rPr lang="fr-FR" sz="1200" i="0" dirty="0" smtClean="0"/>
                        <a:t>0</a:t>
                      </a:r>
                      <a:endParaRPr lang="fr-FR" sz="1200" i="0" dirty="0"/>
                    </a:p>
                  </a:txBody>
                  <a:tcPr marL="68580" marR="68580" marT="34290" marB="34290"/>
                </a:tc>
                <a:tc>
                  <a:txBody>
                    <a:bodyPr/>
                    <a:lstStyle/>
                    <a:p>
                      <a:r>
                        <a:rPr lang="fr-FR" sz="1000" dirty="0" smtClean="0"/>
                        <a:t>Victor Hugo</a:t>
                      </a:r>
                      <a:r>
                        <a:rPr lang="fr-FR" sz="1000" i="1" dirty="0" smtClean="0"/>
                        <a:t> (secteur 2) </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Balzac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Charlemagne </a:t>
                      </a:r>
                      <a:r>
                        <a:rPr lang="fr-FR" sz="1000" i="1" dirty="0" smtClean="0"/>
                        <a:t>(secteur</a:t>
                      </a:r>
                      <a:r>
                        <a:rPr lang="fr-FR" sz="1000" i="1" baseline="0" dirty="0" smtClean="0"/>
                        <a:t>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2846460137"/>
                  </a:ext>
                </a:extLst>
              </a:tr>
              <a:tr h="186621">
                <a:tc>
                  <a:txBody>
                    <a:bodyPr/>
                    <a:lstStyle/>
                    <a:p>
                      <a:pPr algn="ctr"/>
                      <a:r>
                        <a:rPr lang="fr-FR" sz="1000" b="1" dirty="0" smtClean="0"/>
                        <a:t>3</a:t>
                      </a:r>
                      <a:endParaRPr lang="fr-FR" sz="1000" b="1" dirty="0"/>
                    </a:p>
                  </a:txBody>
                  <a:tcPr marL="68580" marR="68580" marT="34290" marB="34290"/>
                </a:tc>
                <a:tc>
                  <a:txBody>
                    <a:bodyPr/>
                    <a:lstStyle/>
                    <a:p>
                      <a:r>
                        <a:rPr lang="fr-FR" sz="1000" dirty="0" smtClean="0"/>
                        <a:t>Ravel</a:t>
                      </a:r>
                      <a:r>
                        <a:rPr lang="fr-FR" sz="1000" baseline="0" dirty="0" smtClean="0"/>
                        <a:t> – SI britannique</a:t>
                      </a:r>
                      <a:endParaRPr lang="fr-FR" sz="1000" i="1" dirty="0"/>
                    </a:p>
                  </a:txBody>
                  <a:tcPr marL="68580" marR="68580" marT="34290" marB="34290"/>
                </a:tc>
                <a:tc>
                  <a:txBody>
                    <a:bodyPr/>
                    <a:lstStyle/>
                    <a:p>
                      <a:pPr algn="ctr"/>
                      <a:r>
                        <a:rPr lang="fr-FR" sz="1200" i="0" dirty="0" smtClean="0"/>
                        <a:t>0</a:t>
                      </a:r>
                      <a:endParaRPr lang="fr-FR" sz="1200" i="0" dirty="0"/>
                    </a:p>
                  </a:txBody>
                  <a:tcPr marL="68580" marR="68580" marT="34290" marB="34290"/>
                </a:tc>
                <a:tc>
                  <a:txBody>
                    <a:bodyPr/>
                    <a:lstStyle/>
                    <a:p>
                      <a:r>
                        <a:rPr lang="fr-FR" sz="1000" dirty="0" smtClean="0"/>
                        <a:t>Sophie</a:t>
                      </a:r>
                      <a:r>
                        <a:rPr lang="fr-FR" sz="1000" baseline="0" dirty="0" smtClean="0"/>
                        <a:t> Germain </a:t>
                      </a:r>
                      <a:r>
                        <a:rPr lang="fr-FR" sz="1000" i="1" baseline="0"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r>
                        <a:rPr lang="fr-FR" sz="1200" i="0" dirty="0" smtClean="0"/>
                        <a:t> </a:t>
                      </a:r>
                      <a:endParaRPr lang="fr-FR" sz="1200" i="0" dirty="0"/>
                    </a:p>
                  </a:txBody>
                  <a:tcPr marL="68580" marR="68580" marT="34290" marB="34290"/>
                </a:tc>
                <a:tc>
                  <a:txBody>
                    <a:bodyPr/>
                    <a:lstStyle/>
                    <a:p>
                      <a:r>
                        <a:rPr lang="fr-FR" sz="1000" dirty="0" smtClean="0"/>
                        <a:t>Valery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Arago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584895674"/>
                  </a:ext>
                </a:extLst>
              </a:tr>
              <a:tr h="186621">
                <a:tc>
                  <a:txBody>
                    <a:bodyPr/>
                    <a:lstStyle/>
                    <a:p>
                      <a:pPr algn="ctr"/>
                      <a:r>
                        <a:rPr lang="fr-FR" sz="1000" b="1" dirty="0" smtClean="0"/>
                        <a:t>4</a:t>
                      </a:r>
                      <a:endParaRPr lang="fr-FR" sz="1000" b="1" dirty="0"/>
                    </a:p>
                  </a:txBody>
                  <a:tcPr marL="68580" marR="68580" marT="34290" marB="34290"/>
                </a:tc>
                <a:tc>
                  <a:txBody>
                    <a:bodyPr/>
                    <a:lstStyle/>
                    <a:p>
                      <a:r>
                        <a:rPr lang="fr-FR" sz="1000" dirty="0" smtClean="0"/>
                        <a:t>Racine –</a:t>
                      </a:r>
                      <a:r>
                        <a:rPr lang="fr-FR" sz="1000" baseline="0" dirty="0" smtClean="0"/>
                        <a:t> Double cursus musique</a:t>
                      </a:r>
                      <a:endParaRPr lang="fr-FR" sz="1000" i="1" dirty="0"/>
                    </a:p>
                  </a:txBody>
                  <a:tcPr marL="68580" marR="68580" marT="34290" marB="34290"/>
                </a:tc>
                <a:tc>
                  <a:txBody>
                    <a:bodyPr/>
                    <a:lstStyle/>
                    <a:p>
                      <a:pPr algn="ctr"/>
                      <a:r>
                        <a:rPr lang="fr-FR" sz="1200" i="0" dirty="0" smtClean="0"/>
                        <a:t>0</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endParaRPr lang="fr-FR" sz="1200" i="0" dirty="0"/>
                    </a:p>
                  </a:txBody>
                  <a:tcPr marL="68580" marR="68580" marT="34290" marB="34290"/>
                </a:tc>
                <a:tc>
                  <a:txBody>
                    <a:bodyPr/>
                    <a:lstStyle/>
                    <a:p>
                      <a:r>
                        <a:rPr lang="fr-FR" sz="1000" dirty="0" smtClean="0"/>
                        <a:t>Fénelon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623420753"/>
                  </a:ext>
                </a:extLst>
              </a:tr>
              <a:tr h="186621">
                <a:tc>
                  <a:txBody>
                    <a:bodyPr/>
                    <a:lstStyle/>
                    <a:p>
                      <a:pPr algn="ctr"/>
                      <a:r>
                        <a:rPr lang="fr-FR" sz="1000" b="1" dirty="0" smtClean="0"/>
                        <a:t>5</a:t>
                      </a:r>
                      <a:endParaRPr lang="fr-FR" sz="1000" b="1" dirty="0"/>
                    </a:p>
                  </a:txBody>
                  <a:tcPr marL="68580" marR="68580" marT="34290" marB="34290"/>
                </a:tc>
                <a:tc>
                  <a:txBody>
                    <a:bodyPr/>
                    <a:lstStyle/>
                    <a:p>
                      <a:r>
                        <a:rPr lang="fr-FR" sz="1000" dirty="0" smtClean="0"/>
                        <a:t>Charlemagne </a:t>
                      </a:r>
                      <a:r>
                        <a:rPr lang="fr-FR" sz="1000" i="1" dirty="0" smtClean="0"/>
                        <a:t>(secteur 2)</a:t>
                      </a:r>
                      <a:endParaRPr lang="fr-FR" sz="1000" i="1" dirty="0"/>
                    </a:p>
                  </a:txBody>
                  <a:tcPr marL="68580" marR="68580" marT="34290" marB="34290"/>
                </a:tc>
                <a:tc>
                  <a:txBody>
                    <a:bodyPr/>
                    <a:lstStyle/>
                    <a:p>
                      <a:pPr algn="ctr"/>
                      <a:r>
                        <a:rPr lang="fr-FR" sz="1200" i="0" dirty="0" smtClean="0"/>
                        <a:t>27 160</a:t>
                      </a:r>
                      <a:endParaRPr lang="fr-FR" sz="1200" i="0" dirty="0"/>
                    </a:p>
                  </a:txBody>
                  <a:tcPr marL="68580" marR="68580" marT="34290" marB="34290"/>
                </a:tc>
                <a:tc>
                  <a:txBody>
                    <a:bodyPr/>
                    <a:lstStyle/>
                    <a:p>
                      <a:r>
                        <a:rPr lang="fr-FR" sz="1000" dirty="0" smtClean="0"/>
                        <a:t>Condorcet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Lamartine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137770783"/>
                  </a:ext>
                </a:extLst>
              </a:tr>
              <a:tr h="186621">
                <a:tc>
                  <a:txBody>
                    <a:bodyPr/>
                    <a:lstStyle/>
                    <a:p>
                      <a:pPr algn="ctr"/>
                      <a:r>
                        <a:rPr lang="fr-FR" sz="1000" b="1" dirty="0" smtClean="0"/>
                        <a:t>6</a:t>
                      </a:r>
                      <a:endParaRPr lang="fr-FR" sz="1000" b="1"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42 040</a:t>
                      </a:r>
                      <a:endParaRPr lang="fr-FR" sz="1200" i="0" dirty="0"/>
                    </a:p>
                  </a:txBody>
                  <a:tcPr marL="68580" marR="68580" marT="34290" marB="34290"/>
                </a:tc>
                <a:tc>
                  <a:txBody>
                    <a:bodyPr/>
                    <a:lstStyle/>
                    <a:p>
                      <a:r>
                        <a:rPr lang="fr-FR" sz="1000" dirty="0" smtClean="0"/>
                        <a:t>Chaptal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57042890"/>
                  </a:ext>
                </a:extLst>
              </a:tr>
              <a:tr h="186621">
                <a:tc>
                  <a:txBody>
                    <a:bodyPr/>
                    <a:lstStyle/>
                    <a:p>
                      <a:pPr algn="ctr"/>
                      <a:r>
                        <a:rPr lang="fr-FR" sz="1000" b="1" dirty="0" smtClean="0"/>
                        <a:t>7</a:t>
                      </a:r>
                      <a:endParaRPr lang="fr-FR" sz="1000" b="1" dirty="0"/>
                    </a:p>
                  </a:txBody>
                  <a:tcPr marL="68580" marR="68580" marT="34290" marB="34290"/>
                </a:tc>
                <a:tc>
                  <a:txBody>
                    <a:bodyPr/>
                    <a:lstStyle/>
                    <a:p>
                      <a:r>
                        <a:rPr lang="fr-FR" sz="1000" i="0" dirty="0" smtClean="0"/>
                        <a:t>Balzac</a:t>
                      </a:r>
                      <a:r>
                        <a:rPr lang="fr-FR" sz="1000" i="1" dirty="0" smtClean="0"/>
                        <a:t> (secteur 3)</a:t>
                      </a:r>
                      <a:endParaRPr lang="fr-FR" sz="1000" i="1" dirty="0"/>
                    </a:p>
                  </a:txBody>
                  <a:tcPr marL="68580" marR="68580" marT="34290" marB="34290"/>
                </a:tc>
                <a:tc>
                  <a:txBody>
                    <a:bodyPr/>
                    <a:lstStyle/>
                    <a:p>
                      <a:pPr algn="ctr"/>
                      <a:r>
                        <a:rPr lang="fr-FR" sz="1200" i="0" dirty="0" smtClean="0"/>
                        <a:t>26 200 </a:t>
                      </a:r>
                      <a:endParaRPr lang="fr-FR" sz="1200" i="0" dirty="0"/>
                    </a:p>
                  </a:txBody>
                  <a:tcPr marL="68580" marR="68580" marT="34290" marB="34290"/>
                </a:tc>
                <a:tc>
                  <a:txBody>
                    <a:bodyPr/>
                    <a:lstStyle/>
                    <a:p>
                      <a:r>
                        <a:rPr lang="fr-FR" sz="1000" dirty="0" smtClean="0"/>
                        <a:t>Fénelon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Bergson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1779620337"/>
                  </a:ext>
                </a:extLst>
              </a:tr>
              <a:tr h="186621">
                <a:tc>
                  <a:txBody>
                    <a:bodyPr/>
                    <a:lstStyle/>
                    <a:p>
                      <a:pPr algn="ctr"/>
                      <a:r>
                        <a:rPr lang="fr-FR" sz="1000" b="1" dirty="0" smtClean="0"/>
                        <a:t>8</a:t>
                      </a:r>
                      <a:endParaRPr lang="fr-FR" sz="1000" b="1" dirty="0"/>
                    </a:p>
                  </a:txBody>
                  <a:tcPr marL="68580" marR="68580" marT="34290" marB="34290"/>
                </a:tc>
                <a:tc>
                  <a:txBody>
                    <a:bodyPr/>
                    <a:lstStyle/>
                    <a:p>
                      <a:r>
                        <a:rPr lang="fr-FR" sz="1000" i="0" dirty="0" smtClean="0"/>
                        <a:t>Voltaire (secteur 2)</a:t>
                      </a:r>
                      <a:endParaRPr lang="fr-FR" sz="1000" i="0"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27 160</a:t>
                      </a:r>
                    </a:p>
                  </a:txBody>
                  <a:tcPr marL="68580" marR="68580" marT="34290" marB="34290"/>
                </a:tc>
                <a:tc>
                  <a:txBody>
                    <a:bodyPr/>
                    <a:lstStyle/>
                    <a:p>
                      <a:r>
                        <a:rPr lang="fr-FR" sz="1000" i="0" dirty="0" smtClean="0"/>
                        <a:t>Janson</a:t>
                      </a:r>
                      <a:r>
                        <a:rPr lang="fr-FR" sz="1000" i="0" baseline="0" dirty="0" smtClean="0"/>
                        <a:t> de Sailly </a:t>
                      </a:r>
                      <a:r>
                        <a:rPr lang="fr-FR" sz="1000" i="1" dirty="0" smtClean="0"/>
                        <a:t>(secteur 3)</a:t>
                      </a:r>
                      <a:endParaRPr lang="fr-FR" sz="1000" i="1"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26</a:t>
                      </a:r>
                      <a:r>
                        <a:rPr lang="fr-FR" sz="1200" i="0" baseline="0" dirty="0" smtClean="0"/>
                        <a:t> 200</a:t>
                      </a:r>
                      <a:endParaRPr lang="fr-FR" sz="1200" i="0" dirty="0" smtClean="0"/>
                    </a:p>
                  </a:txBody>
                  <a:tcPr marL="68580" marR="68580" marT="34290" marB="34290"/>
                </a:tc>
                <a:tc>
                  <a:txBody>
                    <a:bodyPr/>
                    <a:lstStyle/>
                    <a:p>
                      <a:endParaRPr lang="fr-FR" sz="1000" dirty="0"/>
                    </a:p>
                  </a:txBody>
                  <a:tcPr marL="68580" marR="68580" marT="34290" marB="34290"/>
                </a:tc>
                <a:tc>
                  <a:txBody>
                    <a:bodyPr/>
                    <a:lstStyle/>
                    <a:p>
                      <a:pPr algn="ct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013613894"/>
                  </a:ext>
                </a:extLst>
              </a:tr>
              <a:tr h="186621">
                <a:tc>
                  <a:txBody>
                    <a:bodyPr/>
                    <a:lstStyle/>
                    <a:p>
                      <a:pPr algn="ctr"/>
                      <a:r>
                        <a:rPr lang="fr-FR" sz="1000" b="1" dirty="0" smtClean="0"/>
                        <a:t>9</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Colbert </a:t>
                      </a:r>
                      <a:r>
                        <a:rPr lang="fr-FR" sz="1000" i="1" dirty="0" smtClean="0"/>
                        <a:t>(secteur 1)</a:t>
                      </a: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42 040</a:t>
                      </a:r>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endParaRPr lang="fr-FR" sz="1000" dirty="0"/>
                    </a:p>
                  </a:txBody>
                  <a:tcPr marL="68580" marR="68580" marT="34290" marB="34290"/>
                </a:tc>
                <a:tc>
                  <a:txBody>
                    <a:bodyPr/>
                    <a:lstStyle/>
                    <a:p>
                      <a:pPr algn="ctr"/>
                      <a:endParaRPr lang="fr-FR" sz="16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43769924"/>
                  </a:ext>
                </a:extLst>
              </a:tr>
              <a:tr h="186621">
                <a:tc>
                  <a:txBody>
                    <a:bodyPr/>
                    <a:lstStyle/>
                    <a:p>
                      <a:pPr algn="ctr"/>
                      <a:r>
                        <a:rPr lang="fr-FR" sz="1000" b="1" dirty="0" smtClean="0"/>
                        <a:t>10</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Diderot </a:t>
                      </a:r>
                      <a:r>
                        <a:rPr lang="fr-FR" sz="1000" i="1" dirty="0" smtClean="0"/>
                        <a:t>(secteur 1)</a:t>
                      </a:r>
                    </a:p>
                  </a:txBody>
                  <a:tcPr marL="68580" marR="68580" marT="34290" marB="34290"/>
                </a:tc>
                <a:tc>
                  <a:txBody>
                    <a:bodyPr/>
                    <a:lstStyle/>
                    <a:p>
                      <a:pPr algn="ctr"/>
                      <a:r>
                        <a:rPr lang="fr-FR" sz="1200" i="0" dirty="0" smtClean="0"/>
                        <a:t>42 040</a:t>
                      </a:r>
                    </a:p>
                  </a:txBody>
                  <a:tcPr marL="68580" marR="68580" marT="34290" marB="34290"/>
                </a:tc>
                <a:tc>
                  <a:txBody>
                    <a:bodyPr/>
                    <a:lstStyle/>
                    <a:p>
                      <a:r>
                        <a:rPr lang="fr-FR" sz="1000" i="0" dirty="0" smtClean="0"/>
                        <a:t>PGDG</a:t>
                      </a:r>
                      <a:r>
                        <a:rPr lang="fr-FR" sz="1000" i="0" baseline="0" dirty="0" smtClean="0"/>
                        <a: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endParaRPr lang="fr-FR" sz="1000" dirty="0"/>
                    </a:p>
                  </a:txBody>
                  <a:tcPr marL="68580" marR="68580" marT="34290" marB="34290"/>
                </a:tc>
                <a:tc>
                  <a:txBody>
                    <a:bodyPr/>
                    <a:lstStyle/>
                    <a:p>
                      <a:pPr algn="ctr"/>
                      <a:endParaRPr lang="fr-FR" sz="16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690440006"/>
                  </a:ext>
                </a:extLst>
              </a:tr>
            </a:tbl>
          </a:graphicData>
        </a:graphic>
      </p:graphicFrame>
      <p:sp>
        <p:nvSpPr>
          <p:cNvPr id="3" name="Rectangle 2"/>
          <p:cNvSpPr/>
          <p:nvPr/>
        </p:nvSpPr>
        <p:spPr>
          <a:xfrm>
            <a:off x="2889505" y="1812603"/>
            <a:ext cx="856643" cy="30771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4" name="Forme libre 3"/>
          <p:cNvSpPr/>
          <p:nvPr/>
        </p:nvSpPr>
        <p:spPr>
          <a:xfrm>
            <a:off x="2889506" y="2386783"/>
            <a:ext cx="856642" cy="3132083"/>
          </a:xfrm>
          <a:custGeom>
            <a:avLst/>
            <a:gdLst>
              <a:gd name="connsiteX0" fmla="*/ 0 w 1736991"/>
              <a:gd name="connsiteY0" fmla="*/ 54910 h 1630669"/>
              <a:gd name="connsiteX1" fmla="*/ 1736785 w 1736991"/>
              <a:gd name="connsiteY1" fmla="*/ 14654 h 1630669"/>
              <a:gd name="connsiteX2" fmla="*/ 126521 w 1736991"/>
              <a:gd name="connsiteY2" fmla="*/ 273446 h 1630669"/>
              <a:gd name="connsiteX3" fmla="*/ 1547004 w 1736991"/>
              <a:gd name="connsiteY3" fmla="*/ 560993 h 1630669"/>
              <a:gd name="connsiteX4" fmla="*/ 419819 w 1736991"/>
              <a:gd name="connsiteY4" fmla="*/ 808284 h 1630669"/>
              <a:gd name="connsiteX5" fmla="*/ 1328468 w 1736991"/>
              <a:gd name="connsiteY5" fmla="*/ 1170593 h 1630669"/>
              <a:gd name="connsiteX6" fmla="*/ 638355 w 1736991"/>
              <a:gd name="connsiteY6" fmla="*/ 1377627 h 1630669"/>
              <a:gd name="connsiteX7" fmla="*/ 1081177 w 1736991"/>
              <a:gd name="connsiteY7" fmla="*/ 1630669 h 1630669"/>
              <a:gd name="connsiteX8" fmla="*/ 1081177 w 1736991"/>
              <a:gd name="connsiteY8" fmla="*/ 1630669 h 163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991" h="1630669">
                <a:moveTo>
                  <a:pt x="0" y="54910"/>
                </a:moveTo>
                <a:cubicBezTo>
                  <a:pt x="857849" y="16570"/>
                  <a:pt x="1715698" y="-21769"/>
                  <a:pt x="1736785" y="14654"/>
                </a:cubicBezTo>
                <a:cubicBezTo>
                  <a:pt x="1757872" y="51077"/>
                  <a:pt x="158151" y="182390"/>
                  <a:pt x="126521" y="273446"/>
                </a:cubicBezTo>
                <a:cubicBezTo>
                  <a:pt x="94891" y="364502"/>
                  <a:pt x="1498121" y="471853"/>
                  <a:pt x="1547004" y="560993"/>
                </a:cubicBezTo>
                <a:cubicBezTo>
                  <a:pt x="1595887" y="650133"/>
                  <a:pt x="456242" y="706684"/>
                  <a:pt x="419819" y="808284"/>
                </a:cubicBezTo>
                <a:cubicBezTo>
                  <a:pt x="383396" y="909884"/>
                  <a:pt x="1292045" y="1075703"/>
                  <a:pt x="1328468" y="1170593"/>
                </a:cubicBezTo>
                <a:cubicBezTo>
                  <a:pt x="1364891" y="1265483"/>
                  <a:pt x="679570" y="1300948"/>
                  <a:pt x="638355" y="1377627"/>
                </a:cubicBezTo>
                <a:cubicBezTo>
                  <a:pt x="597140" y="1454306"/>
                  <a:pt x="1081177" y="1630669"/>
                  <a:pt x="1081177" y="1630669"/>
                </a:cubicBezTo>
                <a:lnTo>
                  <a:pt x="1081177" y="1630669"/>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6" name="ZoneTexte 5"/>
          <p:cNvSpPr txBox="1"/>
          <p:nvPr/>
        </p:nvSpPr>
        <p:spPr>
          <a:xfrm>
            <a:off x="2190217" y="6032114"/>
            <a:ext cx="7983748" cy="715581"/>
          </a:xfrm>
          <a:prstGeom prst="rect">
            <a:avLst/>
          </a:prstGeom>
          <a:noFill/>
        </p:spPr>
        <p:txBody>
          <a:bodyPr wrap="square" rtlCol="0">
            <a:spAutoFit/>
          </a:bodyPr>
          <a:lstStyle/>
          <a:p>
            <a:r>
              <a:rPr lang="fr-FR" sz="1350" dirty="0">
                <a:solidFill>
                  <a:prstClr val="black"/>
                </a:solidFill>
                <a:latin typeface="Arial" panose="020B0604020202020204" pitchFamily="34" charset="0"/>
                <a:cs typeface="Arial" panose="020B0604020202020204" pitchFamily="34" charset="0"/>
              </a:rPr>
              <a:t>Cas n°1 : Camille est retenue </a:t>
            </a:r>
            <a:r>
              <a:rPr lang="fr-FR" sz="1350" dirty="0" smtClean="0">
                <a:solidFill>
                  <a:prstClr val="black"/>
                </a:solidFill>
                <a:latin typeface="Arial" panose="020B0604020202020204" pitchFamily="34" charset="0"/>
                <a:cs typeface="Arial" panose="020B0604020202020204" pitchFamily="34" charset="0"/>
              </a:rPr>
              <a:t>à Henri-IV, au regard de ses résultats scolaires et des places attribuées selon l’IPS de son collège de scolarisation. </a:t>
            </a:r>
            <a:r>
              <a:rPr lang="fr-FR" sz="1350" b="1" dirty="0">
                <a:solidFill>
                  <a:srgbClr val="FF0000"/>
                </a:solidFill>
                <a:latin typeface="Calibri" panose="020F0502020204030204"/>
                <a:sym typeface="Wingdings" panose="05000000000000000000" pitchFamily="2" charset="2"/>
              </a:rPr>
              <a:t>Ses autres vœux sont abandonnés.</a:t>
            </a:r>
            <a:endParaRPr lang="fr-FR" sz="1350" b="1" dirty="0">
              <a:solidFill>
                <a:srgbClr val="FF0000"/>
              </a:solidFill>
              <a:latin typeface="Calibri" panose="020F0502020204030204"/>
            </a:endParaRPr>
          </a:p>
          <a:p>
            <a:pPr algn="just"/>
            <a:endParaRPr lang="fr-FR" sz="1350" dirty="0">
              <a:solidFill>
                <a:prstClr val="black"/>
              </a:solidFill>
              <a:latin typeface="Calibri" panose="020F0502020204030204"/>
            </a:endParaRPr>
          </a:p>
        </p:txBody>
      </p:sp>
    </p:spTree>
    <p:extLst>
      <p:ext uri="{BB962C8B-B14F-4D97-AF65-F5344CB8AC3E}">
        <p14:creationId xmlns:p14="http://schemas.microsoft.com/office/powerpoint/2010/main" val="236842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au 19"/>
          <p:cNvGraphicFramePr>
            <a:graphicFrameLocks noGrp="1"/>
          </p:cNvGraphicFramePr>
          <p:nvPr>
            <p:extLst>
              <p:ext uri="{D42A27DB-BD31-4B8C-83A1-F6EECF244321}">
                <p14:modId xmlns:p14="http://schemas.microsoft.com/office/powerpoint/2010/main" val="837424741"/>
              </p:ext>
            </p:extLst>
          </p:nvPr>
        </p:nvGraphicFramePr>
        <p:xfrm>
          <a:off x="1464158" y="1042954"/>
          <a:ext cx="7726297" cy="4411980"/>
        </p:xfrm>
        <a:graphic>
          <a:graphicData uri="http://schemas.openxmlformats.org/drawingml/2006/table">
            <a:tbl>
              <a:tblPr firstRow="1" bandRow="1">
                <a:tableStyleId>{5C22544A-7EE6-4342-B048-85BDC9FD1C3A}</a:tableStyleId>
              </a:tblPr>
              <a:tblGrid>
                <a:gridCol w="401837">
                  <a:extLst>
                    <a:ext uri="{9D8B030D-6E8A-4147-A177-3AD203B41FA5}">
                      <a16:colId xmlns:a16="http://schemas.microsoft.com/office/drawing/2014/main" val="1774101256"/>
                    </a:ext>
                  </a:extLst>
                </a:gridCol>
                <a:gridCol w="1004258">
                  <a:extLst>
                    <a:ext uri="{9D8B030D-6E8A-4147-A177-3AD203B41FA5}">
                      <a16:colId xmlns:a16="http://schemas.microsoft.com/office/drawing/2014/main" val="1981106965"/>
                    </a:ext>
                  </a:extLst>
                </a:gridCol>
                <a:gridCol w="1004258">
                  <a:extLst>
                    <a:ext uri="{9D8B030D-6E8A-4147-A177-3AD203B41FA5}">
                      <a16:colId xmlns:a16="http://schemas.microsoft.com/office/drawing/2014/main" val="519196592"/>
                    </a:ext>
                  </a:extLst>
                </a:gridCol>
                <a:gridCol w="1009329">
                  <a:extLst>
                    <a:ext uri="{9D8B030D-6E8A-4147-A177-3AD203B41FA5}">
                      <a16:colId xmlns:a16="http://schemas.microsoft.com/office/drawing/2014/main" val="803279771"/>
                    </a:ext>
                  </a:extLst>
                </a:gridCol>
                <a:gridCol w="1009329">
                  <a:extLst>
                    <a:ext uri="{9D8B030D-6E8A-4147-A177-3AD203B41FA5}">
                      <a16:colId xmlns:a16="http://schemas.microsoft.com/office/drawing/2014/main" val="4186280830"/>
                    </a:ext>
                  </a:extLst>
                </a:gridCol>
                <a:gridCol w="814058">
                  <a:extLst>
                    <a:ext uri="{9D8B030D-6E8A-4147-A177-3AD203B41FA5}">
                      <a16:colId xmlns:a16="http://schemas.microsoft.com/office/drawing/2014/main" val="1921075412"/>
                    </a:ext>
                  </a:extLst>
                </a:gridCol>
                <a:gridCol w="814058">
                  <a:extLst>
                    <a:ext uri="{9D8B030D-6E8A-4147-A177-3AD203B41FA5}">
                      <a16:colId xmlns:a16="http://schemas.microsoft.com/office/drawing/2014/main" val="1096319546"/>
                    </a:ext>
                  </a:extLst>
                </a:gridCol>
                <a:gridCol w="834585">
                  <a:extLst>
                    <a:ext uri="{9D8B030D-6E8A-4147-A177-3AD203B41FA5}">
                      <a16:colId xmlns:a16="http://schemas.microsoft.com/office/drawing/2014/main" val="2980248489"/>
                    </a:ext>
                  </a:extLst>
                </a:gridCol>
                <a:gridCol w="834585">
                  <a:extLst>
                    <a:ext uri="{9D8B030D-6E8A-4147-A177-3AD203B41FA5}">
                      <a16:colId xmlns:a16="http://schemas.microsoft.com/office/drawing/2014/main" val="2703749608"/>
                    </a:ext>
                  </a:extLst>
                </a:gridCol>
              </a:tblGrid>
              <a:tr h="352791">
                <a:tc>
                  <a:txBody>
                    <a:bodyPr/>
                    <a:lstStyle/>
                    <a:p>
                      <a:r>
                        <a:rPr lang="fr-FR" sz="1000" dirty="0" err="1" smtClean="0"/>
                        <a:t>Rangdu</a:t>
                      </a:r>
                      <a:r>
                        <a:rPr lang="fr-FR" sz="1000" dirty="0" smtClean="0"/>
                        <a:t> vœu </a:t>
                      </a:r>
                      <a:endParaRPr lang="fr-FR" sz="1000" dirty="0"/>
                    </a:p>
                  </a:txBody>
                  <a:tcPr marL="68580" marR="68580" marT="34290" marB="34290"/>
                </a:tc>
                <a:tc gridSpan="2">
                  <a:txBody>
                    <a:bodyPr/>
                    <a:lstStyle/>
                    <a:p>
                      <a:pPr algn="ctr"/>
                      <a:r>
                        <a:rPr lang="fr-FR" sz="2100" dirty="0" smtClean="0"/>
                        <a:t>Camille</a:t>
                      </a:r>
                      <a:endParaRPr lang="fr-FR" sz="2100" dirty="0"/>
                    </a:p>
                  </a:txBody>
                  <a:tcPr marL="68580" marR="68580" marT="34290" marB="34290"/>
                </a:tc>
                <a:tc hMerge="1">
                  <a:txBody>
                    <a:bodyPr/>
                    <a:lstStyle/>
                    <a:p>
                      <a:pPr algn="ctr"/>
                      <a:endParaRPr lang="fr-FR" sz="2100" dirty="0"/>
                    </a:p>
                  </a:txBody>
                  <a:tcPr marL="68580" marR="68580" marT="34290" marB="34290"/>
                </a:tc>
                <a:tc gridSpan="2">
                  <a:txBody>
                    <a:bodyPr/>
                    <a:lstStyle/>
                    <a:p>
                      <a:pPr algn="ctr"/>
                      <a:r>
                        <a:rPr lang="fr-FR" sz="2100" dirty="0" smtClean="0"/>
                        <a:t>Mathieu</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Yann</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Léa</a:t>
                      </a:r>
                      <a:endParaRPr lang="fr-FR" sz="2100" dirty="0"/>
                    </a:p>
                  </a:txBody>
                  <a:tcPr marL="68580" marR="68580" marT="34290" marB="34290"/>
                </a:tc>
                <a:tc hMerge="1">
                  <a:txBody>
                    <a:bodyPr/>
                    <a:lstStyle/>
                    <a:p>
                      <a:endParaRPr lang="fr-FR"/>
                    </a:p>
                  </a:txBody>
                  <a:tcPr/>
                </a:tc>
                <a:extLst>
                  <a:ext uri="{0D108BD9-81ED-4DB2-BD59-A6C34878D82A}">
                    <a16:rowId xmlns:a16="http://schemas.microsoft.com/office/drawing/2014/main" val="3608455390"/>
                  </a:ext>
                </a:extLst>
              </a:tr>
              <a:tr h="186621">
                <a:tc>
                  <a:txBody>
                    <a:bodyPr/>
                    <a:lstStyle/>
                    <a:p>
                      <a:pPr algn="ctr"/>
                      <a:r>
                        <a:rPr lang="fr-FR" sz="1000" b="1" dirty="0" smtClean="0"/>
                        <a:t>1</a:t>
                      </a:r>
                      <a:endParaRPr lang="fr-FR" sz="1000" b="1" dirty="0"/>
                    </a:p>
                  </a:txBody>
                  <a:tcPr marL="68580" marR="68580" marT="34290" marB="34290"/>
                </a:tc>
                <a:tc>
                  <a:txBody>
                    <a:bodyPr/>
                    <a:lstStyle/>
                    <a:p>
                      <a:r>
                        <a:rPr lang="fr-FR" sz="1000" dirty="0" smtClean="0"/>
                        <a:t>Henri-IV</a:t>
                      </a:r>
                      <a:endParaRPr lang="fr-FR" sz="1000" dirty="0"/>
                    </a:p>
                  </a:txBody>
                  <a:tcPr marL="68580" marR="68580" marT="34290" marB="34290"/>
                </a:tc>
                <a:tc>
                  <a:txBody>
                    <a:bodyPr/>
                    <a:lstStyle/>
                    <a:p>
                      <a:pPr algn="ctr"/>
                      <a:r>
                        <a:rPr lang="fr-FR" sz="1100" i="0" dirty="0" smtClean="0"/>
                        <a:t>41 440</a:t>
                      </a:r>
                      <a:endParaRPr lang="fr-FR" sz="1100" i="0" dirty="0"/>
                    </a:p>
                  </a:txBody>
                  <a:tcPr marL="68580" marR="68580" marT="34290" marB="34290"/>
                </a:tc>
                <a:tc>
                  <a:txBody>
                    <a:bodyPr/>
                    <a:lstStyle/>
                    <a:p>
                      <a:r>
                        <a:rPr lang="fr-FR" sz="1000" i="0" baseline="0" dirty="0" smtClean="0"/>
                        <a:t>Lavoisier </a:t>
                      </a:r>
                      <a:r>
                        <a:rPr lang="fr-FR" sz="1000" i="1" baseline="0"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Les Francs Bourgeois (</a:t>
                      </a:r>
                      <a:r>
                        <a:rPr lang="fr-FR" sz="1000" i="1" dirty="0" smtClean="0"/>
                        <a:t>privé)</a:t>
                      </a:r>
                      <a:endParaRPr lang="fr-FR" sz="1000" i="0" dirty="0"/>
                    </a:p>
                  </a:txBody>
                  <a:tcPr marL="68580" marR="68580" marT="34290" marB="34290"/>
                </a:tc>
                <a:tc>
                  <a:txBody>
                    <a:bodyPr/>
                    <a:lstStyle/>
                    <a:p>
                      <a:pPr algn="ctr"/>
                      <a:r>
                        <a:rPr lang="fr-FR" sz="1000" i="0" dirty="0" smtClean="0"/>
                        <a:t>0</a:t>
                      </a:r>
                      <a:endParaRPr lang="fr-FR" sz="1000" i="0" dirty="0"/>
                    </a:p>
                  </a:txBody>
                  <a:tcPr marL="68580" marR="68580" marT="34290" marB="34290"/>
                </a:tc>
                <a:extLst>
                  <a:ext uri="{0D108BD9-81ED-4DB2-BD59-A6C34878D82A}">
                    <a16:rowId xmlns:a16="http://schemas.microsoft.com/office/drawing/2014/main" val="3848084207"/>
                  </a:ext>
                </a:extLst>
              </a:tr>
              <a:tr h="186621">
                <a:tc>
                  <a:txBody>
                    <a:bodyPr/>
                    <a:lstStyle/>
                    <a:p>
                      <a:pPr algn="ctr"/>
                      <a:r>
                        <a:rPr lang="fr-FR" sz="1000" b="1" dirty="0" smtClean="0"/>
                        <a:t>2</a:t>
                      </a:r>
                      <a:endParaRPr lang="fr-FR" sz="1000" b="1" dirty="0"/>
                    </a:p>
                  </a:txBody>
                  <a:tcPr marL="68580" marR="68580" marT="34290" marB="34290"/>
                </a:tc>
                <a:tc>
                  <a:txBody>
                    <a:bodyPr/>
                    <a:lstStyle/>
                    <a:p>
                      <a:r>
                        <a:rPr lang="fr-FR" sz="1000" dirty="0" smtClean="0"/>
                        <a:t>Balzac </a:t>
                      </a:r>
                      <a:r>
                        <a:rPr lang="fr-FR" sz="1000" i="0" dirty="0" smtClean="0"/>
                        <a:t>–</a:t>
                      </a:r>
                      <a:r>
                        <a:rPr lang="fr-FR" sz="1000" i="0" baseline="0" dirty="0" smtClean="0"/>
                        <a:t> </a:t>
                      </a:r>
                      <a:r>
                        <a:rPr lang="fr-FR" sz="1000" i="0" dirty="0" smtClean="0"/>
                        <a:t>SI</a:t>
                      </a:r>
                      <a:r>
                        <a:rPr lang="fr-FR" sz="1000" i="0" baseline="0" dirty="0" smtClean="0"/>
                        <a:t> britannique </a:t>
                      </a:r>
                      <a:endParaRPr lang="fr-FR" sz="1000" i="0" dirty="0"/>
                    </a:p>
                  </a:txBody>
                  <a:tcPr marL="68580" marR="68580" marT="34290" marB="34290"/>
                </a:tc>
                <a:tc>
                  <a:txBody>
                    <a:bodyPr/>
                    <a:lstStyle/>
                    <a:p>
                      <a:pPr algn="ctr"/>
                      <a:r>
                        <a:rPr lang="fr-FR" sz="1100" i="0" dirty="0" smtClean="0"/>
                        <a:t>0</a:t>
                      </a:r>
                      <a:endParaRPr lang="fr-FR" sz="1100" i="0" dirty="0"/>
                    </a:p>
                  </a:txBody>
                  <a:tcPr marL="68580" marR="68580" marT="34290" marB="34290"/>
                </a:tc>
                <a:tc>
                  <a:txBody>
                    <a:bodyPr/>
                    <a:lstStyle/>
                    <a:p>
                      <a:r>
                        <a:rPr lang="fr-FR" sz="1000" dirty="0" smtClean="0"/>
                        <a:t>Victor Hugo</a:t>
                      </a:r>
                      <a:r>
                        <a:rPr lang="fr-FR" sz="1000" i="1" dirty="0" smtClean="0"/>
                        <a:t> (secteur 2) </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Balzac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Charlemagne </a:t>
                      </a:r>
                      <a:r>
                        <a:rPr lang="fr-FR" sz="1000" i="1" dirty="0" smtClean="0"/>
                        <a:t>(secteur</a:t>
                      </a:r>
                      <a:r>
                        <a:rPr lang="fr-FR" sz="1000" i="1" baseline="0" dirty="0" smtClean="0"/>
                        <a:t>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2846460137"/>
                  </a:ext>
                </a:extLst>
              </a:tr>
              <a:tr h="186621">
                <a:tc>
                  <a:txBody>
                    <a:bodyPr/>
                    <a:lstStyle/>
                    <a:p>
                      <a:pPr algn="ctr"/>
                      <a:r>
                        <a:rPr lang="fr-FR" sz="1000" b="1" dirty="0" smtClean="0"/>
                        <a:t>3</a:t>
                      </a:r>
                      <a:endParaRPr lang="fr-FR" sz="1000" b="1" dirty="0"/>
                    </a:p>
                  </a:txBody>
                  <a:tcPr marL="68580" marR="68580" marT="34290" marB="34290"/>
                </a:tc>
                <a:tc>
                  <a:txBody>
                    <a:bodyPr/>
                    <a:lstStyle/>
                    <a:p>
                      <a:r>
                        <a:rPr lang="fr-FR" sz="1000" dirty="0" smtClean="0"/>
                        <a:t>Ravel</a:t>
                      </a:r>
                      <a:r>
                        <a:rPr lang="fr-FR" sz="1000" baseline="0" dirty="0" smtClean="0"/>
                        <a:t> – SI britannique</a:t>
                      </a:r>
                      <a:endParaRPr lang="fr-FR" sz="1000" i="1" dirty="0"/>
                    </a:p>
                  </a:txBody>
                  <a:tcPr marL="68580" marR="68580" marT="34290" marB="34290"/>
                </a:tc>
                <a:tc>
                  <a:txBody>
                    <a:bodyPr/>
                    <a:lstStyle/>
                    <a:p>
                      <a:pPr algn="ctr"/>
                      <a:r>
                        <a:rPr lang="fr-FR" sz="1100" i="0" dirty="0" smtClean="0"/>
                        <a:t>0</a:t>
                      </a:r>
                      <a:endParaRPr lang="fr-FR" sz="1100" i="0" dirty="0"/>
                    </a:p>
                  </a:txBody>
                  <a:tcPr marL="68580" marR="68580" marT="34290" marB="34290"/>
                </a:tc>
                <a:tc>
                  <a:txBody>
                    <a:bodyPr/>
                    <a:lstStyle/>
                    <a:p>
                      <a:r>
                        <a:rPr lang="fr-FR" sz="1000" dirty="0" smtClean="0"/>
                        <a:t>Sophie</a:t>
                      </a:r>
                      <a:r>
                        <a:rPr lang="fr-FR" sz="1000" baseline="0" dirty="0" smtClean="0"/>
                        <a:t> Germain </a:t>
                      </a:r>
                      <a:r>
                        <a:rPr lang="fr-FR" sz="1000" i="1" baseline="0"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r>
                        <a:rPr lang="fr-FR" sz="1200" i="0" dirty="0" smtClean="0"/>
                        <a:t> </a:t>
                      </a:r>
                      <a:endParaRPr lang="fr-FR" sz="1200" i="0" dirty="0"/>
                    </a:p>
                  </a:txBody>
                  <a:tcPr marL="68580" marR="68580" marT="34290" marB="34290"/>
                </a:tc>
                <a:tc>
                  <a:txBody>
                    <a:bodyPr/>
                    <a:lstStyle/>
                    <a:p>
                      <a:r>
                        <a:rPr lang="fr-FR" sz="1000" dirty="0" smtClean="0"/>
                        <a:t>Valery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Arago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584895674"/>
                  </a:ext>
                </a:extLst>
              </a:tr>
              <a:tr h="186621">
                <a:tc>
                  <a:txBody>
                    <a:bodyPr/>
                    <a:lstStyle/>
                    <a:p>
                      <a:pPr algn="ctr"/>
                      <a:r>
                        <a:rPr lang="fr-FR" sz="1000" b="1" dirty="0" smtClean="0"/>
                        <a:t>4</a:t>
                      </a:r>
                      <a:endParaRPr lang="fr-FR" sz="1000" b="1" dirty="0"/>
                    </a:p>
                  </a:txBody>
                  <a:tcPr marL="68580" marR="68580" marT="34290" marB="34290"/>
                </a:tc>
                <a:tc>
                  <a:txBody>
                    <a:bodyPr/>
                    <a:lstStyle/>
                    <a:p>
                      <a:r>
                        <a:rPr lang="fr-FR" sz="1000" dirty="0" smtClean="0"/>
                        <a:t>Racine –</a:t>
                      </a:r>
                      <a:r>
                        <a:rPr lang="fr-FR" sz="1000" baseline="0" dirty="0" smtClean="0"/>
                        <a:t> Double cursus musique</a:t>
                      </a:r>
                      <a:endParaRPr lang="fr-FR" sz="1000" i="1" dirty="0"/>
                    </a:p>
                  </a:txBody>
                  <a:tcPr marL="68580" marR="68580" marT="34290" marB="34290"/>
                </a:tc>
                <a:tc>
                  <a:txBody>
                    <a:bodyPr/>
                    <a:lstStyle/>
                    <a:p>
                      <a:pPr algn="ctr"/>
                      <a:r>
                        <a:rPr lang="fr-FR" sz="1200" i="0" dirty="0" smtClean="0"/>
                        <a:t>0</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endParaRPr lang="fr-FR" sz="1200" i="0" dirty="0"/>
                    </a:p>
                  </a:txBody>
                  <a:tcPr marL="68580" marR="68580" marT="34290" marB="34290"/>
                </a:tc>
                <a:tc>
                  <a:txBody>
                    <a:bodyPr/>
                    <a:lstStyle/>
                    <a:p>
                      <a:r>
                        <a:rPr lang="fr-FR" sz="1000" dirty="0" smtClean="0"/>
                        <a:t>Fénelon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623420753"/>
                  </a:ext>
                </a:extLst>
              </a:tr>
              <a:tr h="186621">
                <a:tc>
                  <a:txBody>
                    <a:bodyPr/>
                    <a:lstStyle/>
                    <a:p>
                      <a:pPr algn="ctr"/>
                      <a:r>
                        <a:rPr lang="fr-FR" sz="1000" b="1" dirty="0" smtClean="0"/>
                        <a:t>5</a:t>
                      </a:r>
                      <a:endParaRPr lang="fr-FR" sz="1000" b="1" dirty="0"/>
                    </a:p>
                  </a:txBody>
                  <a:tcPr marL="68580" marR="68580" marT="34290" marB="34290"/>
                </a:tc>
                <a:tc>
                  <a:txBody>
                    <a:bodyPr/>
                    <a:lstStyle/>
                    <a:p>
                      <a:r>
                        <a:rPr lang="fr-FR" sz="1000" dirty="0" smtClean="0"/>
                        <a:t>Charlemagne </a:t>
                      </a:r>
                      <a:r>
                        <a:rPr lang="fr-FR" sz="1000" i="1" dirty="0" smtClean="0"/>
                        <a:t>(secteur 2)</a:t>
                      </a:r>
                      <a:endParaRPr lang="fr-FR" sz="1000" i="1" dirty="0"/>
                    </a:p>
                  </a:txBody>
                  <a:tcPr marL="68580" marR="68580" marT="34290" marB="34290"/>
                </a:tc>
                <a:tc>
                  <a:txBody>
                    <a:bodyPr/>
                    <a:lstStyle/>
                    <a:p>
                      <a:pPr algn="ctr"/>
                      <a:r>
                        <a:rPr lang="fr-FR" sz="1200" i="0" dirty="0" smtClean="0"/>
                        <a:t>27 160</a:t>
                      </a:r>
                      <a:endParaRPr lang="fr-FR" sz="1200" i="0" dirty="0"/>
                    </a:p>
                  </a:txBody>
                  <a:tcPr marL="68580" marR="68580" marT="34290" marB="34290"/>
                </a:tc>
                <a:tc>
                  <a:txBody>
                    <a:bodyPr/>
                    <a:lstStyle/>
                    <a:p>
                      <a:r>
                        <a:rPr lang="fr-FR" sz="1000" dirty="0" smtClean="0"/>
                        <a:t>Condorcet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Lamartine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137770783"/>
                  </a:ext>
                </a:extLst>
              </a:tr>
              <a:tr h="186621">
                <a:tc>
                  <a:txBody>
                    <a:bodyPr/>
                    <a:lstStyle/>
                    <a:p>
                      <a:pPr algn="ctr"/>
                      <a:r>
                        <a:rPr lang="fr-FR" sz="1000" b="1" dirty="0" smtClean="0"/>
                        <a:t>6</a:t>
                      </a:r>
                      <a:endParaRPr lang="fr-FR" sz="1000" b="1"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42 040</a:t>
                      </a:r>
                      <a:endParaRPr lang="fr-FR" sz="1200" i="0" dirty="0"/>
                    </a:p>
                  </a:txBody>
                  <a:tcPr marL="68580" marR="68580" marT="34290" marB="34290"/>
                </a:tc>
                <a:tc>
                  <a:txBody>
                    <a:bodyPr/>
                    <a:lstStyle/>
                    <a:p>
                      <a:r>
                        <a:rPr lang="fr-FR" sz="1000" dirty="0" smtClean="0"/>
                        <a:t>Chaptal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57042890"/>
                  </a:ext>
                </a:extLst>
              </a:tr>
              <a:tr h="186621">
                <a:tc>
                  <a:txBody>
                    <a:bodyPr/>
                    <a:lstStyle/>
                    <a:p>
                      <a:pPr algn="ctr"/>
                      <a:r>
                        <a:rPr lang="fr-FR" sz="1000" b="1" dirty="0" smtClean="0"/>
                        <a:t>7</a:t>
                      </a:r>
                      <a:endParaRPr lang="fr-FR" sz="1000" b="1" dirty="0"/>
                    </a:p>
                  </a:txBody>
                  <a:tcPr marL="68580" marR="68580" marT="34290" marB="34290"/>
                </a:tc>
                <a:tc>
                  <a:txBody>
                    <a:bodyPr/>
                    <a:lstStyle/>
                    <a:p>
                      <a:r>
                        <a:rPr lang="fr-FR" sz="1000" i="0" dirty="0" smtClean="0"/>
                        <a:t>Balzac</a:t>
                      </a:r>
                      <a:r>
                        <a:rPr lang="fr-FR" sz="1000" i="1" dirty="0" smtClean="0"/>
                        <a:t> (secteur 3)</a:t>
                      </a:r>
                      <a:endParaRPr lang="fr-FR" sz="1000" i="1" dirty="0"/>
                    </a:p>
                  </a:txBody>
                  <a:tcPr marL="68580" marR="68580" marT="34290" marB="34290"/>
                </a:tc>
                <a:tc>
                  <a:txBody>
                    <a:bodyPr/>
                    <a:lstStyle/>
                    <a:p>
                      <a:pPr algn="ctr"/>
                      <a:r>
                        <a:rPr lang="fr-FR" sz="1200" i="0" dirty="0" smtClean="0"/>
                        <a:t>26 200 </a:t>
                      </a:r>
                      <a:endParaRPr lang="fr-FR" sz="1200" i="0" dirty="0"/>
                    </a:p>
                  </a:txBody>
                  <a:tcPr marL="68580" marR="68580" marT="34290" marB="34290"/>
                </a:tc>
                <a:tc>
                  <a:txBody>
                    <a:bodyPr/>
                    <a:lstStyle/>
                    <a:p>
                      <a:r>
                        <a:rPr lang="fr-FR" sz="1000" dirty="0" smtClean="0"/>
                        <a:t>Fénelon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Bergson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1779620337"/>
                  </a:ext>
                </a:extLst>
              </a:tr>
              <a:tr h="186621">
                <a:tc>
                  <a:txBody>
                    <a:bodyPr/>
                    <a:lstStyle/>
                    <a:p>
                      <a:pPr algn="ctr"/>
                      <a:r>
                        <a:rPr lang="fr-FR" sz="1000" b="1" dirty="0" smtClean="0"/>
                        <a:t>8</a:t>
                      </a:r>
                      <a:endParaRPr lang="fr-FR" sz="1000" b="1" dirty="0"/>
                    </a:p>
                  </a:txBody>
                  <a:tcPr marL="68580" marR="68580" marT="34290" marB="34290"/>
                </a:tc>
                <a:tc>
                  <a:txBody>
                    <a:bodyPr/>
                    <a:lstStyle/>
                    <a:p>
                      <a:r>
                        <a:rPr lang="fr-FR" sz="1000" i="0" dirty="0" smtClean="0"/>
                        <a:t>Voltaire (secteur 2)</a:t>
                      </a:r>
                      <a:endParaRPr lang="fr-FR" sz="1000" i="0"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27 160</a:t>
                      </a:r>
                    </a:p>
                  </a:txBody>
                  <a:tcPr marL="68580" marR="68580" marT="34290" marB="34290"/>
                </a:tc>
                <a:tc>
                  <a:txBody>
                    <a:bodyPr/>
                    <a:lstStyle/>
                    <a:p>
                      <a:r>
                        <a:rPr lang="fr-FR" sz="1000" i="0" dirty="0" smtClean="0"/>
                        <a:t>Janson</a:t>
                      </a:r>
                      <a:r>
                        <a:rPr lang="fr-FR" sz="1000" i="0" baseline="0" dirty="0" smtClean="0"/>
                        <a:t> de Sailly </a:t>
                      </a:r>
                      <a:r>
                        <a:rPr lang="fr-FR" sz="1000" i="1" dirty="0" smtClean="0"/>
                        <a:t>(secteur 3)</a:t>
                      </a:r>
                      <a:endParaRPr lang="fr-FR" sz="1000" i="1"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26</a:t>
                      </a:r>
                      <a:r>
                        <a:rPr lang="fr-FR" sz="1200" i="0" baseline="0" dirty="0" smtClean="0"/>
                        <a:t> 200</a:t>
                      </a:r>
                      <a:endParaRPr lang="fr-FR" sz="1200" i="0" dirty="0" smtClean="0"/>
                    </a:p>
                  </a:txBody>
                  <a:tcPr marL="68580" marR="68580" marT="34290" marB="34290"/>
                </a:tc>
                <a:tc>
                  <a:txBody>
                    <a:bodyPr/>
                    <a:lstStyle/>
                    <a:p>
                      <a:endParaRPr lang="fr-FR" sz="1000" dirty="0"/>
                    </a:p>
                  </a:txBody>
                  <a:tcPr marL="68580" marR="68580" marT="34290" marB="34290"/>
                </a:tc>
                <a:tc>
                  <a:txBody>
                    <a:bodyPr/>
                    <a:lstStyle/>
                    <a:p>
                      <a:pPr algn="ctr"/>
                      <a:endParaRPr lang="fr-FR" sz="16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013613894"/>
                  </a:ext>
                </a:extLst>
              </a:tr>
              <a:tr h="186621">
                <a:tc>
                  <a:txBody>
                    <a:bodyPr/>
                    <a:lstStyle/>
                    <a:p>
                      <a:pPr algn="ctr"/>
                      <a:r>
                        <a:rPr lang="fr-FR" sz="1000" b="1" dirty="0" smtClean="0"/>
                        <a:t>9</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Colbert </a:t>
                      </a:r>
                      <a:r>
                        <a:rPr lang="fr-FR" sz="1000" i="1" dirty="0" smtClean="0"/>
                        <a:t>(secteur 1)</a:t>
                      </a: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42 040</a:t>
                      </a:r>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endParaRPr lang="fr-FR" sz="1000" dirty="0"/>
                    </a:p>
                  </a:txBody>
                  <a:tcPr marL="68580" marR="68580" marT="34290" marB="34290"/>
                </a:tc>
                <a:tc>
                  <a:txBody>
                    <a:bodyPr/>
                    <a:lstStyle/>
                    <a:p>
                      <a:pPr algn="ctr"/>
                      <a:endParaRPr lang="fr-FR" sz="16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43769924"/>
                  </a:ext>
                </a:extLst>
              </a:tr>
              <a:tr h="186621">
                <a:tc>
                  <a:txBody>
                    <a:bodyPr/>
                    <a:lstStyle/>
                    <a:p>
                      <a:pPr algn="ctr"/>
                      <a:r>
                        <a:rPr lang="fr-FR" sz="1000" b="1" dirty="0" smtClean="0"/>
                        <a:t>10</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Diderot </a:t>
                      </a:r>
                      <a:r>
                        <a:rPr lang="fr-FR" sz="1000" i="1" dirty="0" smtClean="0"/>
                        <a:t>(secteur 1)</a:t>
                      </a:r>
                    </a:p>
                  </a:txBody>
                  <a:tcPr marL="68580" marR="68580" marT="34290" marB="34290"/>
                </a:tc>
                <a:tc>
                  <a:txBody>
                    <a:bodyPr/>
                    <a:lstStyle/>
                    <a:p>
                      <a:pPr algn="ctr"/>
                      <a:r>
                        <a:rPr lang="fr-FR" sz="1200" i="0" dirty="0" smtClean="0"/>
                        <a:t>42 040</a:t>
                      </a:r>
                    </a:p>
                  </a:txBody>
                  <a:tcPr marL="68580" marR="68580" marT="34290" marB="34290"/>
                </a:tc>
                <a:tc>
                  <a:txBody>
                    <a:bodyPr/>
                    <a:lstStyle/>
                    <a:p>
                      <a:r>
                        <a:rPr lang="fr-FR" sz="1000" i="0" dirty="0" smtClean="0"/>
                        <a:t>PGDG</a:t>
                      </a:r>
                      <a:r>
                        <a:rPr lang="fr-FR" sz="1000" i="0" baseline="0" dirty="0" smtClean="0"/>
                        <a: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endParaRPr lang="fr-FR" sz="1000" dirty="0"/>
                    </a:p>
                  </a:txBody>
                  <a:tcPr marL="68580" marR="68580" marT="34290" marB="34290"/>
                </a:tc>
                <a:tc>
                  <a:txBody>
                    <a:bodyPr/>
                    <a:lstStyle/>
                    <a:p>
                      <a:pPr algn="ctr"/>
                      <a:endParaRPr lang="fr-FR" sz="16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690440006"/>
                  </a:ext>
                </a:extLst>
              </a:tr>
            </a:tbl>
          </a:graphicData>
        </a:graphic>
      </p:graphicFrame>
      <p:sp>
        <p:nvSpPr>
          <p:cNvPr id="6" name="ZoneTexte 5"/>
          <p:cNvSpPr txBox="1"/>
          <p:nvPr/>
        </p:nvSpPr>
        <p:spPr>
          <a:xfrm>
            <a:off x="350808" y="5923403"/>
            <a:ext cx="11582400" cy="1131079"/>
          </a:xfrm>
          <a:prstGeom prst="rect">
            <a:avLst/>
          </a:prstGeom>
          <a:noFill/>
        </p:spPr>
        <p:txBody>
          <a:bodyPr wrap="square" rtlCol="0">
            <a:spAutoFit/>
          </a:bodyPr>
          <a:lstStyle/>
          <a:p>
            <a:r>
              <a:rPr lang="fr-FR" sz="1350" dirty="0">
                <a:solidFill>
                  <a:prstClr val="black"/>
                </a:solidFill>
                <a:latin typeface="Arial" panose="020B0604020202020204" pitchFamily="34" charset="0"/>
                <a:cs typeface="Arial" panose="020B0604020202020204" pitchFamily="34" charset="0"/>
              </a:rPr>
              <a:t>Cas n°2 : Camille n’est pas retenue </a:t>
            </a:r>
            <a:r>
              <a:rPr lang="fr-FR" sz="1350" dirty="0" smtClean="0">
                <a:solidFill>
                  <a:prstClr val="black"/>
                </a:solidFill>
                <a:latin typeface="Arial" panose="020B0604020202020204" pitchFamily="34" charset="0"/>
                <a:cs typeface="Arial" panose="020B0604020202020204" pitchFamily="34" charset="0"/>
              </a:rPr>
              <a:t>à Henri-IV, en </a:t>
            </a:r>
            <a:r>
              <a:rPr lang="fr-FR" sz="1350" dirty="0">
                <a:solidFill>
                  <a:prstClr val="black"/>
                </a:solidFill>
                <a:latin typeface="Arial" panose="020B0604020202020204" pitchFamily="34" charset="0"/>
                <a:cs typeface="Arial" panose="020B0604020202020204" pitchFamily="34" charset="0"/>
              </a:rPr>
              <a:t>SI </a:t>
            </a:r>
            <a:r>
              <a:rPr lang="fr-FR" sz="1350" dirty="0" smtClean="0">
                <a:solidFill>
                  <a:prstClr val="black"/>
                </a:solidFill>
                <a:latin typeface="Arial" panose="020B0604020202020204" pitchFamily="34" charset="0"/>
                <a:cs typeface="Arial" panose="020B0604020202020204" pitchFamily="34" charset="0"/>
              </a:rPr>
              <a:t>ou en double-cursus.</a:t>
            </a:r>
            <a:endParaRPr lang="fr-FR" sz="1350" dirty="0">
              <a:solidFill>
                <a:prstClr val="black"/>
              </a:solidFill>
              <a:latin typeface="Calibri" panose="020F0502020204030204"/>
            </a:endParaRPr>
          </a:p>
          <a:p>
            <a:pPr marL="214313" indent="-214313">
              <a:buFont typeface="Wingdings" panose="05000000000000000000" pitchFamily="2" charset="2"/>
              <a:buChar char="è"/>
            </a:pPr>
            <a:r>
              <a:rPr lang="fr-FR" sz="1350" b="1" dirty="0">
                <a:solidFill>
                  <a:prstClr val="black"/>
                </a:solidFill>
                <a:latin typeface="Calibri" panose="020F0502020204030204"/>
                <a:sym typeface="Wingdings" panose="05000000000000000000" pitchFamily="2" charset="2"/>
              </a:rPr>
              <a:t>Ses autres </a:t>
            </a:r>
            <a:r>
              <a:rPr lang="fr-FR" sz="1350" b="1" dirty="0" smtClean="0">
                <a:solidFill>
                  <a:prstClr val="black"/>
                </a:solidFill>
                <a:latin typeface="Calibri" panose="020F0502020204030204"/>
                <a:sym typeface="Wingdings" panose="05000000000000000000" pitchFamily="2" charset="2"/>
              </a:rPr>
              <a:t>vœux, qui ne portent pas sur des cursus spécifiques, sont </a:t>
            </a:r>
            <a:r>
              <a:rPr lang="fr-FR" sz="1350" b="1" dirty="0">
                <a:solidFill>
                  <a:prstClr val="black"/>
                </a:solidFill>
                <a:latin typeface="Calibri" panose="020F0502020204030204"/>
                <a:sym typeface="Wingdings" panose="05000000000000000000" pitchFamily="2" charset="2"/>
              </a:rPr>
              <a:t>examinés dans l’ordre, au barème.</a:t>
            </a:r>
          </a:p>
          <a:p>
            <a:endParaRPr lang="fr-FR" sz="1350" b="1" dirty="0">
              <a:solidFill>
                <a:srgbClr val="FF0000"/>
              </a:solidFill>
              <a:latin typeface="Calibri" panose="020F0502020204030204"/>
              <a:sym typeface="Wingdings" panose="05000000000000000000" pitchFamily="2" charset="2"/>
            </a:endParaRPr>
          </a:p>
          <a:p>
            <a:pPr marL="214313" indent="-214313">
              <a:buFont typeface="Wingdings" panose="05000000000000000000" pitchFamily="2" charset="2"/>
              <a:buChar char="è"/>
            </a:pPr>
            <a:endParaRPr lang="fr-FR" sz="1350" dirty="0">
              <a:solidFill>
                <a:prstClr val="black"/>
              </a:solidFill>
              <a:latin typeface="Calibri" panose="020F0502020204030204"/>
            </a:endParaRPr>
          </a:p>
          <a:p>
            <a:pPr algn="just"/>
            <a:endParaRPr lang="fr-FR" sz="1350" dirty="0">
              <a:solidFill>
                <a:prstClr val="black"/>
              </a:solidFill>
              <a:latin typeface="Calibri" panose="020F0502020204030204"/>
            </a:endParaRPr>
          </a:p>
        </p:txBody>
      </p:sp>
      <p:sp>
        <p:nvSpPr>
          <p:cNvPr id="16" name="Forme libre 15"/>
          <p:cNvSpPr/>
          <p:nvPr/>
        </p:nvSpPr>
        <p:spPr>
          <a:xfrm>
            <a:off x="2923733" y="1670807"/>
            <a:ext cx="889141" cy="1362450"/>
          </a:xfrm>
          <a:custGeom>
            <a:avLst/>
            <a:gdLst>
              <a:gd name="connsiteX0" fmla="*/ 0 w 1736991"/>
              <a:gd name="connsiteY0" fmla="*/ 54910 h 1630669"/>
              <a:gd name="connsiteX1" fmla="*/ 1736785 w 1736991"/>
              <a:gd name="connsiteY1" fmla="*/ 14654 h 1630669"/>
              <a:gd name="connsiteX2" fmla="*/ 126521 w 1736991"/>
              <a:gd name="connsiteY2" fmla="*/ 273446 h 1630669"/>
              <a:gd name="connsiteX3" fmla="*/ 1547004 w 1736991"/>
              <a:gd name="connsiteY3" fmla="*/ 560993 h 1630669"/>
              <a:gd name="connsiteX4" fmla="*/ 419819 w 1736991"/>
              <a:gd name="connsiteY4" fmla="*/ 808284 h 1630669"/>
              <a:gd name="connsiteX5" fmla="*/ 1328468 w 1736991"/>
              <a:gd name="connsiteY5" fmla="*/ 1170593 h 1630669"/>
              <a:gd name="connsiteX6" fmla="*/ 638355 w 1736991"/>
              <a:gd name="connsiteY6" fmla="*/ 1377627 h 1630669"/>
              <a:gd name="connsiteX7" fmla="*/ 1081177 w 1736991"/>
              <a:gd name="connsiteY7" fmla="*/ 1630669 h 1630669"/>
              <a:gd name="connsiteX8" fmla="*/ 1081177 w 1736991"/>
              <a:gd name="connsiteY8" fmla="*/ 1630669 h 163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991" h="1630669">
                <a:moveTo>
                  <a:pt x="0" y="54910"/>
                </a:moveTo>
                <a:cubicBezTo>
                  <a:pt x="857849" y="16570"/>
                  <a:pt x="1715698" y="-21769"/>
                  <a:pt x="1736785" y="14654"/>
                </a:cubicBezTo>
                <a:cubicBezTo>
                  <a:pt x="1757872" y="51077"/>
                  <a:pt x="158151" y="182390"/>
                  <a:pt x="126521" y="273446"/>
                </a:cubicBezTo>
                <a:cubicBezTo>
                  <a:pt x="94891" y="364502"/>
                  <a:pt x="1498121" y="471853"/>
                  <a:pt x="1547004" y="560993"/>
                </a:cubicBezTo>
                <a:cubicBezTo>
                  <a:pt x="1595887" y="650133"/>
                  <a:pt x="456242" y="706684"/>
                  <a:pt x="419819" y="808284"/>
                </a:cubicBezTo>
                <a:cubicBezTo>
                  <a:pt x="383396" y="909884"/>
                  <a:pt x="1292045" y="1075703"/>
                  <a:pt x="1328468" y="1170593"/>
                </a:cubicBezTo>
                <a:cubicBezTo>
                  <a:pt x="1364891" y="1265483"/>
                  <a:pt x="679570" y="1300948"/>
                  <a:pt x="638355" y="1377627"/>
                </a:cubicBezTo>
                <a:cubicBezTo>
                  <a:pt x="597140" y="1454306"/>
                  <a:pt x="1081177" y="1630669"/>
                  <a:pt x="1081177" y="1630669"/>
                </a:cubicBezTo>
                <a:lnTo>
                  <a:pt x="1081177" y="1630669"/>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17" name="Rectangle 16"/>
          <p:cNvSpPr/>
          <p:nvPr/>
        </p:nvSpPr>
        <p:spPr>
          <a:xfrm>
            <a:off x="2856386" y="3238288"/>
            <a:ext cx="956488" cy="225961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18" name="Rectangle 17"/>
          <p:cNvSpPr/>
          <p:nvPr/>
        </p:nvSpPr>
        <p:spPr>
          <a:xfrm>
            <a:off x="2939981" y="3554082"/>
            <a:ext cx="856643" cy="39681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7" name="Rectangle 6"/>
          <p:cNvSpPr/>
          <p:nvPr/>
        </p:nvSpPr>
        <p:spPr>
          <a:xfrm>
            <a:off x="2923733" y="4707146"/>
            <a:ext cx="856643" cy="74778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Tree>
    <p:extLst>
      <p:ext uri="{BB962C8B-B14F-4D97-AF65-F5344CB8AC3E}">
        <p14:creationId xmlns:p14="http://schemas.microsoft.com/office/powerpoint/2010/main" val="261826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ext uri="{D42A27DB-BD31-4B8C-83A1-F6EECF244321}">
                <p14:modId xmlns:p14="http://schemas.microsoft.com/office/powerpoint/2010/main" val="3898775875"/>
              </p:ext>
            </p:extLst>
          </p:nvPr>
        </p:nvGraphicFramePr>
        <p:xfrm>
          <a:off x="2217531" y="834168"/>
          <a:ext cx="7726297" cy="4411980"/>
        </p:xfrm>
        <a:graphic>
          <a:graphicData uri="http://schemas.openxmlformats.org/drawingml/2006/table">
            <a:tbl>
              <a:tblPr firstRow="1" bandRow="1">
                <a:tableStyleId>{5C22544A-7EE6-4342-B048-85BDC9FD1C3A}</a:tableStyleId>
              </a:tblPr>
              <a:tblGrid>
                <a:gridCol w="401837">
                  <a:extLst>
                    <a:ext uri="{9D8B030D-6E8A-4147-A177-3AD203B41FA5}">
                      <a16:colId xmlns:a16="http://schemas.microsoft.com/office/drawing/2014/main" val="1774101256"/>
                    </a:ext>
                  </a:extLst>
                </a:gridCol>
                <a:gridCol w="1004258">
                  <a:extLst>
                    <a:ext uri="{9D8B030D-6E8A-4147-A177-3AD203B41FA5}">
                      <a16:colId xmlns:a16="http://schemas.microsoft.com/office/drawing/2014/main" val="1981106965"/>
                    </a:ext>
                  </a:extLst>
                </a:gridCol>
                <a:gridCol w="1004258">
                  <a:extLst>
                    <a:ext uri="{9D8B030D-6E8A-4147-A177-3AD203B41FA5}">
                      <a16:colId xmlns:a16="http://schemas.microsoft.com/office/drawing/2014/main" val="519196592"/>
                    </a:ext>
                  </a:extLst>
                </a:gridCol>
                <a:gridCol w="1009329">
                  <a:extLst>
                    <a:ext uri="{9D8B030D-6E8A-4147-A177-3AD203B41FA5}">
                      <a16:colId xmlns:a16="http://schemas.microsoft.com/office/drawing/2014/main" val="803279771"/>
                    </a:ext>
                  </a:extLst>
                </a:gridCol>
                <a:gridCol w="1009329">
                  <a:extLst>
                    <a:ext uri="{9D8B030D-6E8A-4147-A177-3AD203B41FA5}">
                      <a16:colId xmlns:a16="http://schemas.microsoft.com/office/drawing/2014/main" val="4186280830"/>
                    </a:ext>
                  </a:extLst>
                </a:gridCol>
                <a:gridCol w="814058">
                  <a:extLst>
                    <a:ext uri="{9D8B030D-6E8A-4147-A177-3AD203B41FA5}">
                      <a16:colId xmlns:a16="http://schemas.microsoft.com/office/drawing/2014/main" val="1921075412"/>
                    </a:ext>
                  </a:extLst>
                </a:gridCol>
                <a:gridCol w="814058">
                  <a:extLst>
                    <a:ext uri="{9D8B030D-6E8A-4147-A177-3AD203B41FA5}">
                      <a16:colId xmlns:a16="http://schemas.microsoft.com/office/drawing/2014/main" val="1096319546"/>
                    </a:ext>
                  </a:extLst>
                </a:gridCol>
                <a:gridCol w="834585">
                  <a:extLst>
                    <a:ext uri="{9D8B030D-6E8A-4147-A177-3AD203B41FA5}">
                      <a16:colId xmlns:a16="http://schemas.microsoft.com/office/drawing/2014/main" val="2980248489"/>
                    </a:ext>
                  </a:extLst>
                </a:gridCol>
                <a:gridCol w="834585">
                  <a:extLst>
                    <a:ext uri="{9D8B030D-6E8A-4147-A177-3AD203B41FA5}">
                      <a16:colId xmlns:a16="http://schemas.microsoft.com/office/drawing/2014/main" val="2703749608"/>
                    </a:ext>
                  </a:extLst>
                </a:gridCol>
              </a:tblGrid>
              <a:tr h="352791">
                <a:tc>
                  <a:txBody>
                    <a:bodyPr/>
                    <a:lstStyle/>
                    <a:p>
                      <a:r>
                        <a:rPr lang="fr-FR" sz="1000" dirty="0" err="1" smtClean="0"/>
                        <a:t>Rangdu</a:t>
                      </a:r>
                      <a:r>
                        <a:rPr lang="fr-FR" sz="1000" dirty="0" smtClean="0"/>
                        <a:t> vœu </a:t>
                      </a:r>
                      <a:endParaRPr lang="fr-FR" sz="1000" dirty="0"/>
                    </a:p>
                  </a:txBody>
                  <a:tcPr marL="68580" marR="68580" marT="34290" marB="34290"/>
                </a:tc>
                <a:tc gridSpan="2">
                  <a:txBody>
                    <a:bodyPr/>
                    <a:lstStyle/>
                    <a:p>
                      <a:pPr algn="ctr"/>
                      <a:r>
                        <a:rPr lang="fr-FR" sz="2100" dirty="0" smtClean="0"/>
                        <a:t>Camille</a:t>
                      </a:r>
                      <a:endParaRPr lang="fr-FR" sz="2100" dirty="0"/>
                    </a:p>
                  </a:txBody>
                  <a:tcPr marL="68580" marR="68580" marT="34290" marB="34290"/>
                </a:tc>
                <a:tc hMerge="1">
                  <a:txBody>
                    <a:bodyPr/>
                    <a:lstStyle/>
                    <a:p>
                      <a:pPr algn="ctr"/>
                      <a:endParaRPr lang="fr-FR" sz="2100" dirty="0"/>
                    </a:p>
                  </a:txBody>
                  <a:tcPr marL="68580" marR="68580" marT="34290" marB="34290"/>
                </a:tc>
                <a:tc gridSpan="2">
                  <a:txBody>
                    <a:bodyPr/>
                    <a:lstStyle/>
                    <a:p>
                      <a:pPr algn="ctr"/>
                      <a:r>
                        <a:rPr lang="fr-FR" sz="2100" dirty="0" smtClean="0"/>
                        <a:t>Mathieu</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Yann</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Léa</a:t>
                      </a:r>
                      <a:endParaRPr lang="fr-FR" sz="2100" dirty="0"/>
                    </a:p>
                  </a:txBody>
                  <a:tcPr marL="68580" marR="68580" marT="34290" marB="34290"/>
                </a:tc>
                <a:tc hMerge="1">
                  <a:txBody>
                    <a:bodyPr/>
                    <a:lstStyle/>
                    <a:p>
                      <a:endParaRPr lang="fr-FR"/>
                    </a:p>
                  </a:txBody>
                  <a:tcPr/>
                </a:tc>
                <a:extLst>
                  <a:ext uri="{0D108BD9-81ED-4DB2-BD59-A6C34878D82A}">
                    <a16:rowId xmlns:a16="http://schemas.microsoft.com/office/drawing/2014/main" val="3608455390"/>
                  </a:ext>
                </a:extLst>
              </a:tr>
              <a:tr h="186621">
                <a:tc>
                  <a:txBody>
                    <a:bodyPr/>
                    <a:lstStyle/>
                    <a:p>
                      <a:pPr algn="ctr"/>
                      <a:r>
                        <a:rPr lang="fr-FR" sz="1000" b="1" dirty="0" smtClean="0"/>
                        <a:t>1</a:t>
                      </a:r>
                      <a:endParaRPr lang="fr-FR" sz="1000" b="1" dirty="0"/>
                    </a:p>
                  </a:txBody>
                  <a:tcPr marL="68580" marR="68580" marT="34290" marB="34290"/>
                </a:tc>
                <a:tc>
                  <a:txBody>
                    <a:bodyPr/>
                    <a:lstStyle/>
                    <a:p>
                      <a:r>
                        <a:rPr lang="fr-FR" sz="1000" dirty="0" smtClean="0"/>
                        <a:t>Henri-IV</a:t>
                      </a:r>
                      <a:endParaRPr lang="fr-FR" sz="1000" dirty="0"/>
                    </a:p>
                  </a:txBody>
                  <a:tcPr marL="68580" marR="68580" marT="34290" marB="34290"/>
                </a:tc>
                <a:tc>
                  <a:txBody>
                    <a:bodyPr/>
                    <a:lstStyle/>
                    <a:p>
                      <a:pPr algn="ctr"/>
                      <a:r>
                        <a:rPr lang="fr-FR" sz="1100" i="0" dirty="0" smtClean="0"/>
                        <a:t>41 440</a:t>
                      </a:r>
                      <a:endParaRPr lang="fr-FR" sz="1100" i="0" dirty="0"/>
                    </a:p>
                  </a:txBody>
                  <a:tcPr marL="68580" marR="68580" marT="34290" marB="34290"/>
                </a:tc>
                <a:tc>
                  <a:txBody>
                    <a:bodyPr/>
                    <a:lstStyle/>
                    <a:p>
                      <a:r>
                        <a:rPr lang="fr-FR" sz="1000" i="0" baseline="0" dirty="0" smtClean="0"/>
                        <a:t>Lavoisier </a:t>
                      </a:r>
                      <a:r>
                        <a:rPr lang="fr-FR" sz="1000" i="1" baseline="0"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Les Francs Bourgeois (</a:t>
                      </a:r>
                      <a:r>
                        <a:rPr lang="fr-FR" sz="1000" i="1" dirty="0" smtClean="0"/>
                        <a:t>privé)</a:t>
                      </a:r>
                      <a:endParaRPr lang="fr-FR" sz="1000" i="0" dirty="0"/>
                    </a:p>
                  </a:txBody>
                  <a:tcPr marL="68580" marR="68580" marT="34290" marB="34290"/>
                </a:tc>
                <a:tc>
                  <a:txBody>
                    <a:bodyPr/>
                    <a:lstStyle/>
                    <a:p>
                      <a:pPr algn="ctr"/>
                      <a:r>
                        <a:rPr lang="fr-FR" sz="1000" i="0" dirty="0" smtClean="0"/>
                        <a:t>0</a:t>
                      </a:r>
                      <a:endParaRPr lang="fr-FR" sz="1000" i="0" dirty="0"/>
                    </a:p>
                  </a:txBody>
                  <a:tcPr marL="68580" marR="68580" marT="34290" marB="34290"/>
                </a:tc>
                <a:extLst>
                  <a:ext uri="{0D108BD9-81ED-4DB2-BD59-A6C34878D82A}">
                    <a16:rowId xmlns:a16="http://schemas.microsoft.com/office/drawing/2014/main" val="3848084207"/>
                  </a:ext>
                </a:extLst>
              </a:tr>
              <a:tr h="186621">
                <a:tc>
                  <a:txBody>
                    <a:bodyPr/>
                    <a:lstStyle/>
                    <a:p>
                      <a:pPr algn="ctr"/>
                      <a:r>
                        <a:rPr lang="fr-FR" sz="1000" b="1" dirty="0" smtClean="0"/>
                        <a:t>2</a:t>
                      </a:r>
                      <a:endParaRPr lang="fr-FR" sz="1000" b="1" dirty="0"/>
                    </a:p>
                  </a:txBody>
                  <a:tcPr marL="68580" marR="68580" marT="34290" marB="34290"/>
                </a:tc>
                <a:tc>
                  <a:txBody>
                    <a:bodyPr/>
                    <a:lstStyle/>
                    <a:p>
                      <a:r>
                        <a:rPr lang="fr-FR" sz="1000" dirty="0" smtClean="0"/>
                        <a:t>Balzac </a:t>
                      </a:r>
                      <a:r>
                        <a:rPr lang="fr-FR" sz="1000" i="0" dirty="0" smtClean="0"/>
                        <a:t>–</a:t>
                      </a:r>
                      <a:r>
                        <a:rPr lang="fr-FR" sz="1000" i="0" baseline="0" dirty="0" smtClean="0"/>
                        <a:t> </a:t>
                      </a:r>
                      <a:r>
                        <a:rPr lang="fr-FR" sz="1000" i="0" dirty="0" smtClean="0"/>
                        <a:t>SI</a:t>
                      </a:r>
                      <a:r>
                        <a:rPr lang="fr-FR" sz="1000" i="0" baseline="0" dirty="0" smtClean="0"/>
                        <a:t> britannique </a:t>
                      </a:r>
                      <a:endParaRPr lang="fr-FR" sz="1000" i="0" dirty="0"/>
                    </a:p>
                  </a:txBody>
                  <a:tcPr marL="68580" marR="68580" marT="34290" marB="34290"/>
                </a:tc>
                <a:tc>
                  <a:txBody>
                    <a:bodyPr/>
                    <a:lstStyle/>
                    <a:p>
                      <a:pPr algn="ctr"/>
                      <a:r>
                        <a:rPr lang="fr-FR" sz="1100" i="0" dirty="0" smtClean="0"/>
                        <a:t>0</a:t>
                      </a:r>
                      <a:endParaRPr lang="fr-FR" sz="1100" i="0" dirty="0"/>
                    </a:p>
                  </a:txBody>
                  <a:tcPr marL="68580" marR="68580" marT="34290" marB="34290"/>
                </a:tc>
                <a:tc>
                  <a:txBody>
                    <a:bodyPr/>
                    <a:lstStyle/>
                    <a:p>
                      <a:r>
                        <a:rPr lang="fr-FR" sz="1000" dirty="0" smtClean="0"/>
                        <a:t>Victor Hugo</a:t>
                      </a:r>
                      <a:r>
                        <a:rPr lang="fr-FR" sz="1000" i="1" dirty="0" smtClean="0"/>
                        <a:t> (secteur 2) </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Balzac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Charlemagne </a:t>
                      </a:r>
                      <a:r>
                        <a:rPr lang="fr-FR" sz="1000" i="1" dirty="0" smtClean="0"/>
                        <a:t>(secteur</a:t>
                      </a:r>
                      <a:r>
                        <a:rPr lang="fr-FR" sz="1000" i="1" baseline="0" dirty="0" smtClean="0"/>
                        <a:t>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2846460137"/>
                  </a:ext>
                </a:extLst>
              </a:tr>
              <a:tr h="186621">
                <a:tc>
                  <a:txBody>
                    <a:bodyPr/>
                    <a:lstStyle/>
                    <a:p>
                      <a:pPr algn="ctr"/>
                      <a:r>
                        <a:rPr lang="fr-FR" sz="1000" b="1" dirty="0" smtClean="0"/>
                        <a:t>3</a:t>
                      </a:r>
                      <a:endParaRPr lang="fr-FR" sz="1000" b="1" dirty="0"/>
                    </a:p>
                  </a:txBody>
                  <a:tcPr marL="68580" marR="68580" marT="34290" marB="34290"/>
                </a:tc>
                <a:tc>
                  <a:txBody>
                    <a:bodyPr/>
                    <a:lstStyle/>
                    <a:p>
                      <a:r>
                        <a:rPr lang="fr-FR" sz="1000" dirty="0" smtClean="0"/>
                        <a:t>Ravel</a:t>
                      </a:r>
                      <a:r>
                        <a:rPr lang="fr-FR" sz="1000" baseline="0" dirty="0" smtClean="0"/>
                        <a:t> – SI britannique</a:t>
                      </a:r>
                      <a:endParaRPr lang="fr-FR" sz="1000" i="1" dirty="0"/>
                    </a:p>
                  </a:txBody>
                  <a:tcPr marL="68580" marR="68580" marT="34290" marB="34290"/>
                </a:tc>
                <a:tc>
                  <a:txBody>
                    <a:bodyPr/>
                    <a:lstStyle/>
                    <a:p>
                      <a:pPr algn="ctr"/>
                      <a:r>
                        <a:rPr lang="fr-FR" sz="1100" i="0" dirty="0" smtClean="0"/>
                        <a:t>0</a:t>
                      </a:r>
                      <a:endParaRPr lang="fr-FR" sz="1100" i="0" dirty="0"/>
                    </a:p>
                  </a:txBody>
                  <a:tcPr marL="68580" marR="68580" marT="34290" marB="34290"/>
                </a:tc>
                <a:tc>
                  <a:txBody>
                    <a:bodyPr/>
                    <a:lstStyle/>
                    <a:p>
                      <a:r>
                        <a:rPr lang="fr-FR" sz="1000" dirty="0" smtClean="0"/>
                        <a:t>Sophie</a:t>
                      </a:r>
                      <a:r>
                        <a:rPr lang="fr-FR" sz="1000" baseline="0" dirty="0" smtClean="0"/>
                        <a:t> Germain </a:t>
                      </a:r>
                      <a:r>
                        <a:rPr lang="fr-FR" sz="1000" i="1" baseline="0"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r>
                        <a:rPr lang="fr-FR" sz="1200" i="0" dirty="0" smtClean="0"/>
                        <a:t> </a:t>
                      </a:r>
                      <a:endParaRPr lang="fr-FR" sz="1200" i="0" dirty="0"/>
                    </a:p>
                  </a:txBody>
                  <a:tcPr marL="68580" marR="68580" marT="34290" marB="34290"/>
                </a:tc>
                <a:tc>
                  <a:txBody>
                    <a:bodyPr/>
                    <a:lstStyle/>
                    <a:p>
                      <a:r>
                        <a:rPr lang="fr-FR" sz="1000" dirty="0" smtClean="0"/>
                        <a:t>Valery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Arago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584895674"/>
                  </a:ext>
                </a:extLst>
              </a:tr>
              <a:tr h="186621">
                <a:tc>
                  <a:txBody>
                    <a:bodyPr/>
                    <a:lstStyle/>
                    <a:p>
                      <a:pPr algn="ctr"/>
                      <a:r>
                        <a:rPr lang="fr-FR" sz="1000" b="1" dirty="0" smtClean="0"/>
                        <a:t>4</a:t>
                      </a:r>
                      <a:endParaRPr lang="fr-FR" sz="1000" b="1" dirty="0"/>
                    </a:p>
                  </a:txBody>
                  <a:tcPr marL="68580" marR="68580" marT="34290" marB="34290"/>
                </a:tc>
                <a:tc>
                  <a:txBody>
                    <a:bodyPr/>
                    <a:lstStyle/>
                    <a:p>
                      <a:r>
                        <a:rPr lang="fr-FR" sz="1000" dirty="0" smtClean="0"/>
                        <a:t>Racine –</a:t>
                      </a:r>
                      <a:r>
                        <a:rPr lang="fr-FR" sz="1000" baseline="0" dirty="0" smtClean="0"/>
                        <a:t> Double cursus musique</a:t>
                      </a:r>
                      <a:endParaRPr lang="fr-FR" sz="1000" i="1" dirty="0"/>
                    </a:p>
                  </a:txBody>
                  <a:tcPr marL="68580" marR="68580" marT="34290" marB="34290"/>
                </a:tc>
                <a:tc>
                  <a:txBody>
                    <a:bodyPr/>
                    <a:lstStyle/>
                    <a:p>
                      <a:pPr algn="ctr"/>
                      <a:r>
                        <a:rPr lang="fr-FR" sz="1200" i="0" dirty="0" smtClean="0"/>
                        <a:t>0</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endParaRPr lang="fr-FR" sz="1200" i="0" dirty="0"/>
                    </a:p>
                  </a:txBody>
                  <a:tcPr marL="68580" marR="68580" marT="34290" marB="34290"/>
                </a:tc>
                <a:tc>
                  <a:txBody>
                    <a:bodyPr/>
                    <a:lstStyle/>
                    <a:p>
                      <a:r>
                        <a:rPr lang="fr-FR" sz="1000" dirty="0" smtClean="0"/>
                        <a:t>Fénelon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623420753"/>
                  </a:ext>
                </a:extLst>
              </a:tr>
              <a:tr h="186621">
                <a:tc>
                  <a:txBody>
                    <a:bodyPr/>
                    <a:lstStyle/>
                    <a:p>
                      <a:pPr algn="ctr"/>
                      <a:r>
                        <a:rPr lang="fr-FR" sz="1000" b="1" dirty="0" smtClean="0"/>
                        <a:t>5</a:t>
                      </a:r>
                      <a:endParaRPr lang="fr-FR" sz="1000" b="1" dirty="0"/>
                    </a:p>
                  </a:txBody>
                  <a:tcPr marL="68580" marR="68580" marT="34290" marB="34290"/>
                </a:tc>
                <a:tc>
                  <a:txBody>
                    <a:bodyPr/>
                    <a:lstStyle/>
                    <a:p>
                      <a:r>
                        <a:rPr lang="fr-FR" sz="1000" dirty="0" smtClean="0"/>
                        <a:t>Charlemagne </a:t>
                      </a:r>
                      <a:r>
                        <a:rPr lang="fr-FR" sz="1000" i="1" dirty="0" smtClean="0"/>
                        <a:t>(secteur 2)</a:t>
                      </a:r>
                      <a:endParaRPr lang="fr-FR" sz="1000" i="1" dirty="0"/>
                    </a:p>
                  </a:txBody>
                  <a:tcPr marL="68580" marR="68580" marT="34290" marB="34290"/>
                </a:tc>
                <a:tc>
                  <a:txBody>
                    <a:bodyPr/>
                    <a:lstStyle/>
                    <a:p>
                      <a:pPr algn="ctr"/>
                      <a:r>
                        <a:rPr lang="fr-FR" sz="1200" i="0" dirty="0" smtClean="0"/>
                        <a:t>27 160</a:t>
                      </a:r>
                      <a:endParaRPr lang="fr-FR" sz="1200" i="0" dirty="0"/>
                    </a:p>
                  </a:txBody>
                  <a:tcPr marL="68580" marR="68580" marT="34290" marB="34290"/>
                </a:tc>
                <a:tc>
                  <a:txBody>
                    <a:bodyPr/>
                    <a:lstStyle/>
                    <a:p>
                      <a:r>
                        <a:rPr lang="fr-FR" sz="1000" dirty="0" smtClean="0"/>
                        <a:t>Condorcet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Lamartine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137770783"/>
                  </a:ext>
                </a:extLst>
              </a:tr>
              <a:tr h="186621">
                <a:tc>
                  <a:txBody>
                    <a:bodyPr/>
                    <a:lstStyle/>
                    <a:p>
                      <a:pPr algn="ctr"/>
                      <a:r>
                        <a:rPr lang="fr-FR" sz="1000" b="1" dirty="0" smtClean="0"/>
                        <a:t>6</a:t>
                      </a:r>
                      <a:endParaRPr lang="fr-FR" sz="1000" b="1"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42 040</a:t>
                      </a:r>
                      <a:endParaRPr lang="fr-FR" sz="1200" i="0" dirty="0"/>
                    </a:p>
                  </a:txBody>
                  <a:tcPr marL="68580" marR="68580" marT="34290" marB="34290"/>
                </a:tc>
                <a:tc>
                  <a:txBody>
                    <a:bodyPr/>
                    <a:lstStyle/>
                    <a:p>
                      <a:r>
                        <a:rPr lang="fr-FR" sz="1000" dirty="0" smtClean="0"/>
                        <a:t>Chaptal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57042890"/>
                  </a:ext>
                </a:extLst>
              </a:tr>
              <a:tr h="186621">
                <a:tc>
                  <a:txBody>
                    <a:bodyPr/>
                    <a:lstStyle/>
                    <a:p>
                      <a:pPr algn="ctr"/>
                      <a:r>
                        <a:rPr lang="fr-FR" sz="1000" b="1" dirty="0" smtClean="0"/>
                        <a:t>7</a:t>
                      </a:r>
                      <a:endParaRPr lang="fr-FR" sz="1000" b="1" dirty="0"/>
                    </a:p>
                  </a:txBody>
                  <a:tcPr marL="68580" marR="68580" marT="34290" marB="34290"/>
                </a:tc>
                <a:tc>
                  <a:txBody>
                    <a:bodyPr/>
                    <a:lstStyle/>
                    <a:p>
                      <a:r>
                        <a:rPr lang="fr-FR" sz="1000" i="0" dirty="0" smtClean="0"/>
                        <a:t>Balzac</a:t>
                      </a:r>
                      <a:r>
                        <a:rPr lang="fr-FR" sz="1000" i="1" dirty="0" smtClean="0"/>
                        <a:t> (secteur 3)</a:t>
                      </a:r>
                      <a:endParaRPr lang="fr-FR" sz="1000" i="1" dirty="0"/>
                    </a:p>
                  </a:txBody>
                  <a:tcPr marL="68580" marR="68580" marT="34290" marB="34290"/>
                </a:tc>
                <a:tc>
                  <a:txBody>
                    <a:bodyPr/>
                    <a:lstStyle/>
                    <a:p>
                      <a:pPr algn="ctr"/>
                      <a:r>
                        <a:rPr lang="fr-FR" sz="1200" i="0" dirty="0" smtClean="0"/>
                        <a:t>26 200 </a:t>
                      </a:r>
                      <a:endParaRPr lang="fr-FR" sz="1200" i="0" dirty="0"/>
                    </a:p>
                  </a:txBody>
                  <a:tcPr marL="68580" marR="68580" marT="34290" marB="34290"/>
                </a:tc>
                <a:tc>
                  <a:txBody>
                    <a:bodyPr/>
                    <a:lstStyle/>
                    <a:p>
                      <a:r>
                        <a:rPr lang="fr-FR" sz="1000" dirty="0" smtClean="0"/>
                        <a:t>Fénelon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Bergson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1779620337"/>
                  </a:ext>
                </a:extLst>
              </a:tr>
              <a:tr h="186621">
                <a:tc>
                  <a:txBody>
                    <a:bodyPr/>
                    <a:lstStyle/>
                    <a:p>
                      <a:pPr algn="ctr"/>
                      <a:r>
                        <a:rPr lang="fr-FR" sz="1000" b="1" dirty="0" smtClean="0"/>
                        <a:t>8</a:t>
                      </a:r>
                      <a:endParaRPr lang="fr-FR" sz="1000" b="1" dirty="0"/>
                    </a:p>
                  </a:txBody>
                  <a:tcPr marL="68580" marR="68580" marT="34290" marB="34290"/>
                </a:tc>
                <a:tc>
                  <a:txBody>
                    <a:bodyPr/>
                    <a:lstStyle/>
                    <a:p>
                      <a:r>
                        <a:rPr lang="fr-FR" sz="1000" i="0" dirty="0" smtClean="0"/>
                        <a:t>Voltaire (secteur 2)</a:t>
                      </a:r>
                      <a:endParaRPr lang="fr-FR" sz="1000" i="0"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27 160</a:t>
                      </a:r>
                    </a:p>
                  </a:txBody>
                  <a:tcPr marL="68580" marR="68580" marT="34290" marB="34290"/>
                </a:tc>
                <a:tc>
                  <a:txBody>
                    <a:bodyPr/>
                    <a:lstStyle/>
                    <a:p>
                      <a:r>
                        <a:rPr lang="fr-FR" sz="1000" i="0" dirty="0" smtClean="0"/>
                        <a:t>Janson</a:t>
                      </a:r>
                      <a:r>
                        <a:rPr lang="fr-FR" sz="1000" i="0" baseline="0" dirty="0" smtClean="0"/>
                        <a:t> de Sailly </a:t>
                      </a:r>
                      <a:r>
                        <a:rPr lang="fr-FR" sz="1000" i="1" dirty="0" smtClean="0"/>
                        <a:t>(secteur 3)</a:t>
                      </a:r>
                      <a:endParaRPr lang="fr-FR" sz="1000" i="1"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26</a:t>
                      </a:r>
                      <a:r>
                        <a:rPr lang="fr-FR" sz="1200" i="0" baseline="0" dirty="0" smtClean="0"/>
                        <a:t> 200</a:t>
                      </a:r>
                      <a:endParaRPr lang="fr-FR" sz="1200" i="0" dirty="0" smtClean="0"/>
                    </a:p>
                  </a:txBody>
                  <a:tcPr marL="68580" marR="68580" marT="34290" marB="34290"/>
                </a:tc>
                <a:tc>
                  <a:txBody>
                    <a:bodyPr/>
                    <a:lstStyle/>
                    <a:p>
                      <a:endParaRPr lang="fr-FR" sz="1000" dirty="0"/>
                    </a:p>
                  </a:txBody>
                  <a:tcPr marL="68580" marR="68580" marT="34290" marB="34290"/>
                </a:tc>
                <a:tc>
                  <a:txBody>
                    <a:bodyPr/>
                    <a:lstStyle/>
                    <a:p>
                      <a:pPr algn="ctr"/>
                      <a:endParaRPr lang="fr-FR" sz="16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013613894"/>
                  </a:ext>
                </a:extLst>
              </a:tr>
              <a:tr h="186621">
                <a:tc>
                  <a:txBody>
                    <a:bodyPr/>
                    <a:lstStyle/>
                    <a:p>
                      <a:pPr algn="ctr"/>
                      <a:r>
                        <a:rPr lang="fr-FR" sz="1000" b="1" dirty="0" smtClean="0"/>
                        <a:t>9</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Colbert </a:t>
                      </a:r>
                      <a:r>
                        <a:rPr lang="fr-FR" sz="1000" i="1" dirty="0" smtClean="0"/>
                        <a:t>(secteur 1)</a:t>
                      </a: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42 040</a:t>
                      </a:r>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endParaRPr lang="fr-FR" sz="1000" dirty="0"/>
                    </a:p>
                  </a:txBody>
                  <a:tcPr marL="68580" marR="68580" marT="34290" marB="34290"/>
                </a:tc>
                <a:tc>
                  <a:txBody>
                    <a:bodyPr/>
                    <a:lstStyle/>
                    <a:p>
                      <a:pPr algn="ctr"/>
                      <a:endParaRPr lang="fr-FR" sz="16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43769924"/>
                  </a:ext>
                </a:extLst>
              </a:tr>
              <a:tr h="186621">
                <a:tc>
                  <a:txBody>
                    <a:bodyPr/>
                    <a:lstStyle/>
                    <a:p>
                      <a:pPr algn="ctr"/>
                      <a:r>
                        <a:rPr lang="fr-FR" sz="1000" b="1" dirty="0" smtClean="0"/>
                        <a:t>10</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Diderot </a:t>
                      </a:r>
                      <a:r>
                        <a:rPr lang="fr-FR" sz="1000" i="1" dirty="0" smtClean="0"/>
                        <a:t>(secteur 1)</a:t>
                      </a:r>
                    </a:p>
                  </a:txBody>
                  <a:tcPr marL="68580" marR="68580" marT="34290" marB="34290"/>
                </a:tc>
                <a:tc>
                  <a:txBody>
                    <a:bodyPr/>
                    <a:lstStyle/>
                    <a:p>
                      <a:pPr algn="ctr"/>
                      <a:r>
                        <a:rPr lang="fr-FR" sz="1200" i="0" dirty="0" smtClean="0"/>
                        <a:t>42 040</a:t>
                      </a:r>
                    </a:p>
                  </a:txBody>
                  <a:tcPr marL="68580" marR="68580" marT="34290" marB="34290"/>
                </a:tc>
                <a:tc>
                  <a:txBody>
                    <a:bodyPr/>
                    <a:lstStyle/>
                    <a:p>
                      <a:r>
                        <a:rPr lang="fr-FR" sz="1000" i="0" dirty="0" smtClean="0"/>
                        <a:t>PGDG</a:t>
                      </a:r>
                      <a:r>
                        <a:rPr lang="fr-FR" sz="1000" i="0" baseline="0" dirty="0" smtClean="0"/>
                        <a: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endParaRPr lang="fr-FR" sz="1000" dirty="0"/>
                    </a:p>
                  </a:txBody>
                  <a:tcPr marL="68580" marR="68580" marT="34290" marB="34290"/>
                </a:tc>
                <a:tc>
                  <a:txBody>
                    <a:bodyPr/>
                    <a:lstStyle/>
                    <a:p>
                      <a:pPr algn="ctr"/>
                      <a:endParaRPr lang="fr-FR" sz="16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690440006"/>
                  </a:ext>
                </a:extLst>
              </a:tr>
            </a:tbl>
          </a:graphicData>
        </a:graphic>
      </p:graphicFrame>
      <p:sp>
        <p:nvSpPr>
          <p:cNvPr id="17" name="Rectangle 16"/>
          <p:cNvSpPr/>
          <p:nvPr/>
        </p:nvSpPr>
        <p:spPr>
          <a:xfrm>
            <a:off x="4660597" y="1363028"/>
            <a:ext cx="956488" cy="388312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18" name="Rectangle 17"/>
          <p:cNvSpPr/>
          <p:nvPr/>
        </p:nvSpPr>
        <p:spPr>
          <a:xfrm>
            <a:off x="4671206" y="2300832"/>
            <a:ext cx="969629" cy="7342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7" name="ZoneTexte 6"/>
          <p:cNvSpPr txBox="1"/>
          <p:nvPr/>
        </p:nvSpPr>
        <p:spPr>
          <a:xfrm>
            <a:off x="285763" y="5353735"/>
            <a:ext cx="11846944" cy="1338828"/>
          </a:xfrm>
          <a:prstGeom prst="rect">
            <a:avLst/>
          </a:prstGeom>
          <a:noFill/>
        </p:spPr>
        <p:txBody>
          <a:bodyPr wrap="square" rtlCol="0">
            <a:spAutoFit/>
          </a:bodyPr>
          <a:lstStyle/>
          <a:p>
            <a:pPr algn="just"/>
            <a:r>
              <a:rPr lang="fr-FR" sz="1350" dirty="0">
                <a:solidFill>
                  <a:prstClr val="black"/>
                </a:solidFill>
                <a:latin typeface="Arial" panose="020B0604020202020204" pitchFamily="34" charset="0"/>
                <a:cs typeface="Arial" panose="020B0604020202020204" pitchFamily="34" charset="0"/>
              </a:rPr>
              <a:t>Cas n°3 : Mathieu est un élève avec de bons résultats scolaires, il est par ailleurs boursier et mobile</a:t>
            </a:r>
            <a:endParaRPr lang="fr-FR" sz="1350" dirty="0">
              <a:solidFill>
                <a:prstClr val="black"/>
              </a:solidFill>
              <a:latin typeface="Calibri" panose="020F0502020204030204"/>
            </a:endParaRPr>
          </a:p>
          <a:p>
            <a:pPr marL="214313" indent="-214313">
              <a:buFont typeface="Wingdings" panose="05000000000000000000" pitchFamily="2" charset="2"/>
              <a:buChar char="è"/>
            </a:pPr>
            <a:r>
              <a:rPr lang="fr-FR" sz="1350" b="1" dirty="0">
                <a:solidFill>
                  <a:srgbClr val="FF0000"/>
                </a:solidFill>
                <a:latin typeface="Calibri" panose="020F0502020204030204"/>
              </a:rPr>
              <a:t>Il n’est en « concurrence » avec aucun des 3 autres élèves, car il est boursier</a:t>
            </a:r>
          </a:p>
          <a:p>
            <a:pPr marL="214313" indent="-214313">
              <a:buFont typeface="Wingdings" panose="05000000000000000000" pitchFamily="2" charset="2"/>
              <a:buChar char="è"/>
            </a:pPr>
            <a:r>
              <a:rPr lang="fr-FR" sz="1350" b="1" dirty="0">
                <a:solidFill>
                  <a:srgbClr val="00B050"/>
                </a:solidFill>
                <a:latin typeface="Calibri" panose="020F0502020204030204"/>
                <a:sym typeface="Wingdings" panose="05000000000000000000" pitchFamily="2" charset="2"/>
              </a:rPr>
              <a:t>Il a de fortes chances d’être affecté à </a:t>
            </a:r>
            <a:r>
              <a:rPr lang="fr-FR" sz="1350" b="1" dirty="0" smtClean="0">
                <a:solidFill>
                  <a:srgbClr val="00B050"/>
                </a:solidFill>
                <a:latin typeface="Calibri" panose="020F0502020204030204"/>
                <a:sym typeface="Wingdings" panose="05000000000000000000" pitchFamily="2" charset="2"/>
              </a:rPr>
              <a:t>Lavoisier, </a:t>
            </a:r>
            <a:r>
              <a:rPr lang="fr-FR" sz="1350" b="1" dirty="0">
                <a:solidFill>
                  <a:srgbClr val="00B050"/>
                </a:solidFill>
                <a:latin typeface="Calibri" panose="020F0502020204030204"/>
                <a:sym typeface="Wingdings" panose="05000000000000000000" pitchFamily="2" charset="2"/>
              </a:rPr>
              <a:t>même en secteur 2</a:t>
            </a:r>
            <a:r>
              <a:rPr lang="fr-FR" sz="1350" b="1" dirty="0" smtClean="0">
                <a:solidFill>
                  <a:srgbClr val="00B050"/>
                </a:solidFill>
                <a:latin typeface="Calibri" panose="020F0502020204030204"/>
                <a:sym typeface="Wingdings" panose="05000000000000000000" pitchFamily="2" charset="2"/>
              </a:rPr>
              <a:t>, car l’ancien district Sud scolarise une population en moyenne plus favorisée, qui ne permet pas de remplir en secteur 1 toutes les places réservées aux boursiers.</a:t>
            </a:r>
            <a:endParaRPr lang="fr-FR" sz="1350" dirty="0">
              <a:solidFill>
                <a:srgbClr val="00B050"/>
              </a:solidFill>
              <a:latin typeface="Calibri" panose="020F0502020204030204"/>
              <a:sym typeface="Wingdings" panose="05000000000000000000" pitchFamily="2" charset="2"/>
            </a:endParaRPr>
          </a:p>
          <a:p>
            <a:pPr marL="214313" indent="-214313">
              <a:buFont typeface="Wingdings" panose="05000000000000000000" pitchFamily="2" charset="2"/>
              <a:buChar char="è"/>
            </a:pPr>
            <a:r>
              <a:rPr lang="fr-FR" sz="1350" dirty="0">
                <a:solidFill>
                  <a:prstClr val="black"/>
                </a:solidFill>
                <a:latin typeface="Calibri" panose="020F0502020204030204"/>
              </a:rPr>
              <a:t>Il a par ailleurs formulé 4 vœux de secteur 1, et 10 vœux au total, ce qui lui assure une affectation sur l’un de ses </a:t>
            </a:r>
            <a:r>
              <a:rPr lang="fr-FR" sz="1350" dirty="0" smtClean="0">
                <a:solidFill>
                  <a:prstClr val="black"/>
                </a:solidFill>
                <a:latin typeface="Calibri" panose="020F0502020204030204"/>
              </a:rPr>
              <a:t>vœux, </a:t>
            </a:r>
            <a:r>
              <a:rPr lang="fr-FR" sz="1350" b="1" dirty="0" smtClean="0">
                <a:solidFill>
                  <a:prstClr val="black"/>
                </a:solidFill>
                <a:latin typeface="Calibri" panose="020F0502020204030204"/>
              </a:rPr>
              <a:t>sans la garantir toutefois car il n’a pas formulé 5 vœux de secteur 1.</a:t>
            </a:r>
            <a:endParaRPr lang="fr-FR" sz="1350" b="1" dirty="0">
              <a:solidFill>
                <a:prstClr val="black"/>
              </a:solidFill>
              <a:latin typeface="Calibri" panose="020F0502020204030204"/>
            </a:endParaRPr>
          </a:p>
        </p:txBody>
      </p:sp>
      <p:sp>
        <p:nvSpPr>
          <p:cNvPr id="8" name="Rectangle 7"/>
          <p:cNvSpPr/>
          <p:nvPr/>
        </p:nvSpPr>
        <p:spPr>
          <a:xfrm>
            <a:off x="4647456" y="4501749"/>
            <a:ext cx="969629" cy="7342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Tree>
    <p:extLst>
      <p:ext uri="{BB962C8B-B14F-4D97-AF65-F5344CB8AC3E}">
        <p14:creationId xmlns:p14="http://schemas.microsoft.com/office/powerpoint/2010/main" val="250704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au 14"/>
          <p:cNvGraphicFramePr>
            <a:graphicFrameLocks noGrp="1"/>
          </p:cNvGraphicFramePr>
          <p:nvPr>
            <p:extLst>
              <p:ext uri="{D42A27DB-BD31-4B8C-83A1-F6EECF244321}">
                <p14:modId xmlns:p14="http://schemas.microsoft.com/office/powerpoint/2010/main" val="1028719666"/>
              </p:ext>
            </p:extLst>
          </p:nvPr>
        </p:nvGraphicFramePr>
        <p:xfrm>
          <a:off x="2666105" y="701741"/>
          <a:ext cx="7726297" cy="4411980"/>
        </p:xfrm>
        <a:graphic>
          <a:graphicData uri="http://schemas.openxmlformats.org/drawingml/2006/table">
            <a:tbl>
              <a:tblPr firstRow="1" bandRow="1">
                <a:tableStyleId>{5C22544A-7EE6-4342-B048-85BDC9FD1C3A}</a:tableStyleId>
              </a:tblPr>
              <a:tblGrid>
                <a:gridCol w="401837">
                  <a:extLst>
                    <a:ext uri="{9D8B030D-6E8A-4147-A177-3AD203B41FA5}">
                      <a16:colId xmlns:a16="http://schemas.microsoft.com/office/drawing/2014/main" val="1774101256"/>
                    </a:ext>
                  </a:extLst>
                </a:gridCol>
                <a:gridCol w="1004258">
                  <a:extLst>
                    <a:ext uri="{9D8B030D-6E8A-4147-A177-3AD203B41FA5}">
                      <a16:colId xmlns:a16="http://schemas.microsoft.com/office/drawing/2014/main" val="1981106965"/>
                    </a:ext>
                  </a:extLst>
                </a:gridCol>
                <a:gridCol w="1004258">
                  <a:extLst>
                    <a:ext uri="{9D8B030D-6E8A-4147-A177-3AD203B41FA5}">
                      <a16:colId xmlns:a16="http://schemas.microsoft.com/office/drawing/2014/main" val="519196592"/>
                    </a:ext>
                  </a:extLst>
                </a:gridCol>
                <a:gridCol w="1009329">
                  <a:extLst>
                    <a:ext uri="{9D8B030D-6E8A-4147-A177-3AD203B41FA5}">
                      <a16:colId xmlns:a16="http://schemas.microsoft.com/office/drawing/2014/main" val="803279771"/>
                    </a:ext>
                  </a:extLst>
                </a:gridCol>
                <a:gridCol w="1009329">
                  <a:extLst>
                    <a:ext uri="{9D8B030D-6E8A-4147-A177-3AD203B41FA5}">
                      <a16:colId xmlns:a16="http://schemas.microsoft.com/office/drawing/2014/main" val="4186280830"/>
                    </a:ext>
                  </a:extLst>
                </a:gridCol>
                <a:gridCol w="814058">
                  <a:extLst>
                    <a:ext uri="{9D8B030D-6E8A-4147-A177-3AD203B41FA5}">
                      <a16:colId xmlns:a16="http://schemas.microsoft.com/office/drawing/2014/main" val="1921075412"/>
                    </a:ext>
                  </a:extLst>
                </a:gridCol>
                <a:gridCol w="814058">
                  <a:extLst>
                    <a:ext uri="{9D8B030D-6E8A-4147-A177-3AD203B41FA5}">
                      <a16:colId xmlns:a16="http://schemas.microsoft.com/office/drawing/2014/main" val="1096319546"/>
                    </a:ext>
                  </a:extLst>
                </a:gridCol>
                <a:gridCol w="834585">
                  <a:extLst>
                    <a:ext uri="{9D8B030D-6E8A-4147-A177-3AD203B41FA5}">
                      <a16:colId xmlns:a16="http://schemas.microsoft.com/office/drawing/2014/main" val="2980248489"/>
                    </a:ext>
                  </a:extLst>
                </a:gridCol>
                <a:gridCol w="834585">
                  <a:extLst>
                    <a:ext uri="{9D8B030D-6E8A-4147-A177-3AD203B41FA5}">
                      <a16:colId xmlns:a16="http://schemas.microsoft.com/office/drawing/2014/main" val="2703749608"/>
                    </a:ext>
                  </a:extLst>
                </a:gridCol>
              </a:tblGrid>
              <a:tr h="352791">
                <a:tc>
                  <a:txBody>
                    <a:bodyPr/>
                    <a:lstStyle/>
                    <a:p>
                      <a:r>
                        <a:rPr lang="fr-FR" sz="1000" dirty="0" err="1" smtClean="0"/>
                        <a:t>Rangdu</a:t>
                      </a:r>
                      <a:r>
                        <a:rPr lang="fr-FR" sz="1000" dirty="0" smtClean="0"/>
                        <a:t> vœu </a:t>
                      </a:r>
                      <a:endParaRPr lang="fr-FR" sz="1000" dirty="0"/>
                    </a:p>
                  </a:txBody>
                  <a:tcPr marL="68580" marR="68580" marT="34290" marB="34290"/>
                </a:tc>
                <a:tc gridSpan="2">
                  <a:txBody>
                    <a:bodyPr/>
                    <a:lstStyle/>
                    <a:p>
                      <a:pPr algn="ctr"/>
                      <a:r>
                        <a:rPr lang="fr-FR" sz="2100" dirty="0" smtClean="0"/>
                        <a:t>Camille</a:t>
                      </a:r>
                      <a:endParaRPr lang="fr-FR" sz="2100" dirty="0"/>
                    </a:p>
                  </a:txBody>
                  <a:tcPr marL="68580" marR="68580" marT="34290" marB="34290"/>
                </a:tc>
                <a:tc hMerge="1">
                  <a:txBody>
                    <a:bodyPr/>
                    <a:lstStyle/>
                    <a:p>
                      <a:pPr algn="ctr"/>
                      <a:endParaRPr lang="fr-FR" sz="2100" dirty="0"/>
                    </a:p>
                  </a:txBody>
                  <a:tcPr marL="68580" marR="68580" marT="34290" marB="34290"/>
                </a:tc>
                <a:tc gridSpan="2">
                  <a:txBody>
                    <a:bodyPr/>
                    <a:lstStyle/>
                    <a:p>
                      <a:pPr algn="ctr"/>
                      <a:r>
                        <a:rPr lang="fr-FR" sz="2100" dirty="0" smtClean="0"/>
                        <a:t>Mathieu</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Yann</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Léa</a:t>
                      </a:r>
                      <a:endParaRPr lang="fr-FR" sz="2100" dirty="0"/>
                    </a:p>
                  </a:txBody>
                  <a:tcPr marL="68580" marR="68580" marT="34290" marB="34290"/>
                </a:tc>
                <a:tc hMerge="1">
                  <a:txBody>
                    <a:bodyPr/>
                    <a:lstStyle/>
                    <a:p>
                      <a:endParaRPr lang="fr-FR"/>
                    </a:p>
                  </a:txBody>
                  <a:tcPr/>
                </a:tc>
                <a:extLst>
                  <a:ext uri="{0D108BD9-81ED-4DB2-BD59-A6C34878D82A}">
                    <a16:rowId xmlns:a16="http://schemas.microsoft.com/office/drawing/2014/main" val="3608455390"/>
                  </a:ext>
                </a:extLst>
              </a:tr>
              <a:tr h="186621">
                <a:tc>
                  <a:txBody>
                    <a:bodyPr/>
                    <a:lstStyle/>
                    <a:p>
                      <a:pPr algn="ctr"/>
                      <a:r>
                        <a:rPr lang="fr-FR" sz="1000" b="1" dirty="0" smtClean="0"/>
                        <a:t>1</a:t>
                      </a:r>
                      <a:endParaRPr lang="fr-FR" sz="1000" b="1" dirty="0"/>
                    </a:p>
                  </a:txBody>
                  <a:tcPr marL="68580" marR="68580" marT="34290" marB="34290"/>
                </a:tc>
                <a:tc>
                  <a:txBody>
                    <a:bodyPr/>
                    <a:lstStyle/>
                    <a:p>
                      <a:r>
                        <a:rPr lang="fr-FR" sz="1000" dirty="0" smtClean="0"/>
                        <a:t>Henri-IV</a:t>
                      </a:r>
                      <a:endParaRPr lang="fr-FR" sz="1000" dirty="0"/>
                    </a:p>
                  </a:txBody>
                  <a:tcPr marL="68580" marR="68580" marT="34290" marB="34290"/>
                </a:tc>
                <a:tc>
                  <a:txBody>
                    <a:bodyPr/>
                    <a:lstStyle/>
                    <a:p>
                      <a:pPr algn="ctr"/>
                      <a:r>
                        <a:rPr lang="fr-FR" sz="1100" i="0" dirty="0" smtClean="0"/>
                        <a:t>41 440</a:t>
                      </a:r>
                      <a:endParaRPr lang="fr-FR" sz="1100" i="0" dirty="0"/>
                    </a:p>
                  </a:txBody>
                  <a:tcPr marL="68580" marR="68580" marT="34290" marB="34290"/>
                </a:tc>
                <a:tc>
                  <a:txBody>
                    <a:bodyPr/>
                    <a:lstStyle/>
                    <a:p>
                      <a:r>
                        <a:rPr lang="fr-FR" sz="1000" i="0" baseline="0" dirty="0" smtClean="0"/>
                        <a:t>Lavoisier </a:t>
                      </a:r>
                      <a:r>
                        <a:rPr lang="fr-FR" sz="1000" i="1" baseline="0"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Les Francs Bourgeois (</a:t>
                      </a:r>
                      <a:r>
                        <a:rPr lang="fr-FR" sz="1000" i="1" dirty="0" smtClean="0"/>
                        <a:t>privé)</a:t>
                      </a:r>
                      <a:endParaRPr lang="fr-FR" sz="1000" i="0" dirty="0"/>
                    </a:p>
                  </a:txBody>
                  <a:tcPr marL="68580" marR="68580" marT="34290" marB="34290"/>
                </a:tc>
                <a:tc>
                  <a:txBody>
                    <a:bodyPr/>
                    <a:lstStyle/>
                    <a:p>
                      <a:pPr algn="ctr"/>
                      <a:r>
                        <a:rPr lang="fr-FR" sz="1000" i="0" dirty="0" smtClean="0"/>
                        <a:t>0</a:t>
                      </a:r>
                      <a:endParaRPr lang="fr-FR" sz="1000" i="0" dirty="0"/>
                    </a:p>
                  </a:txBody>
                  <a:tcPr marL="68580" marR="68580" marT="34290" marB="34290"/>
                </a:tc>
                <a:extLst>
                  <a:ext uri="{0D108BD9-81ED-4DB2-BD59-A6C34878D82A}">
                    <a16:rowId xmlns:a16="http://schemas.microsoft.com/office/drawing/2014/main" val="3848084207"/>
                  </a:ext>
                </a:extLst>
              </a:tr>
              <a:tr h="186621">
                <a:tc>
                  <a:txBody>
                    <a:bodyPr/>
                    <a:lstStyle/>
                    <a:p>
                      <a:pPr algn="ctr"/>
                      <a:r>
                        <a:rPr lang="fr-FR" sz="1000" b="1" dirty="0" smtClean="0"/>
                        <a:t>2</a:t>
                      </a:r>
                      <a:endParaRPr lang="fr-FR" sz="1000" b="1" dirty="0"/>
                    </a:p>
                  </a:txBody>
                  <a:tcPr marL="68580" marR="68580" marT="34290" marB="34290"/>
                </a:tc>
                <a:tc>
                  <a:txBody>
                    <a:bodyPr/>
                    <a:lstStyle/>
                    <a:p>
                      <a:r>
                        <a:rPr lang="fr-FR" sz="1000" dirty="0" smtClean="0"/>
                        <a:t>Balzac </a:t>
                      </a:r>
                      <a:r>
                        <a:rPr lang="fr-FR" sz="1000" i="0" dirty="0" smtClean="0"/>
                        <a:t>–</a:t>
                      </a:r>
                      <a:r>
                        <a:rPr lang="fr-FR" sz="1000" i="0" baseline="0" dirty="0" smtClean="0"/>
                        <a:t> </a:t>
                      </a:r>
                      <a:r>
                        <a:rPr lang="fr-FR" sz="1000" i="0" dirty="0" smtClean="0"/>
                        <a:t>SI</a:t>
                      </a:r>
                      <a:r>
                        <a:rPr lang="fr-FR" sz="1000" i="0" baseline="0" dirty="0" smtClean="0"/>
                        <a:t> britannique </a:t>
                      </a:r>
                      <a:endParaRPr lang="fr-FR" sz="1000" i="0" dirty="0"/>
                    </a:p>
                  </a:txBody>
                  <a:tcPr marL="68580" marR="68580" marT="34290" marB="34290"/>
                </a:tc>
                <a:tc>
                  <a:txBody>
                    <a:bodyPr/>
                    <a:lstStyle/>
                    <a:p>
                      <a:pPr algn="ctr"/>
                      <a:r>
                        <a:rPr lang="fr-FR" sz="1100" i="0" dirty="0" smtClean="0"/>
                        <a:t>0</a:t>
                      </a:r>
                      <a:endParaRPr lang="fr-FR" sz="1100" i="0" dirty="0"/>
                    </a:p>
                  </a:txBody>
                  <a:tcPr marL="68580" marR="68580" marT="34290" marB="34290"/>
                </a:tc>
                <a:tc>
                  <a:txBody>
                    <a:bodyPr/>
                    <a:lstStyle/>
                    <a:p>
                      <a:r>
                        <a:rPr lang="fr-FR" sz="1000" dirty="0" smtClean="0"/>
                        <a:t>Victor Hugo</a:t>
                      </a:r>
                      <a:r>
                        <a:rPr lang="fr-FR" sz="1000" i="1" dirty="0" smtClean="0"/>
                        <a:t> (secteur 2) </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Balzac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Charlemagne </a:t>
                      </a:r>
                      <a:r>
                        <a:rPr lang="fr-FR" sz="1000" i="1" dirty="0" smtClean="0"/>
                        <a:t>(secteur</a:t>
                      </a:r>
                      <a:r>
                        <a:rPr lang="fr-FR" sz="1000" i="1" baseline="0" dirty="0" smtClean="0"/>
                        <a:t>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2846460137"/>
                  </a:ext>
                </a:extLst>
              </a:tr>
              <a:tr h="186621">
                <a:tc>
                  <a:txBody>
                    <a:bodyPr/>
                    <a:lstStyle/>
                    <a:p>
                      <a:pPr algn="ctr"/>
                      <a:r>
                        <a:rPr lang="fr-FR" sz="1000" b="1" dirty="0" smtClean="0"/>
                        <a:t>3</a:t>
                      </a:r>
                      <a:endParaRPr lang="fr-FR" sz="1000" b="1" dirty="0"/>
                    </a:p>
                  </a:txBody>
                  <a:tcPr marL="68580" marR="68580" marT="34290" marB="34290"/>
                </a:tc>
                <a:tc>
                  <a:txBody>
                    <a:bodyPr/>
                    <a:lstStyle/>
                    <a:p>
                      <a:r>
                        <a:rPr lang="fr-FR" sz="1000" dirty="0" smtClean="0"/>
                        <a:t>Ravel</a:t>
                      </a:r>
                      <a:r>
                        <a:rPr lang="fr-FR" sz="1000" baseline="0" dirty="0" smtClean="0"/>
                        <a:t> – SI britannique</a:t>
                      </a:r>
                      <a:endParaRPr lang="fr-FR" sz="1000" i="1" dirty="0"/>
                    </a:p>
                  </a:txBody>
                  <a:tcPr marL="68580" marR="68580" marT="34290" marB="34290"/>
                </a:tc>
                <a:tc>
                  <a:txBody>
                    <a:bodyPr/>
                    <a:lstStyle/>
                    <a:p>
                      <a:pPr algn="ctr"/>
                      <a:r>
                        <a:rPr lang="fr-FR" sz="1100" i="0" dirty="0" smtClean="0"/>
                        <a:t>0</a:t>
                      </a:r>
                      <a:endParaRPr lang="fr-FR" sz="1100" i="0" dirty="0"/>
                    </a:p>
                  </a:txBody>
                  <a:tcPr marL="68580" marR="68580" marT="34290" marB="34290"/>
                </a:tc>
                <a:tc>
                  <a:txBody>
                    <a:bodyPr/>
                    <a:lstStyle/>
                    <a:p>
                      <a:r>
                        <a:rPr lang="fr-FR" sz="1000" dirty="0" smtClean="0"/>
                        <a:t>Sophie</a:t>
                      </a:r>
                      <a:r>
                        <a:rPr lang="fr-FR" sz="1000" baseline="0" dirty="0" smtClean="0"/>
                        <a:t> Germain </a:t>
                      </a:r>
                      <a:r>
                        <a:rPr lang="fr-FR" sz="1000" i="1" baseline="0"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r>
                        <a:rPr lang="fr-FR" sz="1200" i="0" dirty="0" smtClean="0"/>
                        <a:t> </a:t>
                      </a:r>
                      <a:endParaRPr lang="fr-FR" sz="1200" i="0" dirty="0"/>
                    </a:p>
                  </a:txBody>
                  <a:tcPr marL="68580" marR="68580" marT="34290" marB="34290"/>
                </a:tc>
                <a:tc>
                  <a:txBody>
                    <a:bodyPr/>
                    <a:lstStyle/>
                    <a:p>
                      <a:r>
                        <a:rPr lang="fr-FR" sz="1000" dirty="0" smtClean="0"/>
                        <a:t>Valery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Arago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584895674"/>
                  </a:ext>
                </a:extLst>
              </a:tr>
              <a:tr h="186621">
                <a:tc>
                  <a:txBody>
                    <a:bodyPr/>
                    <a:lstStyle/>
                    <a:p>
                      <a:pPr algn="ctr"/>
                      <a:r>
                        <a:rPr lang="fr-FR" sz="1000" b="1" dirty="0" smtClean="0"/>
                        <a:t>4</a:t>
                      </a:r>
                      <a:endParaRPr lang="fr-FR" sz="1000" b="1" dirty="0"/>
                    </a:p>
                  </a:txBody>
                  <a:tcPr marL="68580" marR="68580" marT="34290" marB="34290"/>
                </a:tc>
                <a:tc>
                  <a:txBody>
                    <a:bodyPr/>
                    <a:lstStyle/>
                    <a:p>
                      <a:r>
                        <a:rPr lang="fr-FR" sz="1000" dirty="0" smtClean="0"/>
                        <a:t>Racine –</a:t>
                      </a:r>
                      <a:r>
                        <a:rPr lang="fr-FR" sz="1000" baseline="0" dirty="0" smtClean="0"/>
                        <a:t> Double cursus musique</a:t>
                      </a:r>
                      <a:endParaRPr lang="fr-FR" sz="1000" i="1" dirty="0"/>
                    </a:p>
                  </a:txBody>
                  <a:tcPr marL="68580" marR="68580" marT="34290" marB="34290"/>
                </a:tc>
                <a:tc>
                  <a:txBody>
                    <a:bodyPr/>
                    <a:lstStyle/>
                    <a:p>
                      <a:pPr algn="ctr"/>
                      <a:r>
                        <a:rPr lang="fr-FR" sz="1200" i="0" dirty="0" smtClean="0"/>
                        <a:t>0</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endParaRPr lang="fr-FR" sz="1200" i="0" dirty="0"/>
                    </a:p>
                  </a:txBody>
                  <a:tcPr marL="68580" marR="68580" marT="34290" marB="34290"/>
                </a:tc>
                <a:tc>
                  <a:txBody>
                    <a:bodyPr/>
                    <a:lstStyle/>
                    <a:p>
                      <a:r>
                        <a:rPr lang="fr-FR" sz="1000" dirty="0" smtClean="0"/>
                        <a:t>Fénelon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623420753"/>
                  </a:ext>
                </a:extLst>
              </a:tr>
              <a:tr h="186621">
                <a:tc>
                  <a:txBody>
                    <a:bodyPr/>
                    <a:lstStyle/>
                    <a:p>
                      <a:pPr algn="ctr"/>
                      <a:r>
                        <a:rPr lang="fr-FR" sz="1000" b="1" dirty="0" smtClean="0"/>
                        <a:t>5</a:t>
                      </a:r>
                      <a:endParaRPr lang="fr-FR" sz="1000" b="1" dirty="0"/>
                    </a:p>
                  </a:txBody>
                  <a:tcPr marL="68580" marR="68580" marT="34290" marB="34290"/>
                </a:tc>
                <a:tc>
                  <a:txBody>
                    <a:bodyPr/>
                    <a:lstStyle/>
                    <a:p>
                      <a:r>
                        <a:rPr lang="fr-FR" sz="1000" dirty="0" smtClean="0"/>
                        <a:t>Charlemagne </a:t>
                      </a:r>
                      <a:r>
                        <a:rPr lang="fr-FR" sz="1000" i="1" dirty="0" smtClean="0"/>
                        <a:t>(secteur 2)</a:t>
                      </a:r>
                      <a:endParaRPr lang="fr-FR" sz="1000" i="1" dirty="0"/>
                    </a:p>
                  </a:txBody>
                  <a:tcPr marL="68580" marR="68580" marT="34290" marB="34290"/>
                </a:tc>
                <a:tc>
                  <a:txBody>
                    <a:bodyPr/>
                    <a:lstStyle/>
                    <a:p>
                      <a:pPr algn="ctr"/>
                      <a:r>
                        <a:rPr lang="fr-FR" sz="1200" i="0" dirty="0" smtClean="0"/>
                        <a:t>27 160</a:t>
                      </a:r>
                      <a:endParaRPr lang="fr-FR" sz="1200" i="0" dirty="0"/>
                    </a:p>
                  </a:txBody>
                  <a:tcPr marL="68580" marR="68580" marT="34290" marB="34290"/>
                </a:tc>
                <a:tc>
                  <a:txBody>
                    <a:bodyPr/>
                    <a:lstStyle/>
                    <a:p>
                      <a:r>
                        <a:rPr lang="fr-FR" sz="1000" dirty="0" smtClean="0"/>
                        <a:t>Condorcet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Lamartine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137770783"/>
                  </a:ext>
                </a:extLst>
              </a:tr>
              <a:tr h="186621">
                <a:tc>
                  <a:txBody>
                    <a:bodyPr/>
                    <a:lstStyle/>
                    <a:p>
                      <a:pPr algn="ctr"/>
                      <a:r>
                        <a:rPr lang="fr-FR" sz="1000" b="1" dirty="0" smtClean="0"/>
                        <a:t>6</a:t>
                      </a:r>
                      <a:endParaRPr lang="fr-FR" sz="1000" b="1"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42 040</a:t>
                      </a:r>
                      <a:endParaRPr lang="fr-FR" sz="1200" i="0" dirty="0"/>
                    </a:p>
                  </a:txBody>
                  <a:tcPr marL="68580" marR="68580" marT="34290" marB="34290"/>
                </a:tc>
                <a:tc>
                  <a:txBody>
                    <a:bodyPr/>
                    <a:lstStyle/>
                    <a:p>
                      <a:r>
                        <a:rPr lang="fr-FR" sz="1000" dirty="0" smtClean="0"/>
                        <a:t>Chaptal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57042890"/>
                  </a:ext>
                </a:extLst>
              </a:tr>
              <a:tr h="186621">
                <a:tc>
                  <a:txBody>
                    <a:bodyPr/>
                    <a:lstStyle/>
                    <a:p>
                      <a:pPr algn="ctr"/>
                      <a:r>
                        <a:rPr lang="fr-FR" sz="1000" b="1" dirty="0" smtClean="0"/>
                        <a:t>7</a:t>
                      </a:r>
                      <a:endParaRPr lang="fr-FR" sz="1000" b="1" dirty="0"/>
                    </a:p>
                  </a:txBody>
                  <a:tcPr marL="68580" marR="68580" marT="34290" marB="34290"/>
                </a:tc>
                <a:tc>
                  <a:txBody>
                    <a:bodyPr/>
                    <a:lstStyle/>
                    <a:p>
                      <a:r>
                        <a:rPr lang="fr-FR" sz="1000" i="0" dirty="0" smtClean="0"/>
                        <a:t>Balzac</a:t>
                      </a:r>
                      <a:r>
                        <a:rPr lang="fr-FR" sz="1000" i="1" dirty="0" smtClean="0"/>
                        <a:t> (secteur 3)</a:t>
                      </a:r>
                      <a:endParaRPr lang="fr-FR" sz="1000" i="1" dirty="0"/>
                    </a:p>
                  </a:txBody>
                  <a:tcPr marL="68580" marR="68580" marT="34290" marB="34290"/>
                </a:tc>
                <a:tc>
                  <a:txBody>
                    <a:bodyPr/>
                    <a:lstStyle/>
                    <a:p>
                      <a:pPr algn="ctr"/>
                      <a:r>
                        <a:rPr lang="fr-FR" sz="1200" i="0" dirty="0" smtClean="0"/>
                        <a:t>26 200 </a:t>
                      </a:r>
                      <a:endParaRPr lang="fr-FR" sz="1200" i="0" dirty="0"/>
                    </a:p>
                  </a:txBody>
                  <a:tcPr marL="68580" marR="68580" marT="34290" marB="34290"/>
                </a:tc>
                <a:tc>
                  <a:txBody>
                    <a:bodyPr/>
                    <a:lstStyle/>
                    <a:p>
                      <a:r>
                        <a:rPr lang="fr-FR" sz="1000" dirty="0" smtClean="0"/>
                        <a:t>Fénelon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Bergson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1779620337"/>
                  </a:ext>
                </a:extLst>
              </a:tr>
              <a:tr h="186621">
                <a:tc>
                  <a:txBody>
                    <a:bodyPr/>
                    <a:lstStyle/>
                    <a:p>
                      <a:pPr algn="ctr"/>
                      <a:r>
                        <a:rPr lang="fr-FR" sz="1000" b="1" dirty="0" smtClean="0"/>
                        <a:t>8</a:t>
                      </a:r>
                      <a:endParaRPr lang="fr-FR" sz="1000" b="1" dirty="0"/>
                    </a:p>
                  </a:txBody>
                  <a:tcPr marL="68580" marR="68580" marT="34290" marB="34290"/>
                </a:tc>
                <a:tc>
                  <a:txBody>
                    <a:bodyPr/>
                    <a:lstStyle/>
                    <a:p>
                      <a:r>
                        <a:rPr lang="fr-FR" sz="1000" i="0" dirty="0" smtClean="0"/>
                        <a:t>Voltaire (secteur 2)</a:t>
                      </a:r>
                      <a:endParaRPr lang="fr-FR" sz="1000" i="0"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27 160</a:t>
                      </a:r>
                    </a:p>
                  </a:txBody>
                  <a:tcPr marL="68580" marR="68580" marT="34290" marB="34290"/>
                </a:tc>
                <a:tc>
                  <a:txBody>
                    <a:bodyPr/>
                    <a:lstStyle/>
                    <a:p>
                      <a:r>
                        <a:rPr lang="fr-FR" sz="1000" i="0" dirty="0" smtClean="0"/>
                        <a:t>Janson</a:t>
                      </a:r>
                      <a:r>
                        <a:rPr lang="fr-FR" sz="1000" i="0" baseline="0" dirty="0" smtClean="0"/>
                        <a:t> de Sailly </a:t>
                      </a:r>
                      <a:r>
                        <a:rPr lang="fr-FR" sz="1000" i="1" dirty="0" smtClean="0"/>
                        <a:t>(secteur 3)</a:t>
                      </a:r>
                      <a:endParaRPr lang="fr-FR" sz="1000" i="1"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26</a:t>
                      </a:r>
                      <a:r>
                        <a:rPr lang="fr-FR" sz="1200" i="0" baseline="0" dirty="0" smtClean="0"/>
                        <a:t> 200</a:t>
                      </a:r>
                      <a:endParaRPr lang="fr-FR" sz="1200" i="0" dirty="0" smtClean="0"/>
                    </a:p>
                  </a:txBody>
                  <a:tcPr marL="68580" marR="68580" marT="34290" marB="34290"/>
                </a:tc>
                <a:tc>
                  <a:txBody>
                    <a:bodyPr/>
                    <a:lstStyle/>
                    <a:p>
                      <a:endParaRPr lang="fr-FR" sz="1000" dirty="0"/>
                    </a:p>
                  </a:txBody>
                  <a:tcPr marL="68580" marR="68580" marT="34290" marB="34290"/>
                </a:tc>
                <a:tc>
                  <a:txBody>
                    <a:bodyPr/>
                    <a:lstStyle/>
                    <a:p>
                      <a:pPr algn="ctr"/>
                      <a:endParaRPr lang="fr-FR" sz="16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013613894"/>
                  </a:ext>
                </a:extLst>
              </a:tr>
              <a:tr h="186621">
                <a:tc>
                  <a:txBody>
                    <a:bodyPr/>
                    <a:lstStyle/>
                    <a:p>
                      <a:pPr algn="ctr"/>
                      <a:r>
                        <a:rPr lang="fr-FR" sz="1000" b="1" dirty="0" smtClean="0"/>
                        <a:t>9</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Colbert </a:t>
                      </a:r>
                      <a:r>
                        <a:rPr lang="fr-FR" sz="1000" i="1" dirty="0" smtClean="0"/>
                        <a:t>(secteur 1)</a:t>
                      </a: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42 040</a:t>
                      </a:r>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endParaRPr lang="fr-FR" sz="1000" dirty="0"/>
                    </a:p>
                  </a:txBody>
                  <a:tcPr marL="68580" marR="68580" marT="34290" marB="34290"/>
                </a:tc>
                <a:tc>
                  <a:txBody>
                    <a:bodyPr/>
                    <a:lstStyle/>
                    <a:p>
                      <a:pPr algn="ctr"/>
                      <a:endParaRPr lang="fr-FR" sz="16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43769924"/>
                  </a:ext>
                </a:extLst>
              </a:tr>
              <a:tr h="186621">
                <a:tc>
                  <a:txBody>
                    <a:bodyPr/>
                    <a:lstStyle/>
                    <a:p>
                      <a:pPr algn="ctr"/>
                      <a:r>
                        <a:rPr lang="fr-FR" sz="1000" b="1" dirty="0" smtClean="0"/>
                        <a:t>10</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Diderot </a:t>
                      </a:r>
                      <a:r>
                        <a:rPr lang="fr-FR" sz="1000" i="1" dirty="0" smtClean="0"/>
                        <a:t>(secteur 1)</a:t>
                      </a:r>
                    </a:p>
                  </a:txBody>
                  <a:tcPr marL="68580" marR="68580" marT="34290" marB="34290"/>
                </a:tc>
                <a:tc>
                  <a:txBody>
                    <a:bodyPr/>
                    <a:lstStyle/>
                    <a:p>
                      <a:pPr algn="ctr"/>
                      <a:r>
                        <a:rPr lang="fr-FR" sz="1200" i="0" dirty="0" smtClean="0"/>
                        <a:t>42 040</a:t>
                      </a:r>
                    </a:p>
                  </a:txBody>
                  <a:tcPr marL="68580" marR="68580" marT="34290" marB="34290"/>
                </a:tc>
                <a:tc>
                  <a:txBody>
                    <a:bodyPr/>
                    <a:lstStyle/>
                    <a:p>
                      <a:r>
                        <a:rPr lang="fr-FR" sz="1000" i="0" dirty="0" smtClean="0"/>
                        <a:t>PGDG</a:t>
                      </a:r>
                      <a:r>
                        <a:rPr lang="fr-FR" sz="1000" i="0" baseline="0" dirty="0" smtClean="0"/>
                        <a: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endParaRPr lang="fr-FR" sz="1000" dirty="0"/>
                    </a:p>
                  </a:txBody>
                  <a:tcPr marL="68580" marR="68580" marT="34290" marB="34290"/>
                </a:tc>
                <a:tc>
                  <a:txBody>
                    <a:bodyPr/>
                    <a:lstStyle/>
                    <a:p>
                      <a:pPr algn="ctr"/>
                      <a:endParaRPr lang="fr-FR" sz="16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690440006"/>
                  </a:ext>
                </a:extLst>
              </a:tr>
            </a:tbl>
          </a:graphicData>
        </a:graphic>
      </p:graphicFrame>
      <p:sp>
        <p:nvSpPr>
          <p:cNvPr id="9" name="ZoneTexte 8"/>
          <p:cNvSpPr txBox="1"/>
          <p:nvPr/>
        </p:nvSpPr>
        <p:spPr>
          <a:xfrm>
            <a:off x="471577" y="5150893"/>
            <a:ext cx="11358114" cy="1569660"/>
          </a:xfrm>
          <a:prstGeom prst="rect">
            <a:avLst/>
          </a:prstGeom>
          <a:noFill/>
        </p:spPr>
        <p:txBody>
          <a:bodyPr wrap="square" rtlCol="0">
            <a:spAutoFit/>
          </a:bodyPr>
          <a:lstStyle/>
          <a:p>
            <a:pPr algn="just"/>
            <a:r>
              <a:rPr lang="fr-FR" sz="1200" dirty="0">
                <a:solidFill>
                  <a:prstClr val="black"/>
                </a:solidFill>
                <a:latin typeface="Arial" panose="020B0604020202020204" pitchFamily="34" charset="0"/>
                <a:cs typeface="Arial" panose="020B0604020202020204" pitchFamily="34" charset="0"/>
              </a:rPr>
              <a:t>Cas n°4 : Yann est un élève avec des résultats scolaires fragiles, non boursier.</a:t>
            </a:r>
          </a:p>
          <a:p>
            <a:pPr algn="just"/>
            <a:endParaRPr lang="fr-FR" sz="1200" b="1" dirty="0">
              <a:solidFill>
                <a:prstClr val="black"/>
              </a:solidFill>
              <a:latin typeface="Arial" panose="020B0604020202020204" pitchFamily="34" charset="0"/>
              <a:cs typeface="Arial" panose="020B0604020202020204" pitchFamily="34" charset="0"/>
            </a:endParaRPr>
          </a:p>
          <a:p>
            <a:pPr marL="214313" indent="-214313" algn="just">
              <a:buFont typeface="Wingdings" panose="05000000000000000000" pitchFamily="2" charset="2"/>
              <a:buChar char="è"/>
            </a:pPr>
            <a:r>
              <a:rPr lang="fr-FR" sz="1200" dirty="0">
                <a:solidFill>
                  <a:prstClr val="black"/>
                </a:solidFill>
                <a:latin typeface="Arial" panose="020B0604020202020204" pitchFamily="34" charset="0"/>
                <a:cs typeface="Arial" panose="020B0604020202020204" pitchFamily="34" charset="0"/>
              </a:rPr>
              <a:t>Ses résultats scolaires lui laissent peu de chances d’entrer à Turgot, </a:t>
            </a:r>
            <a:r>
              <a:rPr lang="fr-FR" sz="1200" dirty="0" smtClean="0">
                <a:solidFill>
                  <a:prstClr val="black"/>
                </a:solidFill>
                <a:latin typeface="Arial" panose="020B0604020202020204" pitchFamily="34" charset="0"/>
                <a:cs typeface="Arial" panose="020B0604020202020204" pitchFamily="34" charset="0"/>
              </a:rPr>
              <a:t>lycée très demandé, même </a:t>
            </a:r>
            <a:r>
              <a:rPr lang="fr-FR" sz="1200" dirty="0">
                <a:solidFill>
                  <a:prstClr val="black"/>
                </a:solidFill>
                <a:latin typeface="Arial" panose="020B0604020202020204" pitchFamily="34" charset="0"/>
                <a:cs typeface="Arial" panose="020B0604020202020204" pitchFamily="34" charset="0"/>
              </a:rPr>
              <a:t>en secteur </a:t>
            </a:r>
            <a:r>
              <a:rPr lang="fr-FR" sz="1200" dirty="0" smtClean="0">
                <a:solidFill>
                  <a:prstClr val="black"/>
                </a:solidFill>
                <a:latin typeface="Arial" panose="020B0604020202020204" pitchFamily="34" charset="0"/>
                <a:cs typeface="Arial" panose="020B0604020202020204" pitchFamily="34" charset="0"/>
              </a:rPr>
              <a:t>1 : il est par exemple en concurrence avec Camille qui, si elle n’est pas affectée sur ses 5 premiers vœux, sera affectée sur son 6</a:t>
            </a:r>
            <a:r>
              <a:rPr lang="fr-FR" sz="1200" baseline="30000" dirty="0" smtClean="0">
                <a:solidFill>
                  <a:prstClr val="black"/>
                </a:solidFill>
                <a:latin typeface="Arial" panose="020B0604020202020204" pitchFamily="34" charset="0"/>
                <a:cs typeface="Arial" panose="020B0604020202020204" pitchFamily="34" charset="0"/>
              </a:rPr>
              <a:t>ème</a:t>
            </a:r>
            <a:r>
              <a:rPr lang="fr-FR" sz="1200" dirty="0" smtClean="0">
                <a:solidFill>
                  <a:prstClr val="black"/>
                </a:solidFill>
                <a:latin typeface="Arial" panose="020B0604020202020204" pitchFamily="34" charset="0"/>
                <a:cs typeface="Arial" panose="020B0604020202020204" pitchFamily="34" charset="0"/>
              </a:rPr>
              <a:t> vœu prioritairement par rapport à lui, au regard de leurs barèmes respectifs. Pour </a:t>
            </a:r>
            <a:r>
              <a:rPr lang="fr-FR" sz="1200" dirty="0">
                <a:solidFill>
                  <a:prstClr val="black"/>
                </a:solidFill>
                <a:latin typeface="Arial" panose="020B0604020202020204" pitchFamily="34" charset="0"/>
                <a:cs typeface="Arial" panose="020B0604020202020204" pitchFamily="34" charset="0"/>
              </a:rPr>
              <a:t>autant, il a tout intérêt à le placer en tête de liste, car son bonus IPS peut permettre de compenser. </a:t>
            </a:r>
          </a:p>
          <a:p>
            <a:pPr marL="214313" indent="-214313" algn="just">
              <a:buFont typeface="Wingdings" panose="05000000000000000000" pitchFamily="2" charset="2"/>
              <a:buChar char="è"/>
            </a:pPr>
            <a:r>
              <a:rPr lang="fr-FR" sz="1200" dirty="0">
                <a:solidFill>
                  <a:prstClr val="black"/>
                </a:solidFill>
                <a:latin typeface="Arial" panose="020B0604020202020204" pitchFamily="34" charset="0"/>
                <a:cs typeface="Arial" panose="020B0604020202020204" pitchFamily="34" charset="0"/>
              </a:rPr>
              <a:t>Son 2</a:t>
            </a:r>
            <a:r>
              <a:rPr lang="fr-FR" sz="1200" baseline="30000" dirty="0">
                <a:solidFill>
                  <a:prstClr val="black"/>
                </a:solidFill>
                <a:latin typeface="Arial" panose="020B0604020202020204" pitchFamily="34" charset="0"/>
                <a:cs typeface="Arial" panose="020B0604020202020204" pitchFamily="34" charset="0"/>
              </a:rPr>
              <a:t>ème</a:t>
            </a:r>
            <a:r>
              <a:rPr lang="fr-FR" sz="1200" dirty="0">
                <a:solidFill>
                  <a:prstClr val="black"/>
                </a:solidFill>
                <a:latin typeface="Arial" panose="020B0604020202020204" pitchFamily="34" charset="0"/>
                <a:cs typeface="Arial" panose="020B0604020202020204" pitchFamily="34" charset="0"/>
              </a:rPr>
              <a:t> vœu est en secteur 3, sur un lycée à taux de pression significatif, il </a:t>
            </a:r>
            <a:r>
              <a:rPr lang="fr-FR" sz="1200" dirty="0" smtClean="0">
                <a:solidFill>
                  <a:prstClr val="black"/>
                </a:solidFill>
                <a:latin typeface="Arial" panose="020B0604020202020204" pitchFamily="34" charset="0"/>
                <a:cs typeface="Arial" panose="020B0604020202020204" pitchFamily="34" charset="0"/>
              </a:rPr>
              <a:t>a, </a:t>
            </a:r>
            <a:r>
              <a:rPr lang="fr-FR" sz="1200" dirty="0">
                <a:solidFill>
                  <a:prstClr val="black"/>
                </a:solidFill>
                <a:latin typeface="Arial" panose="020B0604020202020204" pitchFamily="34" charset="0"/>
                <a:cs typeface="Arial" panose="020B0604020202020204" pitchFamily="34" charset="0"/>
              </a:rPr>
              <a:t>là </a:t>
            </a:r>
            <a:r>
              <a:rPr lang="fr-FR" sz="1200" dirty="0" smtClean="0">
                <a:solidFill>
                  <a:prstClr val="black"/>
                </a:solidFill>
                <a:latin typeface="Arial" panose="020B0604020202020204" pitchFamily="34" charset="0"/>
                <a:cs typeface="Arial" panose="020B0604020202020204" pitchFamily="34" charset="0"/>
              </a:rPr>
              <a:t>encore, </a:t>
            </a:r>
            <a:r>
              <a:rPr lang="fr-FR" sz="1200" dirty="0">
                <a:solidFill>
                  <a:prstClr val="black"/>
                </a:solidFill>
                <a:latin typeface="Arial" panose="020B0604020202020204" pitchFamily="34" charset="0"/>
                <a:cs typeface="Arial" panose="020B0604020202020204" pitchFamily="34" charset="0"/>
              </a:rPr>
              <a:t>peu de chances d’y être affecté.</a:t>
            </a:r>
          </a:p>
          <a:p>
            <a:pPr marL="214313" indent="-214313" algn="just">
              <a:buFont typeface="Wingdings" panose="05000000000000000000" pitchFamily="2" charset="2"/>
              <a:buChar char="è"/>
            </a:pPr>
            <a:r>
              <a:rPr lang="fr-FR" sz="1200" dirty="0">
                <a:solidFill>
                  <a:prstClr val="black"/>
                </a:solidFill>
                <a:latin typeface="Arial" panose="020B0604020202020204" pitchFamily="34" charset="0"/>
                <a:cs typeface="Arial" panose="020B0604020202020204" pitchFamily="34" charset="0"/>
              </a:rPr>
              <a:t> Paul Valéry est un lycée à </a:t>
            </a:r>
            <a:r>
              <a:rPr lang="fr-FR" sz="1200" dirty="0" smtClean="0">
                <a:solidFill>
                  <a:prstClr val="black"/>
                </a:solidFill>
                <a:latin typeface="Arial" panose="020B0604020202020204" pitchFamily="34" charset="0"/>
                <a:cs typeface="Arial" panose="020B0604020202020204" pitchFamily="34" charset="0"/>
              </a:rPr>
              <a:t>plus faible </a:t>
            </a:r>
            <a:r>
              <a:rPr lang="fr-FR" sz="1200" dirty="0">
                <a:solidFill>
                  <a:prstClr val="black"/>
                </a:solidFill>
                <a:latin typeface="Arial" panose="020B0604020202020204" pitchFamily="34" charset="0"/>
                <a:cs typeface="Arial" panose="020B0604020202020204" pitchFamily="34" charset="0"/>
              </a:rPr>
              <a:t>taux de pression, il est </a:t>
            </a:r>
            <a:r>
              <a:rPr lang="fr-FR" sz="1200" dirty="0" smtClean="0">
                <a:solidFill>
                  <a:prstClr val="black"/>
                </a:solidFill>
                <a:latin typeface="Arial" panose="020B0604020202020204" pitchFamily="34" charset="0"/>
                <a:cs typeface="Arial" panose="020B0604020202020204" pitchFamily="34" charset="0"/>
              </a:rPr>
              <a:t>possible </a:t>
            </a:r>
            <a:r>
              <a:rPr lang="fr-FR" sz="1200" dirty="0">
                <a:solidFill>
                  <a:prstClr val="black"/>
                </a:solidFill>
                <a:latin typeface="Arial" panose="020B0604020202020204" pitchFamily="34" charset="0"/>
                <a:cs typeface="Arial" panose="020B0604020202020204" pitchFamily="34" charset="0"/>
              </a:rPr>
              <a:t>qu’il y soit affecté, même en secteur 3</a:t>
            </a:r>
          </a:p>
          <a:p>
            <a:pPr marL="214313" indent="-214313" algn="just">
              <a:buFont typeface="Wingdings" panose="05000000000000000000" pitchFamily="2" charset="2"/>
              <a:buChar char="è"/>
            </a:pPr>
            <a:r>
              <a:rPr lang="fr-FR" sz="1200" dirty="0">
                <a:solidFill>
                  <a:srgbClr val="FF0000"/>
                </a:solidFill>
                <a:latin typeface="Arial" panose="020B0604020202020204" pitchFamily="34" charset="0"/>
                <a:cs typeface="Arial" panose="020B0604020202020204" pitchFamily="34" charset="0"/>
              </a:rPr>
              <a:t>Si ce n’est pas le cas, i</a:t>
            </a:r>
            <a:r>
              <a:rPr lang="fr-FR" sz="1200" dirty="0" smtClean="0">
                <a:solidFill>
                  <a:srgbClr val="FF0000"/>
                </a:solidFill>
                <a:latin typeface="Arial" panose="020B0604020202020204" pitchFamily="34" charset="0"/>
                <a:cs typeface="Arial" panose="020B0604020202020204" pitchFamily="34" charset="0"/>
              </a:rPr>
              <a:t>l </a:t>
            </a:r>
            <a:r>
              <a:rPr lang="fr-FR" sz="1200" dirty="0">
                <a:solidFill>
                  <a:srgbClr val="FF0000"/>
                </a:solidFill>
                <a:latin typeface="Arial" panose="020B0604020202020204" pitchFamily="34" charset="0"/>
                <a:cs typeface="Arial" panose="020B0604020202020204" pitchFamily="34" charset="0"/>
              </a:rPr>
              <a:t>a par ailleurs « sécurisé » son affectation en Seconde GT en classant </a:t>
            </a:r>
            <a:r>
              <a:rPr lang="fr-FR" sz="1200" dirty="0" smtClean="0">
                <a:solidFill>
                  <a:srgbClr val="FF0000"/>
                </a:solidFill>
                <a:latin typeface="Arial" panose="020B0604020202020204" pitchFamily="34" charset="0"/>
                <a:cs typeface="Arial" panose="020B0604020202020204" pitchFamily="34" charset="0"/>
              </a:rPr>
              <a:t>ensuite les 4 autres lycées de </a:t>
            </a:r>
            <a:r>
              <a:rPr lang="fr-FR" sz="1200" dirty="0">
                <a:solidFill>
                  <a:srgbClr val="FF0000"/>
                </a:solidFill>
                <a:latin typeface="Arial" panose="020B0604020202020204" pitchFamily="34" charset="0"/>
                <a:cs typeface="Arial" panose="020B0604020202020204" pitchFamily="34" charset="0"/>
              </a:rPr>
              <a:t>secteur 1.</a:t>
            </a:r>
          </a:p>
        </p:txBody>
      </p:sp>
      <p:sp>
        <p:nvSpPr>
          <p:cNvPr id="10" name="Rectangle 9"/>
          <p:cNvSpPr/>
          <p:nvPr/>
        </p:nvSpPr>
        <p:spPr>
          <a:xfrm>
            <a:off x="7117064" y="2162166"/>
            <a:ext cx="1590758" cy="106937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12" name="Rectangle 11"/>
          <p:cNvSpPr/>
          <p:nvPr/>
        </p:nvSpPr>
        <p:spPr>
          <a:xfrm>
            <a:off x="7117064" y="1254944"/>
            <a:ext cx="1590758" cy="8816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13" name="Rectangle 12"/>
          <p:cNvSpPr/>
          <p:nvPr/>
        </p:nvSpPr>
        <p:spPr>
          <a:xfrm>
            <a:off x="7117064" y="3257164"/>
            <a:ext cx="1590758" cy="3741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14" name="Rectangle 13"/>
          <p:cNvSpPr/>
          <p:nvPr/>
        </p:nvSpPr>
        <p:spPr>
          <a:xfrm>
            <a:off x="7117064" y="3664488"/>
            <a:ext cx="1590758" cy="33995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16" name="Rectangle 15"/>
          <p:cNvSpPr/>
          <p:nvPr/>
        </p:nvSpPr>
        <p:spPr>
          <a:xfrm>
            <a:off x="7117064" y="2186603"/>
            <a:ext cx="1590758" cy="33995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19" name="Rectangle 18"/>
          <p:cNvSpPr/>
          <p:nvPr/>
        </p:nvSpPr>
        <p:spPr>
          <a:xfrm>
            <a:off x="3096857" y="3278774"/>
            <a:ext cx="1953364" cy="7256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20" name="Rectangle 19"/>
          <p:cNvSpPr/>
          <p:nvPr/>
        </p:nvSpPr>
        <p:spPr>
          <a:xfrm>
            <a:off x="8755898" y="2533570"/>
            <a:ext cx="1590758" cy="37416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21" name="Rectangle 20"/>
          <p:cNvSpPr/>
          <p:nvPr/>
        </p:nvSpPr>
        <p:spPr>
          <a:xfrm>
            <a:off x="3096857" y="4746809"/>
            <a:ext cx="1953364" cy="37416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Tree>
    <p:extLst>
      <p:ext uri="{BB962C8B-B14F-4D97-AF65-F5344CB8AC3E}">
        <p14:creationId xmlns:p14="http://schemas.microsoft.com/office/powerpoint/2010/main" val="363079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4" grpId="0" animBg="1"/>
      <p:bldP spid="16" grpId="0" animBg="1"/>
      <p:bldP spid="19" grpId="0" animBg="1"/>
      <p:bldP spid="20"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4222336362"/>
              </p:ext>
            </p:extLst>
          </p:nvPr>
        </p:nvGraphicFramePr>
        <p:xfrm>
          <a:off x="2027279" y="290885"/>
          <a:ext cx="7726297" cy="4411980"/>
        </p:xfrm>
        <a:graphic>
          <a:graphicData uri="http://schemas.openxmlformats.org/drawingml/2006/table">
            <a:tbl>
              <a:tblPr firstRow="1" bandRow="1">
                <a:tableStyleId>{5C22544A-7EE6-4342-B048-85BDC9FD1C3A}</a:tableStyleId>
              </a:tblPr>
              <a:tblGrid>
                <a:gridCol w="401837">
                  <a:extLst>
                    <a:ext uri="{9D8B030D-6E8A-4147-A177-3AD203B41FA5}">
                      <a16:colId xmlns:a16="http://schemas.microsoft.com/office/drawing/2014/main" val="1774101256"/>
                    </a:ext>
                  </a:extLst>
                </a:gridCol>
                <a:gridCol w="1004258">
                  <a:extLst>
                    <a:ext uri="{9D8B030D-6E8A-4147-A177-3AD203B41FA5}">
                      <a16:colId xmlns:a16="http://schemas.microsoft.com/office/drawing/2014/main" val="1981106965"/>
                    </a:ext>
                  </a:extLst>
                </a:gridCol>
                <a:gridCol w="1004258">
                  <a:extLst>
                    <a:ext uri="{9D8B030D-6E8A-4147-A177-3AD203B41FA5}">
                      <a16:colId xmlns:a16="http://schemas.microsoft.com/office/drawing/2014/main" val="519196592"/>
                    </a:ext>
                  </a:extLst>
                </a:gridCol>
                <a:gridCol w="1009329">
                  <a:extLst>
                    <a:ext uri="{9D8B030D-6E8A-4147-A177-3AD203B41FA5}">
                      <a16:colId xmlns:a16="http://schemas.microsoft.com/office/drawing/2014/main" val="803279771"/>
                    </a:ext>
                  </a:extLst>
                </a:gridCol>
                <a:gridCol w="1009329">
                  <a:extLst>
                    <a:ext uri="{9D8B030D-6E8A-4147-A177-3AD203B41FA5}">
                      <a16:colId xmlns:a16="http://schemas.microsoft.com/office/drawing/2014/main" val="4186280830"/>
                    </a:ext>
                  </a:extLst>
                </a:gridCol>
                <a:gridCol w="814058">
                  <a:extLst>
                    <a:ext uri="{9D8B030D-6E8A-4147-A177-3AD203B41FA5}">
                      <a16:colId xmlns:a16="http://schemas.microsoft.com/office/drawing/2014/main" val="1921075412"/>
                    </a:ext>
                  </a:extLst>
                </a:gridCol>
                <a:gridCol w="814058">
                  <a:extLst>
                    <a:ext uri="{9D8B030D-6E8A-4147-A177-3AD203B41FA5}">
                      <a16:colId xmlns:a16="http://schemas.microsoft.com/office/drawing/2014/main" val="1096319546"/>
                    </a:ext>
                  </a:extLst>
                </a:gridCol>
                <a:gridCol w="834585">
                  <a:extLst>
                    <a:ext uri="{9D8B030D-6E8A-4147-A177-3AD203B41FA5}">
                      <a16:colId xmlns:a16="http://schemas.microsoft.com/office/drawing/2014/main" val="2980248489"/>
                    </a:ext>
                  </a:extLst>
                </a:gridCol>
                <a:gridCol w="834585">
                  <a:extLst>
                    <a:ext uri="{9D8B030D-6E8A-4147-A177-3AD203B41FA5}">
                      <a16:colId xmlns:a16="http://schemas.microsoft.com/office/drawing/2014/main" val="2703749608"/>
                    </a:ext>
                  </a:extLst>
                </a:gridCol>
              </a:tblGrid>
              <a:tr h="352791">
                <a:tc>
                  <a:txBody>
                    <a:bodyPr/>
                    <a:lstStyle/>
                    <a:p>
                      <a:r>
                        <a:rPr lang="fr-FR" sz="1000" dirty="0" err="1" smtClean="0"/>
                        <a:t>Rangdu</a:t>
                      </a:r>
                      <a:r>
                        <a:rPr lang="fr-FR" sz="1000" dirty="0" smtClean="0"/>
                        <a:t> vœu </a:t>
                      </a:r>
                      <a:endParaRPr lang="fr-FR" sz="1000" dirty="0"/>
                    </a:p>
                  </a:txBody>
                  <a:tcPr marL="68580" marR="68580" marT="34290" marB="34290"/>
                </a:tc>
                <a:tc gridSpan="2">
                  <a:txBody>
                    <a:bodyPr/>
                    <a:lstStyle/>
                    <a:p>
                      <a:pPr algn="ctr"/>
                      <a:r>
                        <a:rPr lang="fr-FR" sz="2100" dirty="0" smtClean="0"/>
                        <a:t>Camille</a:t>
                      </a:r>
                      <a:endParaRPr lang="fr-FR" sz="2100" dirty="0"/>
                    </a:p>
                  </a:txBody>
                  <a:tcPr marL="68580" marR="68580" marT="34290" marB="34290"/>
                </a:tc>
                <a:tc hMerge="1">
                  <a:txBody>
                    <a:bodyPr/>
                    <a:lstStyle/>
                    <a:p>
                      <a:pPr algn="ctr"/>
                      <a:endParaRPr lang="fr-FR" sz="2100" dirty="0"/>
                    </a:p>
                  </a:txBody>
                  <a:tcPr marL="68580" marR="68580" marT="34290" marB="34290"/>
                </a:tc>
                <a:tc gridSpan="2">
                  <a:txBody>
                    <a:bodyPr/>
                    <a:lstStyle/>
                    <a:p>
                      <a:pPr algn="ctr"/>
                      <a:r>
                        <a:rPr lang="fr-FR" sz="2100" dirty="0" smtClean="0"/>
                        <a:t>Mathieu</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Yann</a:t>
                      </a:r>
                      <a:endParaRPr lang="fr-FR" sz="2100" dirty="0"/>
                    </a:p>
                  </a:txBody>
                  <a:tcPr marL="68580" marR="68580" marT="34290" marB="34290"/>
                </a:tc>
                <a:tc hMerge="1">
                  <a:txBody>
                    <a:bodyPr/>
                    <a:lstStyle/>
                    <a:p>
                      <a:endParaRPr lang="fr-FR"/>
                    </a:p>
                  </a:txBody>
                  <a:tcPr/>
                </a:tc>
                <a:tc gridSpan="2">
                  <a:txBody>
                    <a:bodyPr/>
                    <a:lstStyle/>
                    <a:p>
                      <a:pPr algn="ctr"/>
                      <a:r>
                        <a:rPr lang="fr-FR" sz="2100" dirty="0" smtClean="0"/>
                        <a:t>Léa</a:t>
                      </a:r>
                      <a:endParaRPr lang="fr-FR" sz="2100" dirty="0"/>
                    </a:p>
                  </a:txBody>
                  <a:tcPr marL="68580" marR="68580" marT="34290" marB="34290"/>
                </a:tc>
                <a:tc hMerge="1">
                  <a:txBody>
                    <a:bodyPr/>
                    <a:lstStyle/>
                    <a:p>
                      <a:endParaRPr lang="fr-FR"/>
                    </a:p>
                  </a:txBody>
                  <a:tcPr/>
                </a:tc>
                <a:extLst>
                  <a:ext uri="{0D108BD9-81ED-4DB2-BD59-A6C34878D82A}">
                    <a16:rowId xmlns:a16="http://schemas.microsoft.com/office/drawing/2014/main" val="3608455390"/>
                  </a:ext>
                </a:extLst>
              </a:tr>
              <a:tr h="186621">
                <a:tc>
                  <a:txBody>
                    <a:bodyPr/>
                    <a:lstStyle/>
                    <a:p>
                      <a:pPr algn="ctr"/>
                      <a:r>
                        <a:rPr lang="fr-FR" sz="1000" b="1" dirty="0" smtClean="0"/>
                        <a:t>1</a:t>
                      </a:r>
                      <a:endParaRPr lang="fr-FR" sz="1000" b="1" dirty="0"/>
                    </a:p>
                  </a:txBody>
                  <a:tcPr marL="68580" marR="68580" marT="34290" marB="34290"/>
                </a:tc>
                <a:tc>
                  <a:txBody>
                    <a:bodyPr/>
                    <a:lstStyle/>
                    <a:p>
                      <a:r>
                        <a:rPr lang="fr-FR" sz="1000" dirty="0" smtClean="0"/>
                        <a:t>Henri-IV</a:t>
                      </a:r>
                      <a:endParaRPr lang="fr-FR" sz="1000" dirty="0"/>
                    </a:p>
                  </a:txBody>
                  <a:tcPr marL="68580" marR="68580" marT="34290" marB="34290"/>
                </a:tc>
                <a:tc>
                  <a:txBody>
                    <a:bodyPr/>
                    <a:lstStyle/>
                    <a:p>
                      <a:pPr algn="ctr"/>
                      <a:r>
                        <a:rPr lang="fr-FR" sz="1100" i="0" dirty="0" smtClean="0"/>
                        <a:t>41 440</a:t>
                      </a:r>
                      <a:endParaRPr lang="fr-FR" sz="1100" i="0" dirty="0"/>
                    </a:p>
                  </a:txBody>
                  <a:tcPr marL="68580" marR="68580" marT="34290" marB="34290"/>
                </a:tc>
                <a:tc>
                  <a:txBody>
                    <a:bodyPr/>
                    <a:lstStyle/>
                    <a:p>
                      <a:r>
                        <a:rPr lang="fr-FR" sz="1000" i="0" baseline="0" dirty="0" smtClean="0"/>
                        <a:t>Lavoisier </a:t>
                      </a:r>
                      <a:r>
                        <a:rPr lang="fr-FR" sz="1000" i="1" baseline="0"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Les Francs Bourgeois (</a:t>
                      </a:r>
                      <a:r>
                        <a:rPr lang="fr-FR" sz="1000" i="1" dirty="0" smtClean="0"/>
                        <a:t>privé)</a:t>
                      </a:r>
                      <a:endParaRPr lang="fr-FR" sz="1000" i="0" dirty="0"/>
                    </a:p>
                  </a:txBody>
                  <a:tcPr marL="68580" marR="68580" marT="34290" marB="34290"/>
                </a:tc>
                <a:tc>
                  <a:txBody>
                    <a:bodyPr/>
                    <a:lstStyle/>
                    <a:p>
                      <a:pPr algn="ctr"/>
                      <a:r>
                        <a:rPr lang="fr-FR" sz="1000" i="0" dirty="0" smtClean="0"/>
                        <a:t>0</a:t>
                      </a:r>
                      <a:endParaRPr lang="fr-FR" sz="1000" i="0" dirty="0"/>
                    </a:p>
                  </a:txBody>
                  <a:tcPr marL="68580" marR="68580" marT="34290" marB="34290"/>
                </a:tc>
                <a:extLst>
                  <a:ext uri="{0D108BD9-81ED-4DB2-BD59-A6C34878D82A}">
                    <a16:rowId xmlns:a16="http://schemas.microsoft.com/office/drawing/2014/main" val="3848084207"/>
                  </a:ext>
                </a:extLst>
              </a:tr>
              <a:tr h="186621">
                <a:tc>
                  <a:txBody>
                    <a:bodyPr/>
                    <a:lstStyle/>
                    <a:p>
                      <a:pPr algn="ctr"/>
                      <a:r>
                        <a:rPr lang="fr-FR" sz="1000" b="1" dirty="0" smtClean="0"/>
                        <a:t>2</a:t>
                      </a:r>
                      <a:endParaRPr lang="fr-FR" sz="1000" b="1" dirty="0"/>
                    </a:p>
                  </a:txBody>
                  <a:tcPr marL="68580" marR="68580" marT="34290" marB="34290"/>
                </a:tc>
                <a:tc>
                  <a:txBody>
                    <a:bodyPr/>
                    <a:lstStyle/>
                    <a:p>
                      <a:r>
                        <a:rPr lang="fr-FR" sz="1000" dirty="0" smtClean="0"/>
                        <a:t>Balzac </a:t>
                      </a:r>
                      <a:r>
                        <a:rPr lang="fr-FR" sz="1000" i="0" dirty="0" smtClean="0"/>
                        <a:t>–</a:t>
                      </a:r>
                      <a:r>
                        <a:rPr lang="fr-FR" sz="1000" i="0" baseline="0" dirty="0" smtClean="0"/>
                        <a:t> </a:t>
                      </a:r>
                      <a:r>
                        <a:rPr lang="fr-FR" sz="1000" i="0" dirty="0" smtClean="0"/>
                        <a:t>SI</a:t>
                      </a:r>
                      <a:r>
                        <a:rPr lang="fr-FR" sz="1000" i="0" baseline="0" dirty="0" smtClean="0"/>
                        <a:t> britannique </a:t>
                      </a:r>
                      <a:endParaRPr lang="fr-FR" sz="1000" i="0" dirty="0"/>
                    </a:p>
                  </a:txBody>
                  <a:tcPr marL="68580" marR="68580" marT="34290" marB="34290"/>
                </a:tc>
                <a:tc>
                  <a:txBody>
                    <a:bodyPr/>
                    <a:lstStyle/>
                    <a:p>
                      <a:pPr algn="ctr"/>
                      <a:r>
                        <a:rPr lang="fr-FR" sz="1100" i="0" dirty="0" smtClean="0"/>
                        <a:t>0</a:t>
                      </a:r>
                      <a:endParaRPr lang="fr-FR" sz="1100" i="0" dirty="0"/>
                    </a:p>
                  </a:txBody>
                  <a:tcPr marL="68580" marR="68580" marT="34290" marB="34290"/>
                </a:tc>
                <a:tc>
                  <a:txBody>
                    <a:bodyPr/>
                    <a:lstStyle/>
                    <a:p>
                      <a:r>
                        <a:rPr lang="fr-FR" sz="1000" dirty="0" smtClean="0"/>
                        <a:t>Victor Hugo</a:t>
                      </a:r>
                      <a:r>
                        <a:rPr lang="fr-FR" sz="1000" i="1" dirty="0" smtClean="0"/>
                        <a:t> (secteur 2) </a:t>
                      </a:r>
                      <a:endParaRPr lang="fr-FR" sz="1000" i="1" dirty="0"/>
                    </a:p>
                  </a:txBody>
                  <a:tcPr marL="68580" marR="68580" marT="34290" marB="34290"/>
                </a:tc>
                <a:tc>
                  <a:txBody>
                    <a:bodyPr/>
                    <a:lstStyle/>
                    <a:p>
                      <a:pPr algn="ctr"/>
                      <a:r>
                        <a:rPr lang="fr-FR" sz="1200" i="0" dirty="0" smtClean="0"/>
                        <a:t>27</a:t>
                      </a:r>
                      <a:r>
                        <a:rPr lang="fr-FR" sz="1200" i="0" baseline="0" dirty="0" smtClean="0"/>
                        <a:t> 160</a:t>
                      </a:r>
                      <a:r>
                        <a:rPr lang="fr-FR" sz="1200" i="0" dirty="0" smtClean="0"/>
                        <a:t> </a:t>
                      </a:r>
                      <a:endParaRPr lang="fr-FR" sz="1200" i="0" dirty="0"/>
                    </a:p>
                  </a:txBody>
                  <a:tcPr marL="68580" marR="68580" marT="34290" marB="34290"/>
                </a:tc>
                <a:tc>
                  <a:txBody>
                    <a:bodyPr/>
                    <a:lstStyle/>
                    <a:p>
                      <a:r>
                        <a:rPr lang="fr-FR" sz="1000" dirty="0" smtClean="0"/>
                        <a:t>Balzac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Charlemagne </a:t>
                      </a:r>
                      <a:r>
                        <a:rPr lang="fr-FR" sz="1000" i="1" dirty="0" smtClean="0"/>
                        <a:t>(secteur</a:t>
                      </a:r>
                      <a:r>
                        <a:rPr lang="fr-FR" sz="1000" i="1" baseline="0" dirty="0" smtClean="0"/>
                        <a:t>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2846460137"/>
                  </a:ext>
                </a:extLst>
              </a:tr>
              <a:tr h="186621">
                <a:tc>
                  <a:txBody>
                    <a:bodyPr/>
                    <a:lstStyle/>
                    <a:p>
                      <a:pPr algn="ctr"/>
                      <a:r>
                        <a:rPr lang="fr-FR" sz="1000" b="1" dirty="0" smtClean="0"/>
                        <a:t>3</a:t>
                      </a:r>
                      <a:endParaRPr lang="fr-FR" sz="1000" b="1" dirty="0"/>
                    </a:p>
                  </a:txBody>
                  <a:tcPr marL="68580" marR="68580" marT="34290" marB="34290"/>
                </a:tc>
                <a:tc>
                  <a:txBody>
                    <a:bodyPr/>
                    <a:lstStyle/>
                    <a:p>
                      <a:r>
                        <a:rPr lang="fr-FR" sz="1000" dirty="0" smtClean="0"/>
                        <a:t>Ravel</a:t>
                      </a:r>
                      <a:r>
                        <a:rPr lang="fr-FR" sz="1000" baseline="0" dirty="0" smtClean="0"/>
                        <a:t> – SI britannique</a:t>
                      </a:r>
                      <a:endParaRPr lang="fr-FR" sz="1000" i="1" dirty="0"/>
                    </a:p>
                  </a:txBody>
                  <a:tcPr marL="68580" marR="68580" marT="34290" marB="34290"/>
                </a:tc>
                <a:tc>
                  <a:txBody>
                    <a:bodyPr/>
                    <a:lstStyle/>
                    <a:p>
                      <a:pPr algn="ctr"/>
                      <a:r>
                        <a:rPr lang="fr-FR" sz="1100" i="0" dirty="0" smtClean="0"/>
                        <a:t>0</a:t>
                      </a:r>
                      <a:endParaRPr lang="fr-FR" sz="1100" i="0" dirty="0"/>
                    </a:p>
                  </a:txBody>
                  <a:tcPr marL="68580" marR="68580" marT="34290" marB="34290"/>
                </a:tc>
                <a:tc>
                  <a:txBody>
                    <a:bodyPr/>
                    <a:lstStyle/>
                    <a:p>
                      <a:r>
                        <a:rPr lang="fr-FR" sz="1000" dirty="0" smtClean="0"/>
                        <a:t>Sophie</a:t>
                      </a:r>
                      <a:r>
                        <a:rPr lang="fr-FR" sz="1000" baseline="0" dirty="0" smtClean="0"/>
                        <a:t> Germain </a:t>
                      </a:r>
                      <a:r>
                        <a:rPr lang="fr-FR" sz="1000" i="1" baseline="0"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r>
                        <a:rPr lang="fr-FR" sz="1200" i="0" dirty="0" smtClean="0"/>
                        <a:t> </a:t>
                      </a:r>
                      <a:endParaRPr lang="fr-FR" sz="1200" i="0" dirty="0"/>
                    </a:p>
                  </a:txBody>
                  <a:tcPr marL="68580" marR="68580" marT="34290" marB="34290"/>
                </a:tc>
                <a:tc>
                  <a:txBody>
                    <a:bodyPr/>
                    <a:lstStyle/>
                    <a:p>
                      <a:r>
                        <a:rPr lang="fr-FR" sz="1000" dirty="0" smtClean="0"/>
                        <a:t>Valery </a:t>
                      </a:r>
                      <a:r>
                        <a:rPr lang="fr-FR" sz="1000" i="1" dirty="0" smtClean="0"/>
                        <a:t>(secteur 3)</a:t>
                      </a:r>
                      <a:endParaRPr lang="fr-FR" sz="1000" i="1" dirty="0"/>
                    </a:p>
                  </a:txBody>
                  <a:tcPr marL="68580" marR="68580" marT="34290" marB="34290"/>
                </a:tc>
                <a:tc>
                  <a:txBody>
                    <a:bodyPr/>
                    <a:lstStyle/>
                    <a:p>
                      <a:pPr algn="ctr"/>
                      <a:r>
                        <a:rPr lang="fr-FR" sz="1200" i="0" dirty="0" smtClean="0"/>
                        <a:t>23</a:t>
                      </a:r>
                      <a:r>
                        <a:rPr lang="fr-FR" sz="1200" i="0" baseline="0" dirty="0" smtClean="0"/>
                        <a:t> 605</a:t>
                      </a:r>
                      <a:endParaRPr lang="fr-FR" sz="1200" i="0" dirty="0"/>
                    </a:p>
                  </a:txBody>
                  <a:tcPr marL="68580" marR="68580" marT="34290" marB="34290"/>
                </a:tc>
                <a:tc>
                  <a:txBody>
                    <a:bodyPr/>
                    <a:lstStyle/>
                    <a:p>
                      <a:r>
                        <a:rPr lang="fr-FR" sz="1000" i="0" dirty="0" smtClean="0"/>
                        <a:t>Arago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584895674"/>
                  </a:ext>
                </a:extLst>
              </a:tr>
              <a:tr h="186621">
                <a:tc>
                  <a:txBody>
                    <a:bodyPr/>
                    <a:lstStyle/>
                    <a:p>
                      <a:pPr algn="ctr"/>
                      <a:r>
                        <a:rPr lang="fr-FR" sz="1000" b="1" dirty="0" smtClean="0"/>
                        <a:t>4</a:t>
                      </a:r>
                      <a:endParaRPr lang="fr-FR" sz="1000" b="1" dirty="0"/>
                    </a:p>
                  </a:txBody>
                  <a:tcPr marL="68580" marR="68580" marT="34290" marB="34290"/>
                </a:tc>
                <a:tc>
                  <a:txBody>
                    <a:bodyPr/>
                    <a:lstStyle/>
                    <a:p>
                      <a:r>
                        <a:rPr lang="fr-FR" sz="1000" dirty="0" smtClean="0"/>
                        <a:t>Racine –</a:t>
                      </a:r>
                      <a:r>
                        <a:rPr lang="fr-FR" sz="1000" baseline="0" dirty="0" smtClean="0"/>
                        <a:t> Double cursus musique</a:t>
                      </a:r>
                      <a:endParaRPr lang="fr-FR" sz="1000" i="1" dirty="0"/>
                    </a:p>
                  </a:txBody>
                  <a:tcPr marL="68580" marR="68580" marT="34290" marB="34290"/>
                </a:tc>
                <a:tc>
                  <a:txBody>
                    <a:bodyPr/>
                    <a:lstStyle/>
                    <a:p>
                      <a:pPr algn="ctr"/>
                      <a:r>
                        <a:rPr lang="fr-FR" sz="1200" i="0" dirty="0" smtClean="0"/>
                        <a:t>0</a:t>
                      </a:r>
                      <a:endParaRPr lang="fr-FR" sz="1200" i="0"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040</a:t>
                      </a:r>
                      <a:endParaRPr lang="fr-FR" sz="1200" i="0" dirty="0"/>
                    </a:p>
                  </a:txBody>
                  <a:tcPr marL="68580" marR="68580" marT="34290" marB="34290"/>
                </a:tc>
                <a:tc>
                  <a:txBody>
                    <a:bodyPr/>
                    <a:lstStyle/>
                    <a:p>
                      <a:r>
                        <a:rPr lang="fr-FR" sz="1000" dirty="0" smtClean="0"/>
                        <a:t>Fénelon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r>
                        <a:rPr lang="fr-FR" sz="1000" i="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41</a:t>
                      </a:r>
                      <a:r>
                        <a:rPr lang="fr-FR" sz="1200" i="0" baseline="0" dirty="0" smtClean="0"/>
                        <a:t> 040</a:t>
                      </a:r>
                      <a:endParaRPr lang="fr-FR" sz="1200" i="0" dirty="0"/>
                    </a:p>
                  </a:txBody>
                  <a:tcPr marL="68580" marR="68580" marT="34290" marB="34290"/>
                </a:tc>
                <a:extLst>
                  <a:ext uri="{0D108BD9-81ED-4DB2-BD59-A6C34878D82A}">
                    <a16:rowId xmlns:a16="http://schemas.microsoft.com/office/drawing/2014/main" val="623420753"/>
                  </a:ext>
                </a:extLst>
              </a:tr>
              <a:tr h="186621">
                <a:tc>
                  <a:txBody>
                    <a:bodyPr/>
                    <a:lstStyle/>
                    <a:p>
                      <a:pPr algn="ctr"/>
                      <a:r>
                        <a:rPr lang="fr-FR" sz="1000" b="1" dirty="0" smtClean="0"/>
                        <a:t>5</a:t>
                      </a:r>
                      <a:endParaRPr lang="fr-FR" sz="1000" b="1" dirty="0"/>
                    </a:p>
                  </a:txBody>
                  <a:tcPr marL="68580" marR="68580" marT="34290" marB="34290"/>
                </a:tc>
                <a:tc>
                  <a:txBody>
                    <a:bodyPr/>
                    <a:lstStyle/>
                    <a:p>
                      <a:r>
                        <a:rPr lang="fr-FR" sz="1000" dirty="0" smtClean="0"/>
                        <a:t>Charlemagne </a:t>
                      </a:r>
                      <a:r>
                        <a:rPr lang="fr-FR" sz="1000" i="1" dirty="0" smtClean="0"/>
                        <a:t>(secteur 2)</a:t>
                      </a:r>
                      <a:endParaRPr lang="fr-FR" sz="1000" i="1" dirty="0"/>
                    </a:p>
                  </a:txBody>
                  <a:tcPr marL="68580" marR="68580" marT="34290" marB="34290"/>
                </a:tc>
                <a:tc>
                  <a:txBody>
                    <a:bodyPr/>
                    <a:lstStyle/>
                    <a:p>
                      <a:pPr algn="ctr"/>
                      <a:r>
                        <a:rPr lang="fr-FR" sz="1200" i="0" dirty="0" smtClean="0"/>
                        <a:t>27 160</a:t>
                      </a:r>
                      <a:endParaRPr lang="fr-FR" sz="1200" i="0" dirty="0"/>
                    </a:p>
                  </a:txBody>
                  <a:tcPr marL="68580" marR="68580" marT="34290" marB="34290"/>
                </a:tc>
                <a:tc>
                  <a:txBody>
                    <a:bodyPr/>
                    <a:lstStyle/>
                    <a:p>
                      <a:r>
                        <a:rPr lang="fr-FR" sz="1000" dirty="0" smtClean="0"/>
                        <a:t>Condorcet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Lamartine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137770783"/>
                  </a:ext>
                </a:extLst>
              </a:tr>
              <a:tr h="186621">
                <a:tc>
                  <a:txBody>
                    <a:bodyPr/>
                    <a:lstStyle/>
                    <a:p>
                      <a:pPr algn="ctr"/>
                      <a:r>
                        <a:rPr lang="fr-FR" sz="1000" b="1" dirty="0" smtClean="0"/>
                        <a:t>6</a:t>
                      </a:r>
                      <a:endParaRPr lang="fr-FR" sz="1000" b="1" dirty="0"/>
                    </a:p>
                  </a:txBody>
                  <a:tcPr marL="68580" marR="68580" marT="34290" marB="34290"/>
                </a:tc>
                <a:tc>
                  <a:txBody>
                    <a:bodyPr/>
                    <a:lstStyle/>
                    <a:p>
                      <a:r>
                        <a:rPr lang="fr-FR" sz="1000" dirty="0" smtClean="0"/>
                        <a:t>Turgot </a:t>
                      </a:r>
                      <a:r>
                        <a:rPr lang="fr-FR" sz="1000" i="1" dirty="0" smtClean="0"/>
                        <a:t>(secteur 1)</a:t>
                      </a:r>
                      <a:endParaRPr lang="fr-FR" sz="1000" i="1" dirty="0"/>
                    </a:p>
                  </a:txBody>
                  <a:tcPr marL="68580" marR="68580" marT="34290" marB="34290"/>
                </a:tc>
                <a:tc>
                  <a:txBody>
                    <a:bodyPr/>
                    <a:lstStyle/>
                    <a:p>
                      <a:pPr algn="ctr"/>
                      <a:r>
                        <a:rPr lang="fr-FR" sz="1200" i="0" dirty="0" smtClean="0"/>
                        <a:t>42 040</a:t>
                      </a:r>
                      <a:endParaRPr lang="fr-FR" sz="1200" i="0" dirty="0"/>
                    </a:p>
                  </a:txBody>
                  <a:tcPr marL="68580" marR="68580" marT="34290" marB="34290"/>
                </a:tc>
                <a:tc>
                  <a:txBody>
                    <a:bodyPr/>
                    <a:lstStyle/>
                    <a:p>
                      <a:r>
                        <a:rPr lang="fr-FR" sz="1000" dirty="0" smtClean="0"/>
                        <a:t>Chaptal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57042890"/>
                  </a:ext>
                </a:extLst>
              </a:tr>
              <a:tr h="186621">
                <a:tc>
                  <a:txBody>
                    <a:bodyPr/>
                    <a:lstStyle/>
                    <a:p>
                      <a:pPr algn="ctr"/>
                      <a:r>
                        <a:rPr lang="fr-FR" sz="1000" b="1" dirty="0" smtClean="0"/>
                        <a:t>7</a:t>
                      </a:r>
                      <a:endParaRPr lang="fr-FR" sz="1000" b="1" dirty="0"/>
                    </a:p>
                  </a:txBody>
                  <a:tcPr marL="68580" marR="68580" marT="34290" marB="34290"/>
                </a:tc>
                <a:tc>
                  <a:txBody>
                    <a:bodyPr/>
                    <a:lstStyle/>
                    <a:p>
                      <a:r>
                        <a:rPr lang="fr-FR" sz="1000" i="0" dirty="0" smtClean="0"/>
                        <a:t>Balzac</a:t>
                      </a:r>
                      <a:r>
                        <a:rPr lang="fr-FR" sz="1000" i="1" dirty="0" smtClean="0"/>
                        <a:t> (secteur 3)</a:t>
                      </a:r>
                      <a:endParaRPr lang="fr-FR" sz="1000" i="1" dirty="0"/>
                    </a:p>
                  </a:txBody>
                  <a:tcPr marL="68580" marR="68580" marT="34290" marB="34290"/>
                </a:tc>
                <a:tc>
                  <a:txBody>
                    <a:bodyPr/>
                    <a:lstStyle/>
                    <a:p>
                      <a:pPr algn="ctr"/>
                      <a:r>
                        <a:rPr lang="fr-FR" sz="1200" i="0" dirty="0" smtClean="0"/>
                        <a:t>26 200 </a:t>
                      </a:r>
                      <a:endParaRPr lang="fr-FR" sz="1200" i="0" dirty="0"/>
                    </a:p>
                  </a:txBody>
                  <a:tcPr marL="68580" marR="68580" marT="34290" marB="34290"/>
                </a:tc>
                <a:tc>
                  <a:txBody>
                    <a:bodyPr/>
                    <a:lstStyle/>
                    <a:p>
                      <a:r>
                        <a:rPr lang="fr-FR" sz="1000" dirty="0" smtClean="0"/>
                        <a:t>Fénelon </a:t>
                      </a:r>
                      <a:r>
                        <a:rPr lang="fr-FR" sz="1000" i="1" dirty="0" smtClean="0"/>
                        <a:t>(secteur 2)</a:t>
                      </a:r>
                      <a:endParaRPr lang="fr-FR" sz="1000" i="1" dirty="0"/>
                    </a:p>
                  </a:txBody>
                  <a:tcPr marL="68580" marR="68580" marT="34290" marB="34290"/>
                </a:tc>
                <a:tc>
                  <a:txBody>
                    <a:bodyPr/>
                    <a:lstStyle/>
                    <a:p>
                      <a:pPr algn="ctr"/>
                      <a:r>
                        <a:rPr lang="fr-FR" sz="1200" i="0" dirty="0" smtClean="0"/>
                        <a:t>27</a:t>
                      </a:r>
                      <a:r>
                        <a:rPr lang="fr-FR" sz="1200" i="0" baseline="0" dirty="0" smtClean="0"/>
                        <a:t> 160</a:t>
                      </a:r>
                      <a:endParaRPr lang="fr-FR" sz="1200" i="0" dirty="0"/>
                    </a:p>
                  </a:txBody>
                  <a:tcPr marL="68580" marR="68580" marT="34290" marB="34290"/>
                </a:tc>
                <a:tc>
                  <a:txBody>
                    <a:bodyPr/>
                    <a:lstStyle/>
                    <a:p>
                      <a:r>
                        <a:rPr lang="fr-FR" sz="1000" dirty="0" smtClean="0"/>
                        <a:t>Bergson </a:t>
                      </a:r>
                      <a:r>
                        <a:rPr lang="fr-FR" sz="1000" i="1" dirty="0" smtClean="0"/>
                        <a:t>(secteur 1)</a:t>
                      </a:r>
                      <a:endParaRPr lang="fr-FR" sz="1000" i="1" dirty="0"/>
                    </a:p>
                  </a:txBody>
                  <a:tcPr marL="68580" marR="68580" marT="34290" marB="34290"/>
                </a:tc>
                <a:tc>
                  <a:txBody>
                    <a:bodyPr/>
                    <a:lstStyle/>
                    <a:p>
                      <a:pPr algn="ctr"/>
                      <a:r>
                        <a:rPr lang="fr-FR" sz="1200" i="0" dirty="0" smtClean="0"/>
                        <a:t>39</a:t>
                      </a:r>
                      <a:r>
                        <a:rPr lang="fr-FR" sz="1200" i="0" baseline="0" dirty="0" smtClean="0"/>
                        <a:t> 445</a:t>
                      </a:r>
                      <a:endParaRPr lang="fr-FR" sz="12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1779620337"/>
                  </a:ext>
                </a:extLst>
              </a:tr>
              <a:tr h="186621">
                <a:tc>
                  <a:txBody>
                    <a:bodyPr/>
                    <a:lstStyle/>
                    <a:p>
                      <a:pPr algn="ctr"/>
                      <a:r>
                        <a:rPr lang="fr-FR" sz="1000" b="1" dirty="0" smtClean="0"/>
                        <a:t>8</a:t>
                      </a:r>
                      <a:endParaRPr lang="fr-FR" sz="1000" b="1" dirty="0"/>
                    </a:p>
                  </a:txBody>
                  <a:tcPr marL="68580" marR="68580" marT="34290" marB="34290"/>
                </a:tc>
                <a:tc>
                  <a:txBody>
                    <a:bodyPr/>
                    <a:lstStyle/>
                    <a:p>
                      <a:r>
                        <a:rPr lang="fr-FR" sz="1000" i="0" dirty="0" smtClean="0"/>
                        <a:t>Voltaire (secteur 2)</a:t>
                      </a:r>
                      <a:endParaRPr lang="fr-FR" sz="1000" i="0"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27 160</a:t>
                      </a:r>
                    </a:p>
                  </a:txBody>
                  <a:tcPr marL="68580" marR="68580" marT="34290" marB="34290"/>
                </a:tc>
                <a:tc>
                  <a:txBody>
                    <a:bodyPr/>
                    <a:lstStyle/>
                    <a:p>
                      <a:r>
                        <a:rPr lang="fr-FR" sz="1000" i="0" dirty="0" smtClean="0"/>
                        <a:t>Janson</a:t>
                      </a:r>
                      <a:r>
                        <a:rPr lang="fr-FR" sz="1000" i="0" baseline="0" dirty="0" smtClean="0"/>
                        <a:t> de Sailly </a:t>
                      </a:r>
                      <a:r>
                        <a:rPr lang="fr-FR" sz="1000" i="1" dirty="0" smtClean="0"/>
                        <a:t>(secteur 3)</a:t>
                      </a:r>
                      <a:endParaRPr lang="fr-FR" sz="1000" i="1" dirty="0"/>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26</a:t>
                      </a:r>
                      <a:r>
                        <a:rPr lang="fr-FR" sz="1200" i="0" baseline="0" dirty="0" smtClean="0"/>
                        <a:t> 200</a:t>
                      </a:r>
                      <a:endParaRPr lang="fr-FR" sz="1200" i="0" dirty="0" smtClean="0"/>
                    </a:p>
                  </a:txBody>
                  <a:tcPr marL="68580" marR="68580" marT="34290" marB="34290"/>
                </a:tc>
                <a:tc>
                  <a:txBody>
                    <a:bodyPr/>
                    <a:lstStyle/>
                    <a:p>
                      <a:endParaRPr lang="fr-FR" sz="1000" dirty="0"/>
                    </a:p>
                  </a:txBody>
                  <a:tcPr marL="68580" marR="68580" marT="34290" marB="34290"/>
                </a:tc>
                <a:tc>
                  <a:txBody>
                    <a:bodyPr/>
                    <a:lstStyle/>
                    <a:p>
                      <a:pPr algn="ctr"/>
                      <a:endParaRPr lang="fr-FR" sz="16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013613894"/>
                  </a:ext>
                </a:extLst>
              </a:tr>
              <a:tr h="186621">
                <a:tc>
                  <a:txBody>
                    <a:bodyPr/>
                    <a:lstStyle/>
                    <a:p>
                      <a:pPr algn="ctr"/>
                      <a:r>
                        <a:rPr lang="fr-FR" sz="1000" b="1" dirty="0" smtClean="0"/>
                        <a:t>9</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Colbert </a:t>
                      </a:r>
                      <a:r>
                        <a:rPr lang="fr-FR" sz="1000" i="1" dirty="0" smtClean="0"/>
                        <a:t>(secteur 1)</a:t>
                      </a: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fr-FR" sz="1200" i="0" dirty="0" smtClean="0"/>
                        <a:t>42 040</a:t>
                      </a:r>
                    </a:p>
                  </a:txBody>
                  <a:tcPr marL="68580" marR="68580" marT="34290" marB="34290"/>
                </a:tc>
                <a:tc>
                  <a:txBody>
                    <a:bodyPr/>
                    <a:lstStyle/>
                    <a:p>
                      <a:r>
                        <a:rPr lang="fr-FR" sz="1000" dirty="0" smtClean="0"/>
                        <a:t>Diderot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endParaRPr lang="fr-FR" sz="1000" dirty="0"/>
                    </a:p>
                  </a:txBody>
                  <a:tcPr marL="68580" marR="68580" marT="34290" marB="34290"/>
                </a:tc>
                <a:tc>
                  <a:txBody>
                    <a:bodyPr/>
                    <a:lstStyle/>
                    <a:p>
                      <a:pPr algn="ctr"/>
                      <a:endParaRPr lang="fr-FR" sz="16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343769924"/>
                  </a:ext>
                </a:extLst>
              </a:tr>
              <a:tr h="186621">
                <a:tc>
                  <a:txBody>
                    <a:bodyPr/>
                    <a:lstStyle/>
                    <a:p>
                      <a:pPr algn="ctr"/>
                      <a:r>
                        <a:rPr lang="fr-FR" sz="1000" b="1" dirty="0" smtClean="0"/>
                        <a:t>10</a:t>
                      </a:r>
                      <a:endParaRPr lang="fr-FR" sz="10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000" dirty="0" smtClean="0"/>
                        <a:t>Diderot </a:t>
                      </a:r>
                      <a:r>
                        <a:rPr lang="fr-FR" sz="1000" i="1" dirty="0" smtClean="0"/>
                        <a:t>(secteur 1)</a:t>
                      </a:r>
                    </a:p>
                  </a:txBody>
                  <a:tcPr marL="68580" marR="68580" marT="34290" marB="34290"/>
                </a:tc>
                <a:tc>
                  <a:txBody>
                    <a:bodyPr/>
                    <a:lstStyle/>
                    <a:p>
                      <a:pPr algn="ctr"/>
                      <a:r>
                        <a:rPr lang="fr-FR" sz="1200" i="0" dirty="0" smtClean="0"/>
                        <a:t>42 040</a:t>
                      </a:r>
                    </a:p>
                  </a:txBody>
                  <a:tcPr marL="68580" marR="68580" marT="34290" marB="34290"/>
                </a:tc>
                <a:tc>
                  <a:txBody>
                    <a:bodyPr/>
                    <a:lstStyle/>
                    <a:p>
                      <a:r>
                        <a:rPr lang="fr-FR" sz="1000" i="0" dirty="0" smtClean="0"/>
                        <a:t>PGDG</a:t>
                      </a:r>
                      <a:r>
                        <a:rPr lang="fr-FR" sz="1000" i="0" baseline="0" dirty="0" smtClean="0"/>
                        <a:t> </a:t>
                      </a:r>
                      <a:r>
                        <a:rPr lang="fr-FR" sz="1000" i="1" dirty="0" smtClean="0"/>
                        <a:t>(secteur 1)</a:t>
                      </a:r>
                      <a:endParaRPr lang="fr-FR" sz="1000" i="1" dirty="0"/>
                    </a:p>
                  </a:txBody>
                  <a:tcPr marL="68580" marR="68580" marT="34290" marB="34290"/>
                </a:tc>
                <a:tc>
                  <a:txBody>
                    <a:bodyPr/>
                    <a:lstStyle/>
                    <a:p>
                      <a:pPr algn="ctr"/>
                      <a:r>
                        <a:rPr lang="fr-FR" sz="1200" i="0" dirty="0" smtClean="0"/>
                        <a:t>42</a:t>
                      </a:r>
                      <a:r>
                        <a:rPr lang="fr-FR" sz="1200" i="0" baseline="0" dirty="0" smtClean="0"/>
                        <a:t> 04</a:t>
                      </a:r>
                      <a:r>
                        <a:rPr lang="fr-FR" sz="1200" i="0" dirty="0" smtClean="0"/>
                        <a:t>0</a:t>
                      </a:r>
                      <a:endParaRPr lang="fr-FR" sz="1200" i="0" dirty="0"/>
                    </a:p>
                  </a:txBody>
                  <a:tcPr marL="68580" marR="68580" marT="34290" marB="34290"/>
                </a:tc>
                <a:tc>
                  <a:txBody>
                    <a:bodyPr/>
                    <a:lstStyle/>
                    <a:p>
                      <a:endParaRPr lang="fr-FR" sz="1000" dirty="0"/>
                    </a:p>
                  </a:txBody>
                  <a:tcPr marL="68580" marR="68580" marT="34290" marB="34290"/>
                </a:tc>
                <a:tc>
                  <a:txBody>
                    <a:bodyPr/>
                    <a:lstStyle/>
                    <a:p>
                      <a:pPr algn="ctr"/>
                      <a:endParaRPr lang="fr-FR" sz="1600" i="0" dirty="0"/>
                    </a:p>
                  </a:txBody>
                  <a:tcPr marL="68580" marR="68580" marT="34290" marB="34290"/>
                </a:tc>
                <a:tc>
                  <a:txBody>
                    <a:bodyPr/>
                    <a:lstStyle/>
                    <a:p>
                      <a:endParaRPr lang="fr-FR" sz="1000" i="0" dirty="0"/>
                    </a:p>
                  </a:txBody>
                  <a:tcPr marL="68580" marR="68580" marT="34290" marB="34290"/>
                </a:tc>
                <a:tc>
                  <a:txBody>
                    <a:bodyPr/>
                    <a:lstStyle/>
                    <a:p>
                      <a:pPr algn="ctr"/>
                      <a:endParaRPr lang="fr-FR" sz="1000" i="0" dirty="0"/>
                    </a:p>
                  </a:txBody>
                  <a:tcPr marL="68580" marR="68580" marT="34290" marB="34290"/>
                </a:tc>
                <a:extLst>
                  <a:ext uri="{0D108BD9-81ED-4DB2-BD59-A6C34878D82A}">
                    <a16:rowId xmlns:a16="http://schemas.microsoft.com/office/drawing/2014/main" val="2690440006"/>
                  </a:ext>
                </a:extLst>
              </a:tr>
            </a:tbl>
          </a:graphicData>
        </a:graphic>
      </p:graphicFrame>
      <p:sp>
        <p:nvSpPr>
          <p:cNvPr id="3" name="ZoneTexte 2"/>
          <p:cNvSpPr txBox="1"/>
          <p:nvPr/>
        </p:nvSpPr>
        <p:spPr>
          <a:xfrm>
            <a:off x="1911693" y="4793542"/>
            <a:ext cx="8172983" cy="1131079"/>
          </a:xfrm>
          <a:prstGeom prst="rect">
            <a:avLst/>
          </a:prstGeom>
          <a:noFill/>
        </p:spPr>
        <p:txBody>
          <a:bodyPr wrap="square" rtlCol="0">
            <a:spAutoFit/>
          </a:bodyPr>
          <a:lstStyle/>
          <a:p>
            <a:pPr algn="just"/>
            <a:r>
              <a:rPr lang="fr-FR" sz="1350" dirty="0">
                <a:solidFill>
                  <a:prstClr val="black"/>
                </a:solidFill>
                <a:latin typeface="Arial" panose="020B0604020202020204" pitchFamily="34" charset="0"/>
                <a:cs typeface="Arial" panose="020B0604020202020204" pitchFamily="34" charset="0"/>
              </a:rPr>
              <a:t>Cas n°5 : Léa est une élève de niveau intermédiaire, qui bénéficie du bonus IPS maximum. </a:t>
            </a:r>
          </a:p>
          <a:p>
            <a:pPr algn="just"/>
            <a:endParaRPr lang="fr-FR" sz="1350" b="1" dirty="0">
              <a:solidFill>
                <a:prstClr val="black"/>
              </a:solidFill>
              <a:latin typeface="Arial" panose="020B0604020202020204" pitchFamily="34" charset="0"/>
              <a:cs typeface="Arial" panose="020B0604020202020204" pitchFamily="34" charset="0"/>
            </a:endParaRPr>
          </a:p>
          <a:p>
            <a:pPr marL="214313" indent="-214313">
              <a:buFont typeface="Wingdings" panose="05000000000000000000" pitchFamily="2" charset="2"/>
              <a:buChar char="è"/>
            </a:pPr>
            <a:r>
              <a:rPr lang="fr-FR" sz="1350" b="1" dirty="0">
                <a:solidFill>
                  <a:prstClr val="black"/>
                </a:solidFill>
                <a:latin typeface="Arial" panose="020B0604020202020204" pitchFamily="34" charset="0"/>
                <a:cs typeface="Arial" panose="020B0604020202020204" pitchFamily="34" charset="0"/>
              </a:rPr>
              <a:t>Elle a été retenue dans un établissement privé, elle doit formuler le vœu et le placer en vœu 1</a:t>
            </a:r>
          </a:p>
          <a:p>
            <a:pPr marL="214313" indent="-214313" algn="just">
              <a:buFont typeface="Wingdings" panose="05000000000000000000" pitchFamily="2" charset="2"/>
              <a:buChar char="è"/>
            </a:pPr>
            <a:r>
              <a:rPr lang="fr-FR" sz="1350" dirty="0">
                <a:solidFill>
                  <a:prstClr val="black"/>
                </a:solidFill>
                <a:latin typeface="Arial" panose="020B0604020202020204" pitchFamily="34" charset="0"/>
                <a:cs typeface="Arial" panose="020B0604020202020204" pitchFamily="34" charset="0"/>
              </a:rPr>
              <a:t>Ses autres vœux sont abandonnés à partir du moment où elle est retenue par le chef d’établissement du lycée privé dans AFFELNET</a:t>
            </a:r>
          </a:p>
        </p:txBody>
      </p:sp>
      <p:sp>
        <p:nvSpPr>
          <p:cNvPr id="4" name="Rectangle 3"/>
          <p:cNvSpPr/>
          <p:nvPr/>
        </p:nvSpPr>
        <p:spPr>
          <a:xfrm>
            <a:off x="8116810" y="843916"/>
            <a:ext cx="1590758" cy="50755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8" name="Forme libre 7"/>
          <p:cNvSpPr/>
          <p:nvPr/>
        </p:nvSpPr>
        <p:spPr>
          <a:xfrm>
            <a:off x="8162819" y="1442148"/>
            <a:ext cx="1302743" cy="1163029"/>
          </a:xfrm>
          <a:custGeom>
            <a:avLst/>
            <a:gdLst>
              <a:gd name="connsiteX0" fmla="*/ 0 w 1736991"/>
              <a:gd name="connsiteY0" fmla="*/ 54910 h 1630669"/>
              <a:gd name="connsiteX1" fmla="*/ 1736785 w 1736991"/>
              <a:gd name="connsiteY1" fmla="*/ 14654 h 1630669"/>
              <a:gd name="connsiteX2" fmla="*/ 126521 w 1736991"/>
              <a:gd name="connsiteY2" fmla="*/ 273446 h 1630669"/>
              <a:gd name="connsiteX3" fmla="*/ 1547004 w 1736991"/>
              <a:gd name="connsiteY3" fmla="*/ 560993 h 1630669"/>
              <a:gd name="connsiteX4" fmla="*/ 419819 w 1736991"/>
              <a:gd name="connsiteY4" fmla="*/ 808284 h 1630669"/>
              <a:gd name="connsiteX5" fmla="*/ 1328468 w 1736991"/>
              <a:gd name="connsiteY5" fmla="*/ 1170593 h 1630669"/>
              <a:gd name="connsiteX6" fmla="*/ 638355 w 1736991"/>
              <a:gd name="connsiteY6" fmla="*/ 1377627 h 1630669"/>
              <a:gd name="connsiteX7" fmla="*/ 1081177 w 1736991"/>
              <a:gd name="connsiteY7" fmla="*/ 1630669 h 1630669"/>
              <a:gd name="connsiteX8" fmla="*/ 1081177 w 1736991"/>
              <a:gd name="connsiteY8" fmla="*/ 1630669 h 163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991" h="1630669">
                <a:moveTo>
                  <a:pt x="0" y="54910"/>
                </a:moveTo>
                <a:cubicBezTo>
                  <a:pt x="857849" y="16570"/>
                  <a:pt x="1715698" y="-21769"/>
                  <a:pt x="1736785" y="14654"/>
                </a:cubicBezTo>
                <a:cubicBezTo>
                  <a:pt x="1757872" y="51077"/>
                  <a:pt x="158151" y="182390"/>
                  <a:pt x="126521" y="273446"/>
                </a:cubicBezTo>
                <a:cubicBezTo>
                  <a:pt x="94891" y="364502"/>
                  <a:pt x="1498121" y="471853"/>
                  <a:pt x="1547004" y="560993"/>
                </a:cubicBezTo>
                <a:cubicBezTo>
                  <a:pt x="1595887" y="650133"/>
                  <a:pt x="456242" y="706684"/>
                  <a:pt x="419819" y="808284"/>
                </a:cubicBezTo>
                <a:cubicBezTo>
                  <a:pt x="383396" y="909884"/>
                  <a:pt x="1292045" y="1075703"/>
                  <a:pt x="1328468" y="1170593"/>
                </a:cubicBezTo>
                <a:cubicBezTo>
                  <a:pt x="1364891" y="1265483"/>
                  <a:pt x="679570" y="1300948"/>
                  <a:pt x="638355" y="1377627"/>
                </a:cubicBezTo>
                <a:cubicBezTo>
                  <a:pt x="597140" y="1454306"/>
                  <a:pt x="1081177" y="1630669"/>
                  <a:pt x="1081177" y="1630669"/>
                </a:cubicBezTo>
                <a:lnTo>
                  <a:pt x="1081177" y="1630669"/>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latin typeface="Calibri" panose="020F0502020204030204"/>
            </a:endParaRPr>
          </a:p>
        </p:txBody>
      </p:sp>
    </p:spTree>
    <p:extLst>
      <p:ext uri="{BB962C8B-B14F-4D97-AF65-F5344CB8AC3E}">
        <p14:creationId xmlns:p14="http://schemas.microsoft.com/office/powerpoint/2010/main" val="29724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340261" y="435097"/>
            <a:ext cx="7190855" cy="608554"/>
          </a:xfrm>
        </p:spPr>
        <p:txBody>
          <a:bodyPr>
            <a:normAutofit/>
          </a:bodyPr>
          <a:lstStyle/>
          <a:p>
            <a:pPr algn="ctr"/>
            <a:r>
              <a:rPr lang="fr-FR" sz="2800" b="1" i="1" dirty="0" smtClean="0"/>
              <a:t>Formulations de </a:t>
            </a:r>
            <a:r>
              <a:rPr lang="fr-FR" sz="2800" b="1" i="1" dirty="0" err="1" smtClean="0"/>
              <a:t>voeux</a:t>
            </a:r>
            <a:r>
              <a:rPr lang="fr-FR" sz="2800" b="1" i="1" dirty="0" smtClean="0"/>
              <a:t> </a:t>
            </a:r>
            <a:r>
              <a:rPr lang="fr-FR" sz="2800" b="1" i="1" dirty="0"/>
              <a:t>à éviter…</a:t>
            </a:r>
          </a:p>
        </p:txBody>
      </p:sp>
      <p:sp>
        <p:nvSpPr>
          <p:cNvPr id="8" name="ZoneTexte 7"/>
          <p:cNvSpPr txBox="1"/>
          <p:nvPr/>
        </p:nvSpPr>
        <p:spPr>
          <a:xfrm>
            <a:off x="1849822" y="1676466"/>
            <a:ext cx="3137338" cy="501675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fr-FR" sz="2000" b="1" dirty="0">
                <a:solidFill>
                  <a:prstClr val="white"/>
                </a:solidFill>
                <a:latin typeface="Calibri" panose="020F0502020204030204"/>
              </a:rPr>
              <a:t>CAMILLE</a:t>
            </a:r>
          </a:p>
          <a:p>
            <a:r>
              <a:rPr lang="fr-FR" sz="2000" dirty="0">
                <a:solidFill>
                  <a:prstClr val="white"/>
                </a:solidFill>
                <a:latin typeface="Calibri" panose="020F0502020204030204"/>
              </a:rPr>
              <a:t>Collège de secteur : Pailleron</a:t>
            </a:r>
          </a:p>
          <a:p>
            <a:r>
              <a:rPr lang="fr-FR" sz="2000" dirty="0">
                <a:solidFill>
                  <a:prstClr val="white"/>
                </a:solidFill>
                <a:latin typeface="Calibri" panose="020F0502020204030204"/>
              </a:rPr>
              <a:t>Collège de scolarisation : Balzac en SI britannique (bonus IPS : 600 points)</a:t>
            </a:r>
          </a:p>
          <a:p>
            <a:r>
              <a:rPr lang="fr-FR" sz="2000" dirty="0">
                <a:solidFill>
                  <a:prstClr val="white"/>
                </a:solidFill>
                <a:latin typeface="Calibri" panose="020F0502020204030204"/>
              </a:rPr>
              <a:t>Non boursière</a:t>
            </a:r>
          </a:p>
          <a:p>
            <a:r>
              <a:rPr lang="fr-FR" sz="2000" dirty="0">
                <a:solidFill>
                  <a:prstClr val="white"/>
                </a:solidFill>
                <a:latin typeface="Calibri" panose="020F0502020204030204"/>
              </a:rPr>
              <a:t>Très bon niveau scolaire</a:t>
            </a:r>
          </a:p>
          <a:p>
            <a:r>
              <a:rPr lang="fr-FR" sz="2000" dirty="0">
                <a:solidFill>
                  <a:prstClr val="white"/>
                </a:solidFill>
                <a:latin typeface="Calibri" panose="020F0502020204030204"/>
              </a:rPr>
              <a:t>Souhaite poursuivre sa scolarité en SI britannique. </a:t>
            </a:r>
          </a:p>
          <a:p>
            <a:r>
              <a:rPr lang="fr-FR" sz="2000" dirty="0">
                <a:solidFill>
                  <a:prstClr val="white"/>
                </a:solidFill>
                <a:latin typeface="Calibri" panose="020F0502020204030204"/>
              </a:rPr>
              <a:t>Le temps de transport n’est pas une difficulté</a:t>
            </a:r>
          </a:p>
          <a:p>
            <a:r>
              <a:rPr lang="fr-FR" sz="2000" dirty="0">
                <a:solidFill>
                  <a:prstClr val="white"/>
                </a:solidFill>
                <a:latin typeface="Calibri" panose="020F0502020204030204"/>
              </a:rPr>
              <a:t>Est intéressée par les enseignements artistiques (pratique la musique et les arts plastiques)</a:t>
            </a:r>
          </a:p>
        </p:txBody>
      </p:sp>
      <p:graphicFrame>
        <p:nvGraphicFramePr>
          <p:cNvPr id="10" name="Tableau 9"/>
          <p:cNvGraphicFramePr>
            <a:graphicFrameLocks noGrp="1"/>
          </p:cNvGraphicFramePr>
          <p:nvPr>
            <p:extLst>
              <p:ext uri="{D42A27DB-BD31-4B8C-83A1-F6EECF244321}">
                <p14:modId xmlns:p14="http://schemas.microsoft.com/office/powerpoint/2010/main" val="2421110787"/>
              </p:ext>
            </p:extLst>
          </p:nvPr>
        </p:nvGraphicFramePr>
        <p:xfrm>
          <a:off x="4746500" y="1101290"/>
          <a:ext cx="3209832" cy="1278508"/>
        </p:xfrm>
        <a:graphic>
          <a:graphicData uri="http://schemas.openxmlformats.org/drawingml/2006/table">
            <a:tbl>
              <a:tblPr firstRow="1" bandRow="1">
                <a:tableStyleId>{21E4AEA4-8DFA-4A89-87EB-49C32662AFE0}</a:tableStyleId>
              </a:tblPr>
              <a:tblGrid>
                <a:gridCol w="615708">
                  <a:extLst>
                    <a:ext uri="{9D8B030D-6E8A-4147-A177-3AD203B41FA5}">
                      <a16:colId xmlns:a16="http://schemas.microsoft.com/office/drawing/2014/main" val="2940167787"/>
                    </a:ext>
                  </a:extLst>
                </a:gridCol>
                <a:gridCol w="2594124">
                  <a:extLst>
                    <a:ext uri="{9D8B030D-6E8A-4147-A177-3AD203B41FA5}">
                      <a16:colId xmlns:a16="http://schemas.microsoft.com/office/drawing/2014/main" val="2992142281"/>
                    </a:ext>
                  </a:extLst>
                </a:gridCol>
              </a:tblGrid>
              <a:tr h="406255">
                <a:tc>
                  <a:txBody>
                    <a:bodyPr/>
                    <a:lstStyle/>
                    <a:p>
                      <a:pPr algn="ctr"/>
                      <a:r>
                        <a:rPr lang="fr-FR" sz="1400" dirty="0" smtClean="0"/>
                        <a:t>Rang</a:t>
                      </a:r>
                      <a:endParaRPr lang="fr-FR" sz="1400" dirty="0"/>
                    </a:p>
                  </a:txBody>
                  <a:tcPr marL="68580" marR="68580" marT="34290" marB="34290"/>
                </a:tc>
                <a:tc>
                  <a:txBody>
                    <a:bodyPr/>
                    <a:lstStyle/>
                    <a:p>
                      <a:pPr algn="ctr"/>
                      <a:r>
                        <a:rPr lang="fr-FR" sz="1400" dirty="0" err="1" smtClean="0"/>
                        <a:t>Voeux</a:t>
                      </a:r>
                      <a:r>
                        <a:rPr lang="fr-FR" sz="1400" dirty="0" smtClean="0"/>
                        <a:t> </a:t>
                      </a:r>
                      <a:r>
                        <a:rPr lang="fr-FR" sz="1400" baseline="0" dirty="0" smtClean="0"/>
                        <a:t>formulés</a:t>
                      </a:r>
                      <a:endParaRPr lang="fr-FR" sz="1400" dirty="0"/>
                    </a:p>
                  </a:txBody>
                  <a:tcPr marL="68580" marR="68580" marT="34290" marB="34290"/>
                </a:tc>
                <a:extLst>
                  <a:ext uri="{0D108BD9-81ED-4DB2-BD59-A6C34878D82A}">
                    <a16:rowId xmlns:a16="http://schemas.microsoft.com/office/drawing/2014/main" val="3956259856"/>
                  </a:ext>
                </a:extLst>
              </a:tr>
              <a:tr h="290751">
                <a:tc>
                  <a:txBody>
                    <a:bodyPr/>
                    <a:lstStyle/>
                    <a:p>
                      <a:pPr algn="ctr"/>
                      <a:r>
                        <a:rPr lang="fr-FR" sz="1400" dirty="0" smtClean="0"/>
                        <a:t>1</a:t>
                      </a:r>
                      <a:endParaRPr lang="fr-FR" sz="1400" b="1" dirty="0"/>
                    </a:p>
                  </a:txBody>
                  <a:tcPr marL="68580" marR="68580" marT="34290" marB="34290"/>
                </a:tc>
                <a:tc>
                  <a:txBody>
                    <a:bodyPr/>
                    <a:lstStyle/>
                    <a:p>
                      <a:r>
                        <a:rPr lang="fr-FR" sz="1400" dirty="0" smtClean="0"/>
                        <a:t>Henri-IV</a:t>
                      </a:r>
                      <a:endParaRPr lang="fr-FR" sz="1400" i="0" dirty="0"/>
                    </a:p>
                  </a:txBody>
                  <a:tcPr marL="68580" marR="68580" marT="34290" marB="34290"/>
                </a:tc>
                <a:extLst>
                  <a:ext uri="{0D108BD9-81ED-4DB2-BD59-A6C34878D82A}">
                    <a16:rowId xmlns:a16="http://schemas.microsoft.com/office/drawing/2014/main" val="2926226591"/>
                  </a:ext>
                </a:extLst>
              </a:tr>
              <a:tr h="290751">
                <a:tc>
                  <a:txBody>
                    <a:bodyPr/>
                    <a:lstStyle/>
                    <a:p>
                      <a:pPr algn="ctr"/>
                      <a:r>
                        <a:rPr lang="fr-FR" sz="1400" dirty="0" smtClean="0"/>
                        <a:t>2</a:t>
                      </a:r>
                      <a:endParaRPr lang="fr-FR" sz="1400" b="1" dirty="0"/>
                    </a:p>
                  </a:txBody>
                  <a:tcPr marL="68580" marR="68580" marT="34290" marB="34290"/>
                </a:tc>
                <a:tc>
                  <a:txBody>
                    <a:bodyPr/>
                    <a:lstStyle/>
                    <a:p>
                      <a:r>
                        <a:rPr lang="fr-FR" sz="1400" dirty="0" smtClean="0"/>
                        <a:t>Balzac</a:t>
                      </a:r>
                      <a:r>
                        <a:rPr lang="fr-FR" sz="1400" baseline="0" dirty="0" smtClean="0"/>
                        <a:t> – SI Britannique</a:t>
                      </a:r>
                      <a:endParaRPr lang="fr-FR" sz="1400" i="1" dirty="0"/>
                    </a:p>
                  </a:txBody>
                  <a:tcPr marL="68580" marR="68580" marT="34290" marB="34290"/>
                </a:tc>
                <a:extLst>
                  <a:ext uri="{0D108BD9-81ED-4DB2-BD59-A6C34878D82A}">
                    <a16:rowId xmlns:a16="http://schemas.microsoft.com/office/drawing/2014/main" val="2170815684"/>
                  </a:ext>
                </a:extLst>
              </a:tr>
              <a:tr h="290751">
                <a:tc>
                  <a:txBody>
                    <a:bodyPr/>
                    <a:lstStyle/>
                    <a:p>
                      <a:pPr algn="ctr"/>
                      <a:r>
                        <a:rPr lang="fr-FR" sz="1400" dirty="0" smtClean="0"/>
                        <a:t>3</a:t>
                      </a:r>
                      <a:endParaRPr lang="fr-FR" sz="1400" b="1" dirty="0"/>
                    </a:p>
                  </a:txBody>
                  <a:tcPr marL="68580" marR="68580" marT="34290" marB="34290"/>
                </a:tc>
                <a:tc>
                  <a:txBody>
                    <a:bodyPr/>
                    <a:lstStyle/>
                    <a:p>
                      <a:r>
                        <a:rPr lang="fr-FR" sz="1400" dirty="0" smtClean="0"/>
                        <a:t>Racine –</a:t>
                      </a:r>
                      <a:r>
                        <a:rPr lang="fr-FR" sz="1400" baseline="0" dirty="0" smtClean="0"/>
                        <a:t> Double cursus musique</a:t>
                      </a:r>
                      <a:endParaRPr lang="fr-FR" sz="1400" i="1" dirty="0"/>
                    </a:p>
                  </a:txBody>
                  <a:tcPr marL="68580" marR="68580" marT="34290" marB="34290"/>
                </a:tc>
                <a:extLst>
                  <a:ext uri="{0D108BD9-81ED-4DB2-BD59-A6C34878D82A}">
                    <a16:rowId xmlns:a16="http://schemas.microsoft.com/office/drawing/2014/main" val="2374667641"/>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440797874"/>
              </p:ext>
            </p:extLst>
          </p:nvPr>
        </p:nvGraphicFramePr>
        <p:xfrm>
          <a:off x="4771506" y="2480664"/>
          <a:ext cx="3232122" cy="1892657"/>
        </p:xfrm>
        <a:graphic>
          <a:graphicData uri="http://schemas.openxmlformats.org/drawingml/2006/table">
            <a:tbl>
              <a:tblPr firstRow="1" bandRow="1">
                <a:tableStyleId>{21E4AEA4-8DFA-4A89-87EB-49C32662AFE0}</a:tableStyleId>
              </a:tblPr>
              <a:tblGrid>
                <a:gridCol w="619984">
                  <a:extLst>
                    <a:ext uri="{9D8B030D-6E8A-4147-A177-3AD203B41FA5}">
                      <a16:colId xmlns:a16="http://schemas.microsoft.com/office/drawing/2014/main" val="2940167787"/>
                    </a:ext>
                  </a:extLst>
                </a:gridCol>
                <a:gridCol w="2612138">
                  <a:extLst>
                    <a:ext uri="{9D8B030D-6E8A-4147-A177-3AD203B41FA5}">
                      <a16:colId xmlns:a16="http://schemas.microsoft.com/office/drawing/2014/main" val="2992142281"/>
                    </a:ext>
                  </a:extLst>
                </a:gridCol>
              </a:tblGrid>
              <a:tr h="309712">
                <a:tc>
                  <a:txBody>
                    <a:bodyPr/>
                    <a:lstStyle/>
                    <a:p>
                      <a:pPr algn="ctr"/>
                      <a:r>
                        <a:rPr lang="fr-FR" sz="1400" dirty="0" smtClean="0"/>
                        <a:t>Rang</a:t>
                      </a:r>
                      <a:endParaRPr lang="fr-FR" sz="1400" dirty="0"/>
                    </a:p>
                  </a:txBody>
                  <a:tcPr marL="68580" marR="68580" marT="34290" marB="34290"/>
                </a:tc>
                <a:tc>
                  <a:txBody>
                    <a:bodyPr/>
                    <a:lstStyle/>
                    <a:p>
                      <a:pPr algn="ctr"/>
                      <a:r>
                        <a:rPr lang="fr-FR" sz="1400" dirty="0" err="1" smtClean="0"/>
                        <a:t>Voeux</a:t>
                      </a:r>
                      <a:r>
                        <a:rPr lang="fr-FR" sz="1400" dirty="0" smtClean="0"/>
                        <a:t> </a:t>
                      </a:r>
                      <a:r>
                        <a:rPr lang="fr-FR" sz="1400" baseline="0" dirty="0" smtClean="0"/>
                        <a:t>formulés</a:t>
                      </a:r>
                      <a:endParaRPr lang="fr-FR" sz="1400" dirty="0"/>
                    </a:p>
                  </a:txBody>
                  <a:tcPr marL="68580" marR="68580" marT="34290" marB="34290"/>
                </a:tc>
                <a:extLst>
                  <a:ext uri="{0D108BD9-81ED-4DB2-BD59-A6C34878D82A}">
                    <a16:rowId xmlns:a16="http://schemas.microsoft.com/office/drawing/2014/main" val="3956259856"/>
                  </a:ext>
                </a:extLst>
              </a:tr>
              <a:tr h="255652">
                <a:tc>
                  <a:txBody>
                    <a:bodyPr/>
                    <a:lstStyle/>
                    <a:p>
                      <a:pPr algn="ctr"/>
                      <a:r>
                        <a:rPr lang="fr-FR" sz="1400" dirty="0" smtClean="0"/>
                        <a:t>1</a:t>
                      </a:r>
                      <a:endParaRPr lang="fr-FR" sz="1400" b="1" dirty="0"/>
                    </a:p>
                  </a:txBody>
                  <a:tcPr marL="68580" marR="68580" marT="34290" marB="34290"/>
                </a:tc>
                <a:tc>
                  <a:txBody>
                    <a:bodyPr/>
                    <a:lstStyle/>
                    <a:p>
                      <a:r>
                        <a:rPr lang="fr-FR" sz="1400" dirty="0" smtClean="0"/>
                        <a:t>Balzac –</a:t>
                      </a:r>
                      <a:r>
                        <a:rPr lang="fr-FR" sz="1400" baseline="0" dirty="0" smtClean="0"/>
                        <a:t> </a:t>
                      </a:r>
                      <a:r>
                        <a:rPr lang="fr-FR" sz="1400" dirty="0" smtClean="0"/>
                        <a:t>SI</a:t>
                      </a:r>
                      <a:r>
                        <a:rPr lang="fr-FR" sz="1400" baseline="0" dirty="0" smtClean="0"/>
                        <a:t> britannique </a:t>
                      </a:r>
                      <a:endParaRPr lang="fr-FR" sz="1400" i="0" dirty="0"/>
                    </a:p>
                  </a:txBody>
                  <a:tcPr marL="68580" marR="68580" marT="34290" marB="34290"/>
                </a:tc>
                <a:extLst>
                  <a:ext uri="{0D108BD9-81ED-4DB2-BD59-A6C34878D82A}">
                    <a16:rowId xmlns:a16="http://schemas.microsoft.com/office/drawing/2014/main" val="2926226591"/>
                  </a:ext>
                </a:extLst>
              </a:tr>
              <a:tr h="455185">
                <a:tc>
                  <a:txBody>
                    <a:bodyPr/>
                    <a:lstStyle/>
                    <a:p>
                      <a:pPr algn="ctr"/>
                      <a:r>
                        <a:rPr lang="fr-FR" sz="1400" b="0" dirty="0" smtClean="0"/>
                        <a:t>2</a:t>
                      </a:r>
                      <a:endParaRPr lang="fr-FR" sz="1400" b="1" dirty="0"/>
                    </a:p>
                  </a:txBody>
                  <a:tcPr marL="68580" marR="68580" marT="34290" marB="34290"/>
                </a:tc>
                <a:tc>
                  <a:txBody>
                    <a:bodyPr/>
                    <a:lstStyle/>
                    <a:p>
                      <a:r>
                        <a:rPr lang="fr-FR" sz="1400" dirty="0" smtClean="0"/>
                        <a:t>Racine –</a:t>
                      </a:r>
                      <a:r>
                        <a:rPr lang="fr-FR" sz="1400" baseline="0" dirty="0" smtClean="0"/>
                        <a:t> Double cursus musique</a:t>
                      </a:r>
                      <a:endParaRPr lang="fr-FR" sz="1400" i="1" dirty="0"/>
                    </a:p>
                  </a:txBody>
                  <a:tcPr marL="68580" marR="68580" marT="34290" marB="34290"/>
                </a:tc>
                <a:extLst>
                  <a:ext uri="{0D108BD9-81ED-4DB2-BD59-A6C34878D82A}">
                    <a16:rowId xmlns:a16="http://schemas.microsoft.com/office/drawing/2014/main" val="2374667641"/>
                  </a:ext>
                </a:extLst>
              </a:tr>
              <a:tr h="255652">
                <a:tc>
                  <a:txBody>
                    <a:bodyPr/>
                    <a:lstStyle/>
                    <a:p>
                      <a:pPr algn="ctr"/>
                      <a:r>
                        <a:rPr lang="fr-FR" sz="1400" b="0" dirty="0" smtClean="0"/>
                        <a:t>3</a:t>
                      </a:r>
                      <a:endParaRPr lang="fr-FR" sz="1400" b="1" dirty="0"/>
                    </a:p>
                  </a:txBody>
                  <a:tcPr marL="68580" marR="68580" marT="34290" marB="34290"/>
                </a:tc>
                <a:tc>
                  <a:txBody>
                    <a:bodyPr/>
                    <a:lstStyle/>
                    <a:p>
                      <a:r>
                        <a:rPr lang="fr-FR" sz="1400" dirty="0" smtClean="0"/>
                        <a:t>Sophie Germain (secteur 2)</a:t>
                      </a:r>
                      <a:endParaRPr lang="fr-FR" sz="1400" i="1" dirty="0"/>
                    </a:p>
                  </a:txBody>
                  <a:tcPr marL="68580" marR="68580" marT="34290" marB="34290"/>
                </a:tc>
                <a:extLst>
                  <a:ext uri="{0D108BD9-81ED-4DB2-BD59-A6C34878D82A}">
                    <a16:rowId xmlns:a16="http://schemas.microsoft.com/office/drawing/2014/main" val="3106759428"/>
                  </a:ext>
                </a:extLst>
              </a:tr>
              <a:tr h="255652">
                <a:tc>
                  <a:txBody>
                    <a:bodyPr/>
                    <a:lstStyle/>
                    <a:p>
                      <a:pPr algn="ctr"/>
                      <a:r>
                        <a:rPr lang="fr-FR" sz="1400" b="0" dirty="0" smtClean="0"/>
                        <a:t>4</a:t>
                      </a:r>
                      <a:endParaRPr lang="fr-FR" sz="1400" b="1" dirty="0"/>
                    </a:p>
                  </a:txBody>
                  <a:tcPr marL="68580" marR="68580" marT="34290" marB="34290"/>
                </a:tc>
                <a:tc>
                  <a:txBody>
                    <a:bodyPr/>
                    <a:lstStyle/>
                    <a:p>
                      <a:r>
                        <a:rPr lang="fr-FR" sz="1400" i="0" dirty="0" smtClean="0"/>
                        <a:t>Charlemagne</a:t>
                      </a:r>
                      <a:r>
                        <a:rPr lang="fr-FR" sz="1400" i="0" baseline="0" dirty="0" smtClean="0"/>
                        <a:t> (secteur 2)</a:t>
                      </a:r>
                      <a:endParaRPr lang="fr-FR" sz="1400" i="0" dirty="0"/>
                    </a:p>
                  </a:txBody>
                  <a:tcPr marL="68580" marR="68580" marT="34290" marB="34290"/>
                </a:tc>
                <a:extLst>
                  <a:ext uri="{0D108BD9-81ED-4DB2-BD59-A6C34878D82A}">
                    <a16:rowId xmlns:a16="http://schemas.microsoft.com/office/drawing/2014/main" val="3691791686"/>
                  </a:ext>
                </a:extLst>
              </a:tr>
              <a:tr h="255652">
                <a:tc>
                  <a:txBody>
                    <a:bodyPr/>
                    <a:lstStyle/>
                    <a:p>
                      <a:pPr algn="ctr"/>
                      <a:r>
                        <a:rPr lang="fr-FR" sz="1400" b="0" dirty="0" smtClean="0"/>
                        <a:t>5</a:t>
                      </a:r>
                      <a:endParaRPr lang="fr-FR" sz="14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400" dirty="0" smtClean="0">
                          <a:solidFill>
                            <a:srgbClr val="0070C0"/>
                          </a:solidFill>
                        </a:rPr>
                        <a:t>Turgot (secteur 1)</a:t>
                      </a:r>
                      <a:endParaRPr lang="fr-FR" sz="1400" i="1" dirty="0" smtClean="0">
                        <a:solidFill>
                          <a:srgbClr val="0070C0"/>
                        </a:solidFill>
                      </a:endParaRPr>
                    </a:p>
                  </a:txBody>
                  <a:tcPr marL="68580" marR="68580" marT="34290" marB="34290"/>
                </a:tc>
                <a:extLst>
                  <a:ext uri="{0D108BD9-81ED-4DB2-BD59-A6C34878D82A}">
                    <a16:rowId xmlns:a16="http://schemas.microsoft.com/office/drawing/2014/main" val="3881468438"/>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1334187028"/>
              </p:ext>
            </p:extLst>
          </p:nvPr>
        </p:nvGraphicFramePr>
        <p:xfrm>
          <a:off x="4771507" y="4474186"/>
          <a:ext cx="3232122" cy="2320967"/>
        </p:xfrm>
        <a:graphic>
          <a:graphicData uri="http://schemas.openxmlformats.org/drawingml/2006/table">
            <a:tbl>
              <a:tblPr firstRow="1" bandRow="1">
                <a:tableStyleId>{21E4AEA4-8DFA-4A89-87EB-49C32662AFE0}</a:tableStyleId>
              </a:tblPr>
              <a:tblGrid>
                <a:gridCol w="619984">
                  <a:extLst>
                    <a:ext uri="{9D8B030D-6E8A-4147-A177-3AD203B41FA5}">
                      <a16:colId xmlns:a16="http://schemas.microsoft.com/office/drawing/2014/main" val="2940167787"/>
                    </a:ext>
                  </a:extLst>
                </a:gridCol>
                <a:gridCol w="2612138">
                  <a:extLst>
                    <a:ext uri="{9D8B030D-6E8A-4147-A177-3AD203B41FA5}">
                      <a16:colId xmlns:a16="http://schemas.microsoft.com/office/drawing/2014/main" val="2992142281"/>
                    </a:ext>
                  </a:extLst>
                </a:gridCol>
              </a:tblGrid>
              <a:tr h="472635">
                <a:tc>
                  <a:txBody>
                    <a:bodyPr/>
                    <a:lstStyle/>
                    <a:p>
                      <a:pPr algn="ctr"/>
                      <a:r>
                        <a:rPr lang="fr-FR" sz="1400" dirty="0" smtClean="0"/>
                        <a:t>Rang</a:t>
                      </a:r>
                      <a:endParaRPr lang="fr-FR" sz="1400" dirty="0"/>
                    </a:p>
                  </a:txBody>
                  <a:tcPr marL="68580" marR="68580" marT="34290" marB="34290"/>
                </a:tc>
                <a:tc>
                  <a:txBody>
                    <a:bodyPr/>
                    <a:lstStyle/>
                    <a:p>
                      <a:pPr algn="ctr"/>
                      <a:r>
                        <a:rPr lang="fr-FR" sz="1400" dirty="0" err="1" smtClean="0"/>
                        <a:t>Voeux</a:t>
                      </a:r>
                      <a:r>
                        <a:rPr lang="fr-FR" sz="1400" dirty="0" smtClean="0"/>
                        <a:t> </a:t>
                      </a:r>
                      <a:r>
                        <a:rPr lang="fr-FR" sz="1400" baseline="0" dirty="0" smtClean="0"/>
                        <a:t>formulés</a:t>
                      </a:r>
                      <a:endParaRPr lang="fr-FR" sz="1400" dirty="0"/>
                    </a:p>
                  </a:txBody>
                  <a:tcPr marL="68580" marR="68580" marT="34290" marB="34290"/>
                </a:tc>
                <a:extLst>
                  <a:ext uri="{0D108BD9-81ED-4DB2-BD59-A6C34878D82A}">
                    <a16:rowId xmlns:a16="http://schemas.microsoft.com/office/drawing/2014/main" val="3956259856"/>
                  </a:ext>
                </a:extLst>
              </a:tr>
              <a:tr h="338258">
                <a:tc>
                  <a:txBody>
                    <a:bodyPr/>
                    <a:lstStyle/>
                    <a:p>
                      <a:pPr algn="ctr"/>
                      <a:r>
                        <a:rPr lang="fr-FR" sz="1400" dirty="0" smtClean="0"/>
                        <a:t>1</a:t>
                      </a:r>
                      <a:endParaRPr lang="fr-FR" sz="1400" b="1" dirty="0"/>
                    </a:p>
                  </a:txBody>
                  <a:tcPr marL="68580" marR="68580" marT="34290" marB="34290"/>
                </a:tc>
                <a:tc>
                  <a:txBody>
                    <a:bodyPr/>
                    <a:lstStyle/>
                    <a:p>
                      <a:r>
                        <a:rPr lang="fr-FR" sz="1400" dirty="0" smtClean="0">
                          <a:solidFill>
                            <a:srgbClr val="0070C0"/>
                          </a:solidFill>
                        </a:rPr>
                        <a:t>Turgot (secteur 1)</a:t>
                      </a:r>
                      <a:endParaRPr lang="fr-FR" sz="1400" i="1" dirty="0">
                        <a:solidFill>
                          <a:srgbClr val="0070C0"/>
                        </a:solidFill>
                      </a:endParaRPr>
                    </a:p>
                  </a:txBody>
                  <a:tcPr marL="68580" marR="68580" marT="34290" marB="34290"/>
                </a:tc>
                <a:extLst>
                  <a:ext uri="{0D108BD9-81ED-4DB2-BD59-A6C34878D82A}">
                    <a16:rowId xmlns:a16="http://schemas.microsoft.com/office/drawing/2014/main" val="2926226591"/>
                  </a:ext>
                </a:extLst>
              </a:tr>
              <a:tr h="338258">
                <a:tc>
                  <a:txBody>
                    <a:bodyPr/>
                    <a:lstStyle/>
                    <a:p>
                      <a:pPr algn="ctr"/>
                      <a:r>
                        <a:rPr lang="fr-FR" sz="1400" b="0" dirty="0" smtClean="0"/>
                        <a:t>2</a:t>
                      </a:r>
                      <a:endParaRPr lang="fr-FR" sz="1400" b="1" dirty="0"/>
                    </a:p>
                  </a:txBody>
                  <a:tcPr marL="68580" marR="68580" marT="34290" marB="34290"/>
                </a:tc>
                <a:tc>
                  <a:txBody>
                    <a:bodyPr/>
                    <a:lstStyle/>
                    <a:p>
                      <a:r>
                        <a:rPr lang="fr-FR" sz="1400" i="0" dirty="0" smtClean="0">
                          <a:solidFill>
                            <a:srgbClr val="FF0000"/>
                          </a:solidFill>
                        </a:rPr>
                        <a:t>Balzac – SI britannique</a:t>
                      </a:r>
                      <a:endParaRPr lang="fr-FR" sz="1400" i="0" dirty="0">
                        <a:solidFill>
                          <a:srgbClr val="FF0000"/>
                        </a:solidFill>
                      </a:endParaRPr>
                    </a:p>
                  </a:txBody>
                  <a:tcPr marL="68580" marR="68580" marT="34290" marB="34290"/>
                </a:tc>
                <a:extLst>
                  <a:ext uri="{0D108BD9-81ED-4DB2-BD59-A6C34878D82A}">
                    <a16:rowId xmlns:a16="http://schemas.microsoft.com/office/drawing/2014/main" val="2374667641"/>
                  </a:ext>
                </a:extLst>
              </a:tr>
              <a:tr h="338258">
                <a:tc>
                  <a:txBody>
                    <a:bodyPr/>
                    <a:lstStyle/>
                    <a:p>
                      <a:pPr algn="ctr"/>
                      <a:r>
                        <a:rPr lang="fr-FR" sz="1400" b="0" dirty="0" smtClean="0"/>
                        <a:t>3</a:t>
                      </a:r>
                      <a:endParaRPr lang="fr-FR" sz="14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400" dirty="0" smtClean="0">
                          <a:solidFill>
                            <a:srgbClr val="FF0000"/>
                          </a:solidFill>
                        </a:rPr>
                        <a:t>Henri-IV</a:t>
                      </a:r>
                      <a:endParaRPr lang="fr-FR" sz="1400" i="0" dirty="0" smtClean="0">
                        <a:solidFill>
                          <a:srgbClr val="FF0000"/>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fr-FR" sz="1400" i="1" dirty="0" smtClean="0">
                        <a:solidFill>
                          <a:srgbClr val="FF0000"/>
                        </a:solidFill>
                      </a:endParaRPr>
                    </a:p>
                  </a:txBody>
                  <a:tcPr marL="68580" marR="68580" marT="34290" marB="34290"/>
                </a:tc>
                <a:extLst>
                  <a:ext uri="{0D108BD9-81ED-4DB2-BD59-A6C34878D82A}">
                    <a16:rowId xmlns:a16="http://schemas.microsoft.com/office/drawing/2014/main" val="3106759428"/>
                  </a:ext>
                </a:extLst>
              </a:tr>
              <a:tr h="338258">
                <a:tc>
                  <a:txBody>
                    <a:bodyPr/>
                    <a:lstStyle/>
                    <a:p>
                      <a:pPr algn="ctr"/>
                      <a:r>
                        <a:rPr lang="fr-FR" sz="1400" b="0" dirty="0" smtClean="0"/>
                        <a:t>4</a:t>
                      </a:r>
                      <a:endParaRPr lang="fr-FR" sz="1400" b="1"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400" dirty="0" smtClean="0"/>
                        <a:t>Charlemagne (secteur 2)</a:t>
                      </a:r>
                      <a:endParaRPr lang="fr-FR" sz="1400" i="1" dirty="0" smtClean="0"/>
                    </a:p>
                  </a:txBody>
                  <a:tcPr marL="68580" marR="68580" marT="34290" marB="34290"/>
                </a:tc>
                <a:extLst>
                  <a:ext uri="{0D108BD9-81ED-4DB2-BD59-A6C34878D82A}">
                    <a16:rowId xmlns:a16="http://schemas.microsoft.com/office/drawing/2014/main" val="3691791686"/>
                  </a:ext>
                </a:extLst>
              </a:tr>
              <a:tr h="338258">
                <a:tc>
                  <a:txBody>
                    <a:bodyPr/>
                    <a:lstStyle/>
                    <a:p>
                      <a:pPr algn="ctr"/>
                      <a:r>
                        <a:rPr lang="fr-FR" sz="1400" b="0" dirty="0" smtClean="0"/>
                        <a:t>5</a:t>
                      </a:r>
                      <a:endParaRPr lang="fr-FR" sz="1400" b="1" dirty="0"/>
                    </a:p>
                  </a:txBody>
                  <a:tcPr marL="68580" marR="68580" marT="34290" marB="34290"/>
                </a:tc>
                <a:tc>
                  <a:txBody>
                    <a:bodyPr/>
                    <a:lstStyle/>
                    <a:p>
                      <a:r>
                        <a:rPr lang="fr-FR" sz="1400" dirty="0" smtClean="0">
                          <a:solidFill>
                            <a:srgbClr val="FF0000"/>
                          </a:solidFill>
                        </a:rPr>
                        <a:t>Racine –</a:t>
                      </a:r>
                      <a:r>
                        <a:rPr lang="fr-FR" sz="1400" baseline="0" dirty="0" smtClean="0">
                          <a:solidFill>
                            <a:srgbClr val="FF0000"/>
                          </a:solidFill>
                        </a:rPr>
                        <a:t> Double cursus musique</a:t>
                      </a:r>
                      <a:endParaRPr lang="fr-FR" sz="1400" i="1" dirty="0">
                        <a:solidFill>
                          <a:srgbClr val="FF0000"/>
                        </a:solidFill>
                      </a:endParaRPr>
                    </a:p>
                  </a:txBody>
                  <a:tcPr marL="68580" marR="68580" marT="34290" marB="34290"/>
                </a:tc>
                <a:extLst>
                  <a:ext uri="{0D108BD9-81ED-4DB2-BD59-A6C34878D82A}">
                    <a16:rowId xmlns:a16="http://schemas.microsoft.com/office/drawing/2014/main" val="3881468438"/>
                  </a:ext>
                </a:extLst>
              </a:tr>
            </a:tbl>
          </a:graphicData>
        </a:graphic>
      </p:graphicFrame>
      <p:grpSp>
        <p:nvGrpSpPr>
          <p:cNvPr id="13" name="Groupe 12"/>
          <p:cNvGrpSpPr/>
          <p:nvPr/>
        </p:nvGrpSpPr>
        <p:grpSpPr>
          <a:xfrm>
            <a:off x="8078280" y="1571163"/>
            <a:ext cx="2417379" cy="646331"/>
            <a:chOff x="2050657" y="5975131"/>
            <a:chExt cx="6835840" cy="646331"/>
          </a:xfrm>
        </p:grpSpPr>
        <p:sp>
          <p:nvSpPr>
            <p:cNvPr id="14" name="Flèche droite rayée 13"/>
            <p:cNvSpPr/>
            <p:nvPr/>
          </p:nvSpPr>
          <p:spPr>
            <a:xfrm>
              <a:off x="2050657" y="6063105"/>
              <a:ext cx="474453" cy="368536"/>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050">
                <a:solidFill>
                  <a:prstClr val="white"/>
                </a:solidFill>
                <a:latin typeface="Calibri" panose="020F0502020204030204"/>
              </a:endParaRPr>
            </a:p>
          </p:txBody>
        </p:sp>
        <p:sp>
          <p:nvSpPr>
            <p:cNvPr id="15" name="ZoneTexte 14"/>
            <p:cNvSpPr txBox="1"/>
            <p:nvPr/>
          </p:nvSpPr>
          <p:spPr>
            <a:xfrm>
              <a:off x="2632842" y="5975131"/>
              <a:ext cx="6253655" cy="646331"/>
            </a:xfrm>
            <a:prstGeom prst="rect">
              <a:avLst/>
            </a:prstGeom>
            <a:noFill/>
          </p:spPr>
          <p:txBody>
            <a:bodyPr wrap="square" rtlCol="0">
              <a:spAutoFit/>
            </a:bodyPr>
            <a:lstStyle/>
            <a:p>
              <a:pPr algn="just"/>
              <a:r>
                <a:rPr lang="fr-FR" sz="1200" b="1" i="1" dirty="0">
                  <a:solidFill>
                    <a:srgbClr val="FF0000"/>
                  </a:solidFill>
                  <a:latin typeface="Calibri" panose="020F0502020204030204"/>
                </a:rPr>
                <a:t>Des vœux </a:t>
              </a:r>
              <a:r>
                <a:rPr lang="fr-FR" sz="1200" b="1" i="1" dirty="0" smtClean="0">
                  <a:solidFill>
                    <a:srgbClr val="FF0000"/>
                  </a:solidFill>
                  <a:latin typeface="Calibri" panose="020F0502020204030204"/>
                </a:rPr>
                <a:t>peu nombreux et uniquement </a:t>
              </a:r>
              <a:r>
                <a:rPr lang="fr-FR" sz="1200" b="1" i="1" dirty="0">
                  <a:solidFill>
                    <a:srgbClr val="FF0000"/>
                  </a:solidFill>
                  <a:latin typeface="Calibri" panose="020F0502020204030204"/>
                </a:rPr>
                <a:t>formulés sur des cursus spécifiques</a:t>
              </a:r>
            </a:p>
          </p:txBody>
        </p:sp>
      </p:grpSp>
      <p:grpSp>
        <p:nvGrpSpPr>
          <p:cNvPr id="16" name="Groupe 15"/>
          <p:cNvGrpSpPr/>
          <p:nvPr/>
        </p:nvGrpSpPr>
        <p:grpSpPr>
          <a:xfrm>
            <a:off x="8078280" y="3125845"/>
            <a:ext cx="2417379" cy="646331"/>
            <a:chOff x="2050657" y="5975131"/>
            <a:chExt cx="6835840" cy="646331"/>
          </a:xfrm>
        </p:grpSpPr>
        <p:sp>
          <p:nvSpPr>
            <p:cNvPr id="17" name="Flèche droite rayée 16"/>
            <p:cNvSpPr/>
            <p:nvPr/>
          </p:nvSpPr>
          <p:spPr>
            <a:xfrm>
              <a:off x="2050657" y="6063105"/>
              <a:ext cx="474452" cy="368536"/>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050">
                <a:solidFill>
                  <a:prstClr val="white"/>
                </a:solidFill>
                <a:latin typeface="Calibri" panose="020F0502020204030204"/>
              </a:endParaRPr>
            </a:p>
          </p:txBody>
        </p:sp>
        <p:sp>
          <p:nvSpPr>
            <p:cNvPr id="18" name="ZoneTexte 17"/>
            <p:cNvSpPr txBox="1"/>
            <p:nvPr/>
          </p:nvSpPr>
          <p:spPr>
            <a:xfrm>
              <a:off x="2632842" y="5975131"/>
              <a:ext cx="6253655" cy="646331"/>
            </a:xfrm>
            <a:prstGeom prst="rect">
              <a:avLst/>
            </a:prstGeom>
            <a:noFill/>
          </p:spPr>
          <p:txBody>
            <a:bodyPr wrap="square" rtlCol="0">
              <a:spAutoFit/>
            </a:bodyPr>
            <a:lstStyle/>
            <a:p>
              <a:pPr algn="just"/>
              <a:r>
                <a:rPr lang="fr-FR" sz="1200" b="1" i="1" dirty="0">
                  <a:solidFill>
                    <a:srgbClr val="FF0000"/>
                  </a:solidFill>
                  <a:latin typeface="Calibri" panose="020F0502020204030204"/>
                </a:rPr>
                <a:t>Des vœux trop restreints hors cursus spécifiques, notamment en secteur 1</a:t>
              </a:r>
            </a:p>
          </p:txBody>
        </p:sp>
      </p:grpSp>
      <p:grpSp>
        <p:nvGrpSpPr>
          <p:cNvPr id="19" name="Groupe 18"/>
          <p:cNvGrpSpPr/>
          <p:nvPr/>
        </p:nvGrpSpPr>
        <p:grpSpPr>
          <a:xfrm>
            <a:off x="8078280" y="5118496"/>
            <a:ext cx="3400603" cy="1384995"/>
            <a:chOff x="2050657" y="5975131"/>
            <a:chExt cx="9616191" cy="1384995"/>
          </a:xfrm>
        </p:grpSpPr>
        <p:sp>
          <p:nvSpPr>
            <p:cNvPr id="20" name="Flèche droite rayée 19"/>
            <p:cNvSpPr/>
            <p:nvPr/>
          </p:nvSpPr>
          <p:spPr>
            <a:xfrm>
              <a:off x="2050657" y="6063105"/>
              <a:ext cx="474453" cy="368536"/>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050">
                <a:solidFill>
                  <a:prstClr val="white"/>
                </a:solidFill>
                <a:latin typeface="Calibri" panose="020F0502020204030204"/>
              </a:endParaRPr>
            </a:p>
          </p:txBody>
        </p:sp>
        <p:sp>
          <p:nvSpPr>
            <p:cNvPr id="21" name="ZoneTexte 20"/>
            <p:cNvSpPr txBox="1"/>
            <p:nvPr/>
          </p:nvSpPr>
          <p:spPr>
            <a:xfrm>
              <a:off x="2775770" y="5975131"/>
              <a:ext cx="8891078" cy="1384995"/>
            </a:xfrm>
            <a:prstGeom prst="rect">
              <a:avLst/>
            </a:prstGeom>
            <a:noFill/>
          </p:spPr>
          <p:txBody>
            <a:bodyPr wrap="square" rtlCol="0">
              <a:spAutoFit/>
            </a:bodyPr>
            <a:lstStyle/>
            <a:p>
              <a:pPr algn="just"/>
              <a:r>
                <a:rPr lang="fr-FR" sz="1200" b="1" i="1" dirty="0">
                  <a:solidFill>
                    <a:srgbClr val="FF0000"/>
                  </a:solidFill>
                  <a:latin typeface="Calibri" panose="020F0502020204030204"/>
                </a:rPr>
                <a:t>Des vœux en cursus spécifique non </a:t>
              </a:r>
              <a:r>
                <a:rPr lang="fr-FR" sz="1200" b="1" i="1" dirty="0" smtClean="0">
                  <a:solidFill>
                    <a:srgbClr val="FF0000"/>
                  </a:solidFill>
                  <a:latin typeface="Calibri" panose="020F0502020204030204"/>
                </a:rPr>
                <a:t>conformes (ordre non respecté : le vœu Henri-IV n’est pas en vœu 1, les vœux en cursus spécifiques ne sont pas en tête de liste et des vœux sur des Seconde « ordinaires » sont intercalés + des </a:t>
              </a:r>
              <a:r>
                <a:rPr lang="fr-FR" sz="1200" b="1" i="1" dirty="0">
                  <a:solidFill>
                    <a:srgbClr val="FF0000"/>
                  </a:solidFill>
                  <a:latin typeface="Calibri" panose="020F0502020204030204"/>
                </a:rPr>
                <a:t>vœux trop </a:t>
              </a:r>
              <a:r>
                <a:rPr lang="fr-FR" sz="1200" b="1" i="1" dirty="0" smtClean="0">
                  <a:solidFill>
                    <a:srgbClr val="FF0000"/>
                  </a:solidFill>
                  <a:latin typeface="Calibri" panose="020F0502020204030204"/>
                </a:rPr>
                <a:t>restreints de manière générale, malgré son très bon niveau scolaire)</a:t>
              </a:r>
              <a:endParaRPr lang="fr-FR" sz="1200" b="1" i="1" dirty="0">
                <a:solidFill>
                  <a:srgbClr val="FF0000"/>
                </a:solidFill>
                <a:latin typeface="Calibri" panose="020F0502020204030204"/>
              </a:endParaRPr>
            </a:p>
          </p:txBody>
        </p:sp>
      </p:grpSp>
    </p:spTree>
    <p:extLst>
      <p:ext uri="{BB962C8B-B14F-4D97-AF65-F5344CB8AC3E}">
        <p14:creationId xmlns:p14="http://schemas.microsoft.com/office/powerpoint/2010/main" val="3885318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848495" y="516054"/>
            <a:ext cx="7190855" cy="608554"/>
          </a:xfrm>
        </p:spPr>
        <p:txBody>
          <a:bodyPr>
            <a:normAutofit/>
          </a:bodyPr>
          <a:lstStyle/>
          <a:p>
            <a:pPr algn="ctr"/>
            <a:r>
              <a:rPr lang="fr-FR" sz="2800" b="1" i="1" dirty="0" smtClean="0"/>
              <a:t>Formulations de vœux </a:t>
            </a:r>
            <a:r>
              <a:rPr lang="fr-FR" sz="2800" b="1" i="1" dirty="0"/>
              <a:t>à éviter…</a:t>
            </a:r>
          </a:p>
        </p:txBody>
      </p:sp>
      <p:sp>
        <p:nvSpPr>
          <p:cNvPr id="6" name="ZoneTexte 5"/>
          <p:cNvSpPr txBox="1"/>
          <p:nvPr/>
        </p:nvSpPr>
        <p:spPr>
          <a:xfrm>
            <a:off x="5955652" y="1087822"/>
            <a:ext cx="4181576" cy="3754874"/>
          </a:xfrm>
          <a:prstGeom prst="rect">
            <a:avLst/>
          </a:prstGeom>
          <a:solidFill>
            <a:srgbClr val="FDCF4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000" b="1" dirty="0">
                <a:solidFill>
                  <a:prstClr val="black"/>
                </a:solidFill>
                <a:latin typeface="Calibri" panose="020F0502020204030204"/>
              </a:rPr>
              <a:t>MATHIEU</a:t>
            </a:r>
          </a:p>
          <a:p>
            <a:r>
              <a:rPr lang="fr-FR" sz="2000" dirty="0">
                <a:solidFill>
                  <a:prstClr val="black"/>
                </a:solidFill>
                <a:latin typeface="Calibri" panose="020F0502020204030204"/>
              </a:rPr>
              <a:t>Collège de secteur : Chappe</a:t>
            </a:r>
          </a:p>
          <a:p>
            <a:r>
              <a:rPr lang="fr-FR" sz="2000" dirty="0">
                <a:solidFill>
                  <a:prstClr val="black"/>
                </a:solidFill>
                <a:latin typeface="Calibri" panose="020F0502020204030204"/>
              </a:rPr>
              <a:t>Collège de scolarisation : Chappe</a:t>
            </a:r>
          </a:p>
          <a:p>
            <a:r>
              <a:rPr lang="fr-FR" sz="2000" dirty="0">
                <a:solidFill>
                  <a:prstClr val="black"/>
                </a:solidFill>
                <a:latin typeface="Calibri" panose="020F0502020204030204"/>
              </a:rPr>
              <a:t>(bonus IPS : 600 points)</a:t>
            </a:r>
          </a:p>
          <a:p>
            <a:r>
              <a:rPr lang="fr-FR" sz="2000" dirty="0">
                <a:solidFill>
                  <a:prstClr val="black"/>
                </a:solidFill>
                <a:latin typeface="Calibri" panose="020F0502020204030204"/>
              </a:rPr>
              <a:t>Boursier</a:t>
            </a:r>
          </a:p>
          <a:p>
            <a:r>
              <a:rPr lang="fr-FR" sz="2000" dirty="0">
                <a:solidFill>
                  <a:prstClr val="black"/>
                </a:solidFill>
                <a:latin typeface="Calibri" panose="020F0502020204030204"/>
              </a:rPr>
              <a:t>Bon niveau scolaire</a:t>
            </a:r>
          </a:p>
          <a:p>
            <a:r>
              <a:rPr lang="fr-FR" sz="2000" dirty="0">
                <a:solidFill>
                  <a:prstClr val="black"/>
                </a:solidFill>
                <a:latin typeface="Calibri" panose="020F0502020204030204"/>
              </a:rPr>
              <a:t>Le temps de transport n’est pas une difficulté</a:t>
            </a:r>
          </a:p>
          <a:p>
            <a:r>
              <a:rPr lang="fr-FR" sz="2000" dirty="0">
                <a:solidFill>
                  <a:prstClr val="black"/>
                </a:solidFill>
                <a:latin typeface="Calibri" panose="020F0502020204030204"/>
              </a:rPr>
              <a:t>Profil scientifique mais pas d’idée précise des enseignements de spécialité qui seront choisis en 1</a:t>
            </a:r>
            <a:r>
              <a:rPr lang="fr-FR" sz="2000" baseline="30000" dirty="0">
                <a:solidFill>
                  <a:prstClr val="black"/>
                </a:solidFill>
                <a:latin typeface="Calibri" panose="020F0502020204030204"/>
              </a:rPr>
              <a:t>ière</a:t>
            </a:r>
            <a:r>
              <a:rPr lang="fr-FR" sz="2000" dirty="0">
                <a:solidFill>
                  <a:prstClr val="black"/>
                </a:solidFill>
                <a:latin typeface="Calibri" panose="020F0502020204030204"/>
              </a:rPr>
              <a:t> </a:t>
            </a:r>
          </a:p>
          <a:p>
            <a:endParaRPr lang="fr-FR" sz="2000" dirty="0">
              <a:solidFill>
                <a:prstClr val="black"/>
              </a:solidFill>
              <a:latin typeface="Calibri" panose="020F0502020204030204"/>
            </a:endParaRPr>
          </a:p>
        </p:txBody>
      </p:sp>
      <p:graphicFrame>
        <p:nvGraphicFramePr>
          <p:cNvPr id="3" name="Tableau 2"/>
          <p:cNvGraphicFramePr>
            <a:graphicFrameLocks noGrp="1"/>
          </p:cNvGraphicFramePr>
          <p:nvPr>
            <p:extLst>
              <p:ext uri="{D42A27DB-BD31-4B8C-83A1-F6EECF244321}">
                <p14:modId xmlns:p14="http://schemas.microsoft.com/office/powerpoint/2010/main" val="563940799"/>
              </p:ext>
            </p:extLst>
          </p:nvPr>
        </p:nvGraphicFramePr>
        <p:xfrm>
          <a:off x="2152650" y="1825626"/>
          <a:ext cx="3244412" cy="2740937"/>
        </p:xfrm>
        <a:graphic>
          <a:graphicData uri="http://schemas.openxmlformats.org/drawingml/2006/table">
            <a:tbl>
              <a:tblPr firstRow="1" bandRow="1">
                <a:tableStyleId>{00A15C55-8517-42AA-B614-E9B94910E393}</a:tableStyleId>
              </a:tblPr>
              <a:tblGrid>
                <a:gridCol w="811568">
                  <a:extLst>
                    <a:ext uri="{9D8B030D-6E8A-4147-A177-3AD203B41FA5}">
                      <a16:colId xmlns:a16="http://schemas.microsoft.com/office/drawing/2014/main" val="967899347"/>
                    </a:ext>
                  </a:extLst>
                </a:gridCol>
                <a:gridCol w="2432844">
                  <a:extLst>
                    <a:ext uri="{9D8B030D-6E8A-4147-A177-3AD203B41FA5}">
                      <a16:colId xmlns:a16="http://schemas.microsoft.com/office/drawing/2014/main" val="1446250391"/>
                    </a:ext>
                  </a:extLst>
                </a:gridCol>
              </a:tblGrid>
              <a:tr h="517733">
                <a:tc>
                  <a:txBody>
                    <a:bodyPr/>
                    <a:lstStyle/>
                    <a:p>
                      <a:r>
                        <a:rPr lang="fr-FR" sz="1600" dirty="0" smtClean="0"/>
                        <a:t>Rang</a:t>
                      </a:r>
                      <a:endParaRPr lang="fr-FR" sz="1600" dirty="0"/>
                    </a:p>
                  </a:txBody>
                  <a:tcPr marL="68580" marR="68580" marT="34290" marB="34290"/>
                </a:tc>
                <a:tc>
                  <a:txBody>
                    <a:bodyPr/>
                    <a:lstStyle/>
                    <a:p>
                      <a:pPr algn="ctr"/>
                      <a:r>
                        <a:rPr lang="fr-FR" sz="1600" dirty="0" err="1" smtClean="0"/>
                        <a:t>Voeux</a:t>
                      </a:r>
                      <a:endParaRPr lang="fr-FR" sz="1600" dirty="0"/>
                    </a:p>
                  </a:txBody>
                  <a:tcPr marL="68580" marR="68580" marT="34290" marB="34290"/>
                </a:tc>
                <a:extLst>
                  <a:ext uri="{0D108BD9-81ED-4DB2-BD59-A6C34878D82A}">
                    <a16:rowId xmlns:a16="http://schemas.microsoft.com/office/drawing/2014/main" val="3608876500"/>
                  </a:ext>
                </a:extLst>
              </a:tr>
              <a:tr h="370534">
                <a:tc>
                  <a:txBody>
                    <a:bodyPr/>
                    <a:lstStyle/>
                    <a:p>
                      <a:pPr algn="ctr"/>
                      <a:r>
                        <a:rPr lang="fr-FR" sz="1600" dirty="0" smtClean="0"/>
                        <a:t>1</a:t>
                      </a:r>
                      <a:endParaRPr lang="fr-FR" sz="1600" b="1" dirty="0"/>
                    </a:p>
                  </a:txBody>
                  <a:tcPr marL="68580" marR="68580" marT="34290" marB="34290"/>
                </a:tc>
                <a:tc>
                  <a:txBody>
                    <a:bodyPr/>
                    <a:lstStyle/>
                    <a:p>
                      <a:r>
                        <a:rPr lang="fr-FR" sz="1600" dirty="0" smtClean="0"/>
                        <a:t>Charlemagne</a:t>
                      </a:r>
                      <a:r>
                        <a:rPr lang="fr-FR" sz="1600" baseline="0" dirty="0" smtClean="0"/>
                        <a:t> (secteur 2)</a:t>
                      </a:r>
                      <a:endParaRPr lang="fr-FR" sz="1600" i="1" dirty="0"/>
                    </a:p>
                  </a:txBody>
                  <a:tcPr marL="68580" marR="68580" marT="34290" marB="34290"/>
                </a:tc>
                <a:extLst>
                  <a:ext uri="{0D108BD9-81ED-4DB2-BD59-A6C34878D82A}">
                    <a16:rowId xmlns:a16="http://schemas.microsoft.com/office/drawing/2014/main" val="1684759826"/>
                  </a:ext>
                </a:extLst>
              </a:tr>
              <a:tr h="370534">
                <a:tc>
                  <a:txBody>
                    <a:bodyPr/>
                    <a:lstStyle/>
                    <a:p>
                      <a:pPr algn="ctr"/>
                      <a:r>
                        <a:rPr lang="fr-FR" sz="1600" dirty="0" smtClean="0"/>
                        <a:t>2</a:t>
                      </a:r>
                      <a:endParaRPr lang="fr-FR" sz="1600" b="1" dirty="0"/>
                    </a:p>
                  </a:txBody>
                  <a:tcPr marL="68580" marR="68580" marT="34290" marB="34290"/>
                </a:tc>
                <a:tc>
                  <a:txBody>
                    <a:bodyPr/>
                    <a:lstStyle/>
                    <a:p>
                      <a:r>
                        <a:rPr lang="fr-FR" sz="1600" dirty="0" smtClean="0"/>
                        <a:t>Victor Hugo (secteur 2) </a:t>
                      </a:r>
                      <a:endParaRPr lang="fr-FR" sz="1600" i="1" dirty="0"/>
                    </a:p>
                  </a:txBody>
                  <a:tcPr marL="68580" marR="68580" marT="34290" marB="34290"/>
                </a:tc>
                <a:extLst>
                  <a:ext uri="{0D108BD9-81ED-4DB2-BD59-A6C34878D82A}">
                    <a16:rowId xmlns:a16="http://schemas.microsoft.com/office/drawing/2014/main" val="117588680"/>
                  </a:ext>
                </a:extLst>
              </a:tr>
              <a:tr h="370534">
                <a:tc>
                  <a:txBody>
                    <a:bodyPr/>
                    <a:lstStyle/>
                    <a:p>
                      <a:pPr algn="ctr"/>
                      <a:r>
                        <a:rPr lang="fr-FR" sz="1600" dirty="0" smtClean="0"/>
                        <a:t>3</a:t>
                      </a:r>
                      <a:endParaRPr lang="fr-FR" sz="1600" b="1" dirty="0"/>
                    </a:p>
                  </a:txBody>
                  <a:tcPr marL="68580" marR="68580" marT="34290" marB="34290"/>
                </a:tc>
                <a:tc>
                  <a:txBody>
                    <a:bodyPr/>
                    <a:lstStyle/>
                    <a:p>
                      <a:r>
                        <a:rPr lang="fr-FR" sz="1600" dirty="0" smtClean="0">
                          <a:solidFill>
                            <a:srgbClr val="0070C0"/>
                          </a:solidFill>
                        </a:rPr>
                        <a:t>Sophie</a:t>
                      </a:r>
                      <a:r>
                        <a:rPr lang="fr-FR" sz="1600" baseline="0" dirty="0" smtClean="0">
                          <a:solidFill>
                            <a:srgbClr val="0070C0"/>
                          </a:solidFill>
                        </a:rPr>
                        <a:t> Germain (secteur 1)</a:t>
                      </a:r>
                      <a:endParaRPr lang="fr-FR" sz="1600" i="1" dirty="0">
                        <a:solidFill>
                          <a:srgbClr val="0070C0"/>
                        </a:solidFill>
                      </a:endParaRPr>
                    </a:p>
                  </a:txBody>
                  <a:tcPr marL="68580" marR="68580" marT="34290" marB="34290"/>
                </a:tc>
                <a:extLst>
                  <a:ext uri="{0D108BD9-81ED-4DB2-BD59-A6C34878D82A}">
                    <a16:rowId xmlns:a16="http://schemas.microsoft.com/office/drawing/2014/main" val="2987280422"/>
                  </a:ext>
                </a:extLst>
              </a:tr>
              <a:tr h="370534">
                <a:tc>
                  <a:txBody>
                    <a:bodyPr/>
                    <a:lstStyle/>
                    <a:p>
                      <a:pPr algn="ctr"/>
                      <a:r>
                        <a:rPr lang="fr-FR" sz="1600" dirty="0" smtClean="0"/>
                        <a:t>4</a:t>
                      </a:r>
                      <a:endParaRPr lang="fr-FR" sz="1600" b="1" dirty="0"/>
                    </a:p>
                  </a:txBody>
                  <a:tcPr marL="68580" marR="68580" marT="34290" marB="34290"/>
                </a:tc>
                <a:tc>
                  <a:txBody>
                    <a:bodyPr/>
                    <a:lstStyle/>
                    <a:p>
                      <a:r>
                        <a:rPr lang="fr-FR" sz="1600" dirty="0" smtClean="0">
                          <a:solidFill>
                            <a:srgbClr val="0070C0"/>
                          </a:solidFill>
                        </a:rPr>
                        <a:t>Turgot (secteur 1)</a:t>
                      </a:r>
                      <a:endParaRPr lang="fr-FR" sz="1600" i="1" dirty="0">
                        <a:solidFill>
                          <a:srgbClr val="0070C0"/>
                        </a:solidFill>
                      </a:endParaRPr>
                    </a:p>
                  </a:txBody>
                  <a:tcPr marL="68580" marR="68580" marT="34290" marB="34290"/>
                </a:tc>
                <a:extLst>
                  <a:ext uri="{0D108BD9-81ED-4DB2-BD59-A6C34878D82A}">
                    <a16:rowId xmlns:a16="http://schemas.microsoft.com/office/drawing/2014/main" val="3949531758"/>
                  </a:ext>
                </a:extLst>
              </a:tr>
              <a:tr h="370534">
                <a:tc>
                  <a:txBody>
                    <a:bodyPr/>
                    <a:lstStyle/>
                    <a:p>
                      <a:pPr algn="ctr"/>
                      <a:r>
                        <a:rPr lang="fr-FR" sz="1600" b="0" dirty="0" smtClean="0"/>
                        <a:t>5</a:t>
                      </a:r>
                      <a:endParaRPr lang="fr-FR" sz="1600" b="1" dirty="0"/>
                    </a:p>
                  </a:txBody>
                  <a:tcPr marL="68580" marR="68580" marT="34290" marB="34290"/>
                </a:tc>
                <a:tc>
                  <a:txBody>
                    <a:bodyPr/>
                    <a:lstStyle/>
                    <a:p>
                      <a:r>
                        <a:rPr lang="fr-FR" sz="1600" dirty="0" smtClean="0">
                          <a:solidFill>
                            <a:srgbClr val="0070C0"/>
                          </a:solidFill>
                        </a:rPr>
                        <a:t>Diderot (secteur 1)</a:t>
                      </a:r>
                      <a:endParaRPr lang="fr-FR" sz="1600" i="1" dirty="0">
                        <a:solidFill>
                          <a:srgbClr val="0070C0"/>
                        </a:solidFill>
                      </a:endParaRPr>
                    </a:p>
                  </a:txBody>
                  <a:tcPr marL="68580" marR="68580" marT="34290" marB="34290"/>
                </a:tc>
                <a:extLst>
                  <a:ext uri="{0D108BD9-81ED-4DB2-BD59-A6C34878D82A}">
                    <a16:rowId xmlns:a16="http://schemas.microsoft.com/office/drawing/2014/main" val="1441468984"/>
                  </a:ext>
                </a:extLst>
              </a:tr>
              <a:tr h="370534">
                <a:tc>
                  <a:txBody>
                    <a:bodyPr/>
                    <a:lstStyle/>
                    <a:p>
                      <a:pPr algn="ctr"/>
                      <a:r>
                        <a:rPr lang="fr-FR" sz="1600" b="0" dirty="0" smtClean="0"/>
                        <a:t>6</a:t>
                      </a:r>
                      <a:endParaRPr lang="fr-FR" sz="1600" b="1" dirty="0"/>
                    </a:p>
                  </a:txBody>
                  <a:tcPr marL="68580" marR="68580" marT="34290" marB="34290"/>
                </a:tc>
                <a:tc>
                  <a:txBody>
                    <a:bodyPr/>
                    <a:lstStyle/>
                    <a:p>
                      <a:r>
                        <a:rPr lang="fr-FR" sz="1600" dirty="0" smtClean="0"/>
                        <a:t>PGDG</a:t>
                      </a:r>
                      <a:r>
                        <a:rPr lang="fr-FR" sz="1600" baseline="0" dirty="0" smtClean="0"/>
                        <a:t> </a:t>
                      </a:r>
                      <a:r>
                        <a:rPr lang="fr-FR" sz="1600" dirty="0" smtClean="0"/>
                        <a:t>(secteur 1)</a:t>
                      </a:r>
                      <a:endParaRPr lang="fr-FR" sz="1600" i="1" dirty="0"/>
                    </a:p>
                  </a:txBody>
                  <a:tcPr marL="68580" marR="68580" marT="34290" marB="34290"/>
                </a:tc>
                <a:extLst>
                  <a:ext uri="{0D108BD9-81ED-4DB2-BD59-A6C34878D82A}">
                    <a16:rowId xmlns:a16="http://schemas.microsoft.com/office/drawing/2014/main" val="2437397285"/>
                  </a:ext>
                </a:extLst>
              </a:tr>
            </a:tbl>
          </a:graphicData>
        </a:graphic>
      </p:graphicFrame>
      <p:grpSp>
        <p:nvGrpSpPr>
          <p:cNvPr id="5" name="Groupe 4"/>
          <p:cNvGrpSpPr/>
          <p:nvPr/>
        </p:nvGrpSpPr>
        <p:grpSpPr>
          <a:xfrm>
            <a:off x="2071678" y="5349765"/>
            <a:ext cx="6835840" cy="1477328"/>
            <a:chOff x="2050657" y="5975131"/>
            <a:chExt cx="6835840" cy="1477328"/>
          </a:xfrm>
        </p:grpSpPr>
        <p:sp>
          <p:nvSpPr>
            <p:cNvPr id="7" name="Flèche droite rayée 6"/>
            <p:cNvSpPr/>
            <p:nvPr/>
          </p:nvSpPr>
          <p:spPr>
            <a:xfrm>
              <a:off x="2050657" y="6063105"/>
              <a:ext cx="474453" cy="368536"/>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8" name="ZoneTexte 7"/>
            <p:cNvSpPr txBox="1"/>
            <p:nvPr/>
          </p:nvSpPr>
          <p:spPr>
            <a:xfrm>
              <a:off x="2632841" y="5975131"/>
              <a:ext cx="6253656" cy="1477328"/>
            </a:xfrm>
            <a:prstGeom prst="rect">
              <a:avLst/>
            </a:prstGeom>
            <a:noFill/>
          </p:spPr>
          <p:txBody>
            <a:bodyPr wrap="square" rtlCol="0">
              <a:spAutoFit/>
            </a:bodyPr>
            <a:lstStyle/>
            <a:p>
              <a:pPr algn="just"/>
              <a:r>
                <a:rPr lang="fr-FR" b="1" i="1" dirty="0">
                  <a:solidFill>
                    <a:srgbClr val="FF0000"/>
                  </a:solidFill>
                  <a:latin typeface="Calibri" panose="020F0502020204030204"/>
                </a:rPr>
                <a:t>Des vœux qui </a:t>
              </a:r>
              <a:r>
                <a:rPr lang="fr-FR" b="1" i="1" dirty="0" smtClean="0">
                  <a:solidFill>
                    <a:srgbClr val="FF0000"/>
                  </a:solidFill>
                  <a:latin typeface="Calibri" panose="020F0502020204030204"/>
                </a:rPr>
                <a:t>assurent </a:t>
              </a:r>
              <a:r>
                <a:rPr lang="fr-FR" b="1" i="1" dirty="0">
                  <a:solidFill>
                    <a:srgbClr val="FF0000"/>
                  </a:solidFill>
                  <a:latin typeface="Calibri" panose="020F0502020204030204"/>
                </a:rPr>
                <a:t>une affectation mais qui </a:t>
              </a:r>
              <a:r>
                <a:rPr lang="fr-FR" b="1" i="1" dirty="0" smtClean="0">
                  <a:solidFill>
                    <a:srgbClr val="FF0000"/>
                  </a:solidFill>
                  <a:latin typeface="Calibri" panose="020F0502020204030204"/>
                </a:rPr>
                <a:t>ne la garantissent pas (les 5 lycées de secteur 1 ne sont pas classés) et qui n’exploitent </a:t>
              </a:r>
              <a:r>
                <a:rPr lang="fr-FR" b="1" i="1" dirty="0">
                  <a:solidFill>
                    <a:srgbClr val="FF0000"/>
                  </a:solidFill>
                  <a:latin typeface="Calibri" panose="020F0502020204030204"/>
                </a:rPr>
                <a:t>pas toutes les possibilités </a:t>
              </a:r>
              <a:r>
                <a:rPr lang="fr-FR" b="1" i="1" dirty="0" smtClean="0">
                  <a:solidFill>
                    <a:srgbClr val="FF0000"/>
                  </a:solidFill>
                  <a:latin typeface="Calibri" panose="020F0502020204030204"/>
                </a:rPr>
                <a:t>offertes </a:t>
              </a:r>
              <a:r>
                <a:rPr lang="fr-FR" b="1" i="1" dirty="0">
                  <a:solidFill>
                    <a:srgbClr val="FF0000"/>
                  </a:solidFill>
                  <a:latin typeface="Calibri" panose="020F0502020204030204"/>
                </a:rPr>
                <a:t>aux boursiers </a:t>
              </a:r>
              <a:r>
                <a:rPr lang="fr-FR" b="1" i="1" dirty="0" smtClean="0">
                  <a:solidFill>
                    <a:srgbClr val="FF0000"/>
                  </a:solidFill>
                  <a:latin typeface="Calibri" panose="020F0502020204030204"/>
                </a:rPr>
                <a:t>pour candidater hors du secteur 1 (ouverture </a:t>
              </a:r>
              <a:r>
                <a:rPr lang="fr-FR" b="1" i="1" dirty="0">
                  <a:solidFill>
                    <a:srgbClr val="FF0000"/>
                  </a:solidFill>
                  <a:latin typeface="Calibri" panose="020F0502020204030204"/>
                </a:rPr>
                <a:t>des districts, relèvement des taux cibles)</a:t>
              </a:r>
            </a:p>
          </p:txBody>
        </p:sp>
      </p:grpSp>
    </p:spTree>
    <p:extLst>
      <p:ext uri="{BB962C8B-B14F-4D97-AF65-F5344CB8AC3E}">
        <p14:creationId xmlns:p14="http://schemas.microsoft.com/office/powerpoint/2010/main" val="3520264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848495" y="516054"/>
            <a:ext cx="7190855" cy="608554"/>
          </a:xfrm>
        </p:spPr>
        <p:txBody>
          <a:bodyPr>
            <a:normAutofit/>
          </a:bodyPr>
          <a:lstStyle/>
          <a:p>
            <a:pPr algn="ctr"/>
            <a:r>
              <a:rPr lang="fr-FR" sz="2800" b="1" i="1" dirty="0" smtClean="0"/>
              <a:t>Formulations de </a:t>
            </a:r>
            <a:r>
              <a:rPr lang="fr-FR" sz="2800" b="1" i="1" dirty="0" err="1" smtClean="0"/>
              <a:t>voeux</a:t>
            </a:r>
            <a:r>
              <a:rPr lang="fr-FR" sz="2800" b="1" i="1" dirty="0" smtClean="0"/>
              <a:t> </a:t>
            </a:r>
            <a:r>
              <a:rPr lang="fr-FR" sz="2800" b="1" i="1" dirty="0"/>
              <a:t>à éviter</a:t>
            </a:r>
          </a:p>
        </p:txBody>
      </p:sp>
      <p:sp>
        <p:nvSpPr>
          <p:cNvPr id="7" name="ZoneTexte 6"/>
          <p:cNvSpPr txBox="1"/>
          <p:nvPr/>
        </p:nvSpPr>
        <p:spPr>
          <a:xfrm>
            <a:off x="2117836" y="1747024"/>
            <a:ext cx="3652345" cy="3477875"/>
          </a:xfrm>
          <a:prstGeom prst="rect">
            <a:avLst/>
          </a:prstGeom>
          <a:scene3d>
            <a:camera prst="perspectiveHeroicExtremeRightFacing"/>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000" b="1" dirty="0">
                <a:solidFill>
                  <a:prstClr val="black"/>
                </a:solidFill>
                <a:latin typeface="Calibri" panose="020F0502020204030204"/>
              </a:rPr>
              <a:t>YANN</a:t>
            </a:r>
          </a:p>
          <a:p>
            <a:r>
              <a:rPr lang="fr-FR" sz="2000" dirty="0">
                <a:solidFill>
                  <a:prstClr val="black"/>
                </a:solidFill>
                <a:latin typeface="Calibri" panose="020F0502020204030204"/>
              </a:rPr>
              <a:t>Collège de secteur : Brassens</a:t>
            </a:r>
          </a:p>
          <a:p>
            <a:r>
              <a:rPr lang="fr-FR" sz="2000" dirty="0">
                <a:solidFill>
                  <a:prstClr val="black"/>
                </a:solidFill>
                <a:latin typeface="Calibri" panose="020F0502020204030204"/>
              </a:rPr>
              <a:t>Collège de scolarisation : Brassens (bonus IPS : 600 points)</a:t>
            </a:r>
          </a:p>
          <a:p>
            <a:r>
              <a:rPr lang="fr-FR" sz="2000" dirty="0">
                <a:solidFill>
                  <a:prstClr val="black"/>
                </a:solidFill>
                <a:latin typeface="Calibri" panose="020F0502020204030204"/>
              </a:rPr>
              <a:t>Non boursier</a:t>
            </a:r>
          </a:p>
          <a:p>
            <a:r>
              <a:rPr lang="fr-FR" sz="2000" dirty="0">
                <a:solidFill>
                  <a:prstClr val="black"/>
                </a:solidFill>
                <a:latin typeface="Calibri" panose="020F0502020204030204"/>
              </a:rPr>
              <a:t>Niveau scolaire fragile</a:t>
            </a:r>
          </a:p>
          <a:p>
            <a:r>
              <a:rPr lang="fr-FR" sz="2000" dirty="0">
                <a:solidFill>
                  <a:prstClr val="black"/>
                </a:solidFill>
                <a:latin typeface="Calibri" panose="020F0502020204030204"/>
              </a:rPr>
              <a:t>Souhaite absolument suivre l’enseignement de spécialité « cinéma » en 1</a:t>
            </a:r>
            <a:r>
              <a:rPr lang="fr-FR" sz="2000" baseline="30000" dirty="0">
                <a:solidFill>
                  <a:prstClr val="black"/>
                </a:solidFill>
                <a:latin typeface="Calibri" panose="020F0502020204030204"/>
              </a:rPr>
              <a:t>ière </a:t>
            </a:r>
            <a:endParaRPr lang="fr-FR" sz="2000" dirty="0">
              <a:solidFill>
                <a:prstClr val="black"/>
              </a:solidFill>
              <a:latin typeface="Calibri" panose="020F0502020204030204"/>
            </a:endParaRPr>
          </a:p>
          <a:p>
            <a:endParaRPr lang="fr-FR" sz="2000" dirty="0">
              <a:solidFill>
                <a:prstClr val="black"/>
              </a:solidFill>
              <a:latin typeface="Calibri" panose="020F0502020204030204"/>
            </a:endParaRPr>
          </a:p>
          <a:p>
            <a:endParaRPr lang="fr-FR" sz="2000" dirty="0">
              <a:solidFill>
                <a:prstClr val="black"/>
              </a:solidFill>
              <a:latin typeface="Calibri" panose="020F0502020204030204"/>
            </a:endParaRPr>
          </a:p>
        </p:txBody>
      </p:sp>
      <p:graphicFrame>
        <p:nvGraphicFramePr>
          <p:cNvPr id="3" name="Tableau 2"/>
          <p:cNvGraphicFramePr>
            <a:graphicFrameLocks noGrp="1"/>
          </p:cNvGraphicFramePr>
          <p:nvPr>
            <p:extLst>
              <p:ext uri="{D42A27DB-BD31-4B8C-83A1-F6EECF244321}">
                <p14:modId xmlns:p14="http://schemas.microsoft.com/office/powerpoint/2010/main" val="2892921838"/>
              </p:ext>
            </p:extLst>
          </p:nvPr>
        </p:nvGraphicFramePr>
        <p:xfrm>
          <a:off x="5715657" y="1747023"/>
          <a:ext cx="3307474" cy="1577784"/>
        </p:xfrm>
        <a:graphic>
          <a:graphicData uri="http://schemas.openxmlformats.org/drawingml/2006/table">
            <a:tbl>
              <a:tblPr firstRow="1" bandRow="1">
                <a:tableStyleId>{93296810-A885-4BE3-A3E7-6D5BEEA58F35}</a:tableStyleId>
              </a:tblPr>
              <a:tblGrid>
                <a:gridCol w="1160059">
                  <a:extLst>
                    <a:ext uri="{9D8B030D-6E8A-4147-A177-3AD203B41FA5}">
                      <a16:colId xmlns:a16="http://schemas.microsoft.com/office/drawing/2014/main" val="3964305563"/>
                    </a:ext>
                  </a:extLst>
                </a:gridCol>
                <a:gridCol w="2147415">
                  <a:extLst>
                    <a:ext uri="{9D8B030D-6E8A-4147-A177-3AD203B41FA5}">
                      <a16:colId xmlns:a16="http://schemas.microsoft.com/office/drawing/2014/main" val="2845271517"/>
                    </a:ext>
                  </a:extLst>
                </a:gridCol>
              </a:tblGrid>
              <a:tr h="496710">
                <a:tc>
                  <a:txBody>
                    <a:bodyPr/>
                    <a:lstStyle/>
                    <a:p>
                      <a:pPr algn="ctr"/>
                      <a:r>
                        <a:rPr lang="fr-FR" sz="1600" dirty="0" smtClean="0"/>
                        <a:t>Rang</a:t>
                      </a:r>
                      <a:endParaRPr lang="fr-FR" sz="1600" dirty="0"/>
                    </a:p>
                  </a:txBody>
                  <a:tcPr marL="68580" marR="68580" marT="34290" marB="34290"/>
                </a:tc>
                <a:tc>
                  <a:txBody>
                    <a:bodyPr/>
                    <a:lstStyle/>
                    <a:p>
                      <a:pPr algn="ctr"/>
                      <a:r>
                        <a:rPr lang="fr-FR" sz="1600" dirty="0" err="1" smtClean="0"/>
                        <a:t>Voeux</a:t>
                      </a:r>
                      <a:endParaRPr lang="fr-FR" sz="1600" dirty="0"/>
                    </a:p>
                  </a:txBody>
                  <a:tcPr marL="68580" marR="68580" marT="34290" marB="34290"/>
                </a:tc>
                <a:extLst>
                  <a:ext uri="{0D108BD9-81ED-4DB2-BD59-A6C34878D82A}">
                    <a16:rowId xmlns:a16="http://schemas.microsoft.com/office/drawing/2014/main" val="3378433194"/>
                  </a:ext>
                </a:extLst>
              </a:tr>
              <a:tr h="360358">
                <a:tc>
                  <a:txBody>
                    <a:bodyPr/>
                    <a:lstStyle/>
                    <a:p>
                      <a:pPr algn="ctr"/>
                      <a:r>
                        <a:rPr lang="fr-FR" sz="1600" dirty="0" smtClean="0"/>
                        <a:t>1</a:t>
                      </a:r>
                      <a:endParaRPr lang="fr-FR" sz="1600" b="1" dirty="0"/>
                    </a:p>
                  </a:txBody>
                  <a:tcPr marL="68580" marR="68580" marT="34290" marB="34290"/>
                </a:tc>
                <a:tc>
                  <a:txBody>
                    <a:bodyPr/>
                    <a:lstStyle/>
                    <a:p>
                      <a:r>
                        <a:rPr lang="fr-FR" sz="1600" dirty="0" smtClean="0">
                          <a:solidFill>
                            <a:srgbClr val="0070C0"/>
                          </a:solidFill>
                        </a:rPr>
                        <a:t>Turgot (secteur 1)</a:t>
                      </a:r>
                      <a:endParaRPr lang="fr-FR" sz="1600" i="1" dirty="0">
                        <a:solidFill>
                          <a:srgbClr val="0070C0"/>
                        </a:solidFill>
                      </a:endParaRPr>
                    </a:p>
                  </a:txBody>
                  <a:tcPr marL="68580" marR="68580" marT="34290" marB="34290"/>
                </a:tc>
                <a:extLst>
                  <a:ext uri="{0D108BD9-81ED-4DB2-BD59-A6C34878D82A}">
                    <a16:rowId xmlns:a16="http://schemas.microsoft.com/office/drawing/2014/main" val="2585443840"/>
                  </a:ext>
                </a:extLst>
              </a:tr>
              <a:tr h="360358">
                <a:tc>
                  <a:txBody>
                    <a:bodyPr/>
                    <a:lstStyle/>
                    <a:p>
                      <a:pPr algn="ctr"/>
                      <a:r>
                        <a:rPr lang="fr-FR" sz="1600" dirty="0" smtClean="0"/>
                        <a:t>2</a:t>
                      </a:r>
                      <a:endParaRPr lang="fr-FR" sz="1600" b="1" dirty="0"/>
                    </a:p>
                  </a:txBody>
                  <a:tcPr marL="68580" marR="68580" marT="34290" marB="34290"/>
                </a:tc>
                <a:tc>
                  <a:txBody>
                    <a:bodyPr/>
                    <a:lstStyle/>
                    <a:p>
                      <a:r>
                        <a:rPr lang="fr-FR" sz="1600" dirty="0" smtClean="0"/>
                        <a:t>Balzac (secteur 3)</a:t>
                      </a:r>
                      <a:endParaRPr lang="fr-FR" sz="1600" i="1" dirty="0"/>
                    </a:p>
                  </a:txBody>
                  <a:tcPr marL="68580" marR="68580" marT="34290" marB="34290"/>
                </a:tc>
                <a:extLst>
                  <a:ext uri="{0D108BD9-81ED-4DB2-BD59-A6C34878D82A}">
                    <a16:rowId xmlns:a16="http://schemas.microsoft.com/office/drawing/2014/main" val="171368319"/>
                  </a:ext>
                </a:extLst>
              </a:tr>
              <a:tr h="360358">
                <a:tc>
                  <a:txBody>
                    <a:bodyPr/>
                    <a:lstStyle/>
                    <a:p>
                      <a:pPr algn="ctr"/>
                      <a:r>
                        <a:rPr lang="fr-FR" sz="1600" b="0" dirty="0" smtClean="0"/>
                        <a:t>3</a:t>
                      </a:r>
                      <a:endParaRPr lang="fr-FR" sz="1600" b="1" dirty="0"/>
                    </a:p>
                  </a:txBody>
                  <a:tcPr marL="68580" marR="68580" marT="34290" marB="34290"/>
                </a:tc>
                <a:tc>
                  <a:txBody>
                    <a:bodyPr/>
                    <a:lstStyle/>
                    <a:p>
                      <a:r>
                        <a:rPr lang="fr-FR" sz="1600" dirty="0" smtClean="0">
                          <a:solidFill>
                            <a:srgbClr val="0070C0"/>
                          </a:solidFill>
                        </a:rPr>
                        <a:t>Fénelon (secteur 1)</a:t>
                      </a:r>
                      <a:endParaRPr lang="fr-FR" sz="1600" i="1" dirty="0">
                        <a:solidFill>
                          <a:srgbClr val="0070C0"/>
                        </a:solidFill>
                      </a:endParaRPr>
                    </a:p>
                  </a:txBody>
                  <a:tcPr marL="68580" marR="68580" marT="34290" marB="34290"/>
                </a:tc>
                <a:extLst>
                  <a:ext uri="{0D108BD9-81ED-4DB2-BD59-A6C34878D82A}">
                    <a16:rowId xmlns:a16="http://schemas.microsoft.com/office/drawing/2014/main" val="391650795"/>
                  </a:ext>
                </a:extLst>
              </a:tr>
            </a:tbl>
          </a:graphicData>
        </a:graphic>
      </p:graphicFrame>
      <p:grpSp>
        <p:nvGrpSpPr>
          <p:cNvPr id="6" name="Groupe 5"/>
          <p:cNvGrpSpPr/>
          <p:nvPr/>
        </p:nvGrpSpPr>
        <p:grpSpPr>
          <a:xfrm>
            <a:off x="3353940" y="5224899"/>
            <a:ext cx="6835840" cy="1200329"/>
            <a:chOff x="2050657" y="5975131"/>
            <a:chExt cx="6835840" cy="1200329"/>
          </a:xfrm>
        </p:grpSpPr>
        <p:sp>
          <p:nvSpPr>
            <p:cNvPr id="8" name="Flèche droite rayée 7"/>
            <p:cNvSpPr/>
            <p:nvPr/>
          </p:nvSpPr>
          <p:spPr>
            <a:xfrm>
              <a:off x="2050657" y="6063105"/>
              <a:ext cx="474453" cy="368536"/>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9" name="ZoneTexte 8"/>
            <p:cNvSpPr txBox="1"/>
            <p:nvPr/>
          </p:nvSpPr>
          <p:spPr>
            <a:xfrm>
              <a:off x="2632841" y="5975131"/>
              <a:ext cx="6253656" cy="1200329"/>
            </a:xfrm>
            <a:prstGeom prst="rect">
              <a:avLst/>
            </a:prstGeom>
            <a:noFill/>
          </p:spPr>
          <p:txBody>
            <a:bodyPr wrap="square" rtlCol="0">
              <a:spAutoFit/>
            </a:bodyPr>
            <a:lstStyle/>
            <a:p>
              <a:pPr algn="just"/>
              <a:r>
                <a:rPr lang="fr-FR" b="1" i="1" dirty="0">
                  <a:solidFill>
                    <a:srgbClr val="FF0000"/>
                  </a:solidFill>
                  <a:latin typeface="Calibri" panose="020F0502020204030204"/>
                </a:rPr>
                <a:t>Des vœux trop peu nombreux en secteur 1, et ciblés sur des lycées à fort taux de pression, alors même que les points de résultats scolaires sont réduits et que l’élève n’est pas boursier. Risque fort de non affectation. </a:t>
              </a:r>
            </a:p>
          </p:txBody>
        </p:sp>
      </p:grpSp>
    </p:spTree>
    <p:extLst>
      <p:ext uri="{BB962C8B-B14F-4D97-AF65-F5344CB8AC3E}">
        <p14:creationId xmlns:p14="http://schemas.microsoft.com/office/powerpoint/2010/main" val="1934409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848495" y="516054"/>
            <a:ext cx="7190855" cy="608554"/>
          </a:xfrm>
        </p:spPr>
        <p:txBody>
          <a:bodyPr>
            <a:normAutofit/>
          </a:bodyPr>
          <a:lstStyle/>
          <a:p>
            <a:pPr algn="ctr"/>
            <a:r>
              <a:rPr lang="fr-FR" sz="2800" b="1" i="1" dirty="0" smtClean="0"/>
              <a:t>Formulations de </a:t>
            </a:r>
            <a:r>
              <a:rPr lang="fr-FR" sz="2800" b="1" i="1" dirty="0" err="1" smtClean="0"/>
              <a:t>voeux</a:t>
            </a:r>
            <a:r>
              <a:rPr lang="fr-FR" sz="2800" b="1" i="1" dirty="0" smtClean="0"/>
              <a:t> </a:t>
            </a:r>
            <a:r>
              <a:rPr lang="fr-FR" sz="2800" b="1" i="1" dirty="0"/>
              <a:t>à éviter</a:t>
            </a:r>
          </a:p>
        </p:txBody>
      </p:sp>
      <p:sp>
        <p:nvSpPr>
          <p:cNvPr id="5" name="ZoneTexte 4"/>
          <p:cNvSpPr txBox="1"/>
          <p:nvPr/>
        </p:nvSpPr>
        <p:spPr>
          <a:xfrm>
            <a:off x="6387005" y="1550474"/>
            <a:ext cx="3652345" cy="3477875"/>
          </a:xfrm>
          <a:prstGeom prst="rect">
            <a:avLst/>
          </a:prstGeom>
          <a:scene3d>
            <a:camera prst="orthographicFront"/>
            <a:lightRig rig="threePt" dir="t"/>
          </a:scene3d>
          <a:sp3d>
            <a:bevelT w="152400" h="50800" prst="softRound"/>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2000" dirty="0">
                <a:ln w="0"/>
                <a:solidFill>
                  <a:prstClr val="black"/>
                </a:solidFill>
                <a:effectLst>
                  <a:outerShdw blurRad="38100" dist="19050" dir="2700000" algn="tl" rotWithShape="0">
                    <a:prstClr val="black">
                      <a:alpha val="40000"/>
                    </a:prstClr>
                  </a:outerShdw>
                </a:effectLst>
                <a:latin typeface="Calibri" panose="020F0502020204030204"/>
              </a:rPr>
              <a:t>LEA</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Collège de secteur : Doisneau</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Collège de scolarisation : Doisneau (bonus IPS : 1200 points)</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Non boursière</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Niveau scolaire intermédiaire</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Le temps de transport n’est pas une difficulté</a:t>
            </a:r>
          </a:p>
          <a:p>
            <a:r>
              <a:rPr lang="fr-FR" sz="2000" dirty="0">
                <a:ln w="0"/>
                <a:solidFill>
                  <a:prstClr val="black"/>
                </a:solidFill>
                <a:effectLst>
                  <a:outerShdw blurRad="38100" dist="19050" dir="2700000" algn="tl" rotWithShape="0">
                    <a:prstClr val="black">
                      <a:alpha val="40000"/>
                    </a:prstClr>
                  </a:outerShdw>
                </a:effectLst>
                <a:latin typeface="Calibri" panose="020F0502020204030204"/>
              </a:rPr>
              <a:t>A été retenue pour une inscription dans un lycée privé</a:t>
            </a:r>
          </a:p>
        </p:txBody>
      </p:sp>
      <p:graphicFrame>
        <p:nvGraphicFramePr>
          <p:cNvPr id="3" name="Tableau 2"/>
          <p:cNvGraphicFramePr>
            <a:graphicFrameLocks noGrp="1"/>
          </p:cNvGraphicFramePr>
          <p:nvPr>
            <p:extLst>
              <p:ext uri="{D42A27DB-BD31-4B8C-83A1-F6EECF244321}">
                <p14:modId xmlns:p14="http://schemas.microsoft.com/office/powerpoint/2010/main" val="2855215303"/>
              </p:ext>
            </p:extLst>
          </p:nvPr>
        </p:nvGraphicFramePr>
        <p:xfrm>
          <a:off x="2152650" y="1825625"/>
          <a:ext cx="3333750" cy="1689034"/>
        </p:xfrm>
        <a:graphic>
          <a:graphicData uri="http://schemas.openxmlformats.org/drawingml/2006/table">
            <a:tbl>
              <a:tblPr firstRow="1" bandRow="1">
                <a:tableStyleId>{21E4AEA4-8DFA-4A89-87EB-49C32662AFE0}</a:tableStyleId>
              </a:tblPr>
              <a:tblGrid>
                <a:gridCol w="646848">
                  <a:extLst>
                    <a:ext uri="{9D8B030D-6E8A-4147-A177-3AD203B41FA5}">
                      <a16:colId xmlns:a16="http://schemas.microsoft.com/office/drawing/2014/main" val="1126901832"/>
                    </a:ext>
                  </a:extLst>
                </a:gridCol>
                <a:gridCol w="2686902">
                  <a:extLst>
                    <a:ext uri="{9D8B030D-6E8A-4147-A177-3AD203B41FA5}">
                      <a16:colId xmlns:a16="http://schemas.microsoft.com/office/drawing/2014/main" val="209229277"/>
                    </a:ext>
                  </a:extLst>
                </a:gridCol>
              </a:tblGrid>
              <a:tr h="439354">
                <a:tc>
                  <a:txBody>
                    <a:bodyPr/>
                    <a:lstStyle/>
                    <a:p>
                      <a:pPr algn="ctr"/>
                      <a:r>
                        <a:rPr lang="fr-FR" sz="1600" dirty="0" smtClean="0"/>
                        <a:t>Rang </a:t>
                      </a:r>
                      <a:endParaRPr lang="fr-FR" sz="1600" dirty="0"/>
                    </a:p>
                  </a:txBody>
                  <a:tcPr marL="68580" marR="68580" marT="34290" marB="34290"/>
                </a:tc>
                <a:tc>
                  <a:txBody>
                    <a:bodyPr/>
                    <a:lstStyle/>
                    <a:p>
                      <a:pPr algn="ctr"/>
                      <a:r>
                        <a:rPr lang="fr-FR" sz="1600" dirty="0" err="1" smtClean="0"/>
                        <a:t>Voeux</a:t>
                      </a:r>
                      <a:endParaRPr lang="fr-FR" sz="1600" dirty="0"/>
                    </a:p>
                  </a:txBody>
                  <a:tcPr marL="68580" marR="68580" marT="34290" marB="34290"/>
                </a:tc>
                <a:extLst>
                  <a:ext uri="{0D108BD9-81ED-4DB2-BD59-A6C34878D82A}">
                    <a16:rowId xmlns:a16="http://schemas.microsoft.com/office/drawing/2014/main" val="1021651695"/>
                  </a:ext>
                </a:extLst>
              </a:tr>
              <a:tr h="286142">
                <a:tc>
                  <a:txBody>
                    <a:bodyPr/>
                    <a:lstStyle/>
                    <a:p>
                      <a:pPr algn="ctr"/>
                      <a:r>
                        <a:rPr lang="fr-FR" sz="1600" b="0" dirty="0" smtClean="0"/>
                        <a:t>1</a:t>
                      </a:r>
                      <a:endParaRPr lang="fr-FR" sz="1600" b="1" dirty="0"/>
                    </a:p>
                  </a:txBody>
                  <a:tcPr marL="68580" marR="68580" marT="34290" marB="34290"/>
                </a:tc>
                <a:tc>
                  <a:txBody>
                    <a:bodyPr/>
                    <a:lstStyle/>
                    <a:p>
                      <a:r>
                        <a:rPr lang="fr-FR" sz="1600" dirty="0" smtClean="0"/>
                        <a:t>Charlemagne (secteur</a:t>
                      </a:r>
                      <a:r>
                        <a:rPr lang="fr-FR" sz="1600" baseline="0" dirty="0" smtClean="0"/>
                        <a:t> 1)</a:t>
                      </a:r>
                      <a:endParaRPr lang="fr-FR" sz="1600" i="1" dirty="0"/>
                    </a:p>
                  </a:txBody>
                  <a:tcPr marL="68580" marR="68580" marT="34290" marB="34290"/>
                </a:tc>
                <a:extLst>
                  <a:ext uri="{0D108BD9-81ED-4DB2-BD59-A6C34878D82A}">
                    <a16:rowId xmlns:a16="http://schemas.microsoft.com/office/drawing/2014/main" val="1493453616"/>
                  </a:ext>
                </a:extLst>
              </a:tr>
              <a:tr h="286142">
                <a:tc>
                  <a:txBody>
                    <a:bodyPr/>
                    <a:lstStyle/>
                    <a:p>
                      <a:pPr algn="ctr"/>
                      <a:r>
                        <a:rPr lang="fr-FR" sz="1600" b="0" dirty="0" smtClean="0"/>
                        <a:t>2</a:t>
                      </a:r>
                      <a:endParaRPr lang="fr-FR" sz="1600" b="1" dirty="0"/>
                    </a:p>
                  </a:txBody>
                  <a:tcPr marL="68580" marR="68580" marT="34290" marB="34290"/>
                </a:tc>
                <a:tc>
                  <a:txBody>
                    <a:bodyPr/>
                    <a:lstStyle/>
                    <a:p>
                      <a:r>
                        <a:rPr lang="fr-FR" sz="1600" dirty="0" smtClean="0">
                          <a:solidFill>
                            <a:srgbClr val="0070C0"/>
                          </a:solidFill>
                        </a:rPr>
                        <a:t>Arago (secteur 1)</a:t>
                      </a:r>
                      <a:endParaRPr lang="fr-FR" sz="1600" i="1" dirty="0">
                        <a:solidFill>
                          <a:srgbClr val="0070C0"/>
                        </a:solidFill>
                      </a:endParaRPr>
                    </a:p>
                  </a:txBody>
                  <a:tcPr marL="68580" marR="68580" marT="34290" marB="34290"/>
                </a:tc>
                <a:extLst>
                  <a:ext uri="{0D108BD9-81ED-4DB2-BD59-A6C34878D82A}">
                    <a16:rowId xmlns:a16="http://schemas.microsoft.com/office/drawing/2014/main" val="1983064871"/>
                  </a:ext>
                </a:extLst>
              </a:tr>
              <a:tr h="286142">
                <a:tc>
                  <a:txBody>
                    <a:bodyPr/>
                    <a:lstStyle/>
                    <a:p>
                      <a:pPr algn="ctr"/>
                      <a:r>
                        <a:rPr lang="fr-FR" sz="1600" b="0" dirty="0" smtClean="0"/>
                        <a:t>3</a:t>
                      </a:r>
                      <a:endParaRPr lang="fr-FR" sz="1600" b="1" dirty="0"/>
                    </a:p>
                  </a:txBody>
                  <a:tcPr marL="68580" marR="68580" marT="34290" marB="34290"/>
                </a:tc>
                <a:tc>
                  <a:txBody>
                    <a:bodyPr/>
                    <a:lstStyle/>
                    <a:p>
                      <a:r>
                        <a:rPr lang="fr-FR" sz="1600" dirty="0" smtClean="0">
                          <a:solidFill>
                            <a:srgbClr val="0070C0"/>
                          </a:solidFill>
                        </a:rPr>
                        <a:t>Turgot (secteur 1)</a:t>
                      </a:r>
                      <a:endParaRPr lang="fr-FR" sz="1600" i="1" dirty="0">
                        <a:solidFill>
                          <a:srgbClr val="0070C0"/>
                        </a:solidFill>
                      </a:endParaRPr>
                    </a:p>
                  </a:txBody>
                  <a:tcPr marL="68580" marR="68580" marT="34290" marB="34290"/>
                </a:tc>
                <a:extLst>
                  <a:ext uri="{0D108BD9-81ED-4DB2-BD59-A6C34878D82A}">
                    <a16:rowId xmlns:a16="http://schemas.microsoft.com/office/drawing/2014/main" val="1741543610"/>
                  </a:ext>
                </a:extLst>
              </a:tr>
              <a:tr h="286142">
                <a:tc>
                  <a:txBody>
                    <a:bodyPr/>
                    <a:lstStyle/>
                    <a:p>
                      <a:pPr algn="ctr"/>
                      <a:r>
                        <a:rPr lang="fr-FR" sz="1600" b="0" dirty="0" smtClean="0"/>
                        <a:t>4</a:t>
                      </a:r>
                      <a:endParaRPr lang="fr-FR" sz="1600" b="1" dirty="0"/>
                    </a:p>
                  </a:txBody>
                  <a:tcPr marL="68580" marR="68580" marT="34290" marB="34290"/>
                </a:tc>
                <a:tc>
                  <a:txBody>
                    <a:bodyPr/>
                    <a:lstStyle/>
                    <a:p>
                      <a:r>
                        <a:rPr lang="fr-FR" sz="1600" i="0" dirty="0" smtClean="0"/>
                        <a:t>Les Francs Bourgeois (privé)</a:t>
                      </a:r>
                      <a:endParaRPr lang="fr-FR" sz="1600" i="0" dirty="0"/>
                    </a:p>
                  </a:txBody>
                  <a:tcPr marL="68580" marR="68580" marT="34290" marB="34290"/>
                </a:tc>
                <a:extLst>
                  <a:ext uri="{0D108BD9-81ED-4DB2-BD59-A6C34878D82A}">
                    <a16:rowId xmlns:a16="http://schemas.microsoft.com/office/drawing/2014/main" val="2886473317"/>
                  </a:ext>
                </a:extLst>
              </a:tr>
            </a:tbl>
          </a:graphicData>
        </a:graphic>
      </p:graphicFrame>
      <p:grpSp>
        <p:nvGrpSpPr>
          <p:cNvPr id="6" name="Groupe 5"/>
          <p:cNvGrpSpPr/>
          <p:nvPr/>
        </p:nvGrpSpPr>
        <p:grpSpPr>
          <a:xfrm>
            <a:off x="2365967" y="5207877"/>
            <a:ext cx="6835840" cy="1200329"/>
            <a:chOff x="2050657" y="5975131"/>
            <a:chExt cx="6835840" cy="1200329"/>
          </a:xfrm>
        </p:grpSpPr>
        <p:sp>
          <p:nvSpPr>
            <p:cNvPr id="7" name="Flèche droite rayée 6"/>
            <p:cNvSpPr/>
            <p:nvPr/>
          </p:nvSpPr>
          <p:spPr>
            <a:xfrm>
              <a:off x="2050657" y="6063105"/>
              <a:ext cx="474453" cy="368536"/>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350">
                <a:solidFill>
                  <a:prstClr val="white"/>
                </a:solidFill>
                <a:latin typeface="Calibri" panose="020F0502020204030204"/>
              </a:endParaRPr>
            </a:p>
          </p:txBody>
        </p:sp>
        <p:sp>
          <p:nvSpPr>
            <p:cNvPr id="8" name="ZoneTexte 7"/>
            <p:cNvSpPr txBox="1"/>
            <p:nvPr/>
          </p:nvSpPr>
          <p:spPr>
            <a:xfrm>
              <a:off x="2632841" y="5975131"/>
              <a:ext cx="6253656" cy="1200329"/>
            </a:xfrm>
            <a:prstGeom prst="rect">
              <a:avLst/>
            </a:prstGeom>
            <a:noFill/>
          </p:spPr>
          <p:txBody>
            <a:bodyPr wrap="square" rtlCol="0">
              <a:spAutoFit/>
            </a:bodyPr>
            <a:lstStyle/>
            <a:p>
              <a:pPr algn="just"/>
              <a:r>
                <a:rPr lang="fr-FR" b="1" i="1" dirty="0">
                  <a:solidFill>
                    <a:srgbClr val="FF0000"/>
                  </a:solidFill>
                  <a:latin typeface="Calibri" panose="020F0502020204030204"/>
                </a:rPr>
                <a:t>L’ordre attendu des vœux est non conforme : cette élève ne sera pas retenue dans l’établissement privé sollicité, et ses vœux de secteur 1 sont limités aux établissements à fort taux de </a:t>
              </a:r>
              <a:r>
                <a:rPr lang="fr-FR" b="1" i="1" dirty="0" smtClean="0">
                  <a:solidFill>
                    <a:srgbClr val="FF0000"/>
                  </a:solidFill>
                  <a:latin typeface="Calibri" panose="020F0502020204030204"/>
                </a:rPr>
                <a:t>pression, ce qui constitue un risque de non affectation.</a:t>
              </a:r>
              <a:endParaRPr lang="fr-FR" b="1" i="1" dirty="0">
                <a:solidFill>
                  <a:srgbClr val="FF0000"/>
                </a:solidFill>
                <a:latin typeface="Calibri" panose="020F0502020204030204"/>
              </a:endParaRPr>
            </a:p>
          </p:txBody>
        </p:sp>
      </p:grpSp>
    </p:spTree>
    <p:extLst>
      <p:ext uri="{BB962C8B-B14F-4D97-AF65-F5344CB8AC3E}">
        <p14:creationId xmlns:p14="http://schemas.microsoft.com/office/powerpoint/2010/main" val="29043702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2" name="ZoneTexte 1"/>
          <p:cNvSpPr txBox="1"/>
          <p:nvPr/>
        </p:nvSpPr>
        <p:spPr>
          <a:xfrm>
            <a:off x="2219864" y="657663"/>
            <a:ext cx="96960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Comment se passe l’affectation…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…dans la voie professionnelle? </a:t>
            </a:r>
            <a:endPar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p:cNvSpPr txBox="1"/>
          <p:nvPr/>
        </p:nvSpPr>
        <p:spPr>
          <a:xfrm>
            <a:off x="314378" y="2651185"/>
            <a:ext cx="11728097"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Le projet, après la classe de 3</a:t>
            </a:r>
            <a:r>
              <a:rPr kumimoji="0" lang="fr-FR" sz="24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porte sur…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l’entrée </a:t>
            </a:r>
            <a:r>
              <a:rPr kumimoji="0" lang="fr-FR" sz="2800" b="1" i="0" u="none" strike="noStrike" kern="1200" cap="none" spc="0" normalizeH="0" baseline="0" noProof="0" dirty="0" smtClean="0">
                <a:ln>
                  <a:noFill/>
                </a:ln>
                <a:solidFill>
                  <a:prstClr val="white"/>
                </a:solidFill>
                <a:effectLst/>
                <a:uLnTx/>
                <a:uFillTx/>
                <a:latin typeface="Calibri" panose="020F0502020204030204"/>
                <a:ea typeface="+mn-ea"/>
                <a:cs typeface="+mn-cs"/>
              </a:rPr>
              <a:t>en 1</a:t>
            </a:r>
            <a:r>
              <a:rPr kumimoji="0" lang="fr-FR" sz="2800" b="1" i="0" u="none" strike="noStrike" kern="1200" cap="none" spc="0" normalizeH="0" baseline="30000" noProof="0" dirty="0" smtClean="0">
                <a:ln>
                  <a:noFill/>
                </a:ln>
                <a:solidFill>
                  <a:prstClr val="white"/>
                </a:solidFill>
                <a:effectLst/>
                <a:uLnTx/>
                <a:uFillTx/>
                <a:latin typeface="Calibri" panose="020F0502020204030204"/>
                <a:ea typeface="+mn-ea"/>
                <a:cs typeface="+mn-cs"/>
              </a:rPr>
              <a:t>ère</a:t>
            </a:r>
            <a:r>
              <a:rPr kumimoji="0" lang="fr-FR" sz="2800" b="1" i="0" u="none" strike="noStrike" kern="1200" cap="none" spc="0" normalizeH="0" baseline="0" noProof="0" dirty="0" smtClean="0">
                <a:ln>
                  <a:noFill/>
                </a:ln>
                <a:solidFill>
                  <a:prstClr val="white"/>
                </a:solidFill>
                <a:effectLst/>
                <a:uLnTx/>
                <a:uFillTx/>
                <a:latin typeface="Calibri" panose="020F0502020204030204"/>
                <a:ea typeface="+mn-ea"/>
                <a:cs typeface="+mn-cs"/>
              </a:rPr>
              <a:t> année de CAP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(Certificat d’Aptitude Professionnelle, en 2 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l</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’entrée </a:t>
            </a:r>
            <a:r>
              <a:rPr kumimoji="0" lang="fr-FR" sz="2800" b="1" i="0" u="none" strike="noStrike" kern="1200" cap="none" spc="0" normalizeH="0" baseline="0" noProof="0" dirty="0" smtClean="0">
                <a:ln>
                  <a:noFill/>
                </a:ln>
                <a:solidFill>
                  <a:prstClr val="white"/>
                </a:solidFill>
                <a:effectLst/>
                <a:uLnTx/>
                <a:uFillTx/>
                <a:latin typeface="Calibri" panose="020F0502020204030204"/>
                <a:ea typeface="+mn-ea"/>
                <a:cs typeface="+mn-cs"/>
              </a:rPr>
              <a:t>en Seconde Professionnelle </a:t>
            </a:r>
            <a:r>
              <a:rPr kumimoji="0" lang="fr-FR" sz="2400" b="0" i="0" u="none" strike="noStrike" kern="1200" cap="none" spc="0" normalizeH="0" baseline="0" noProof="0" dirty="0" smtClean="0">
                <a:ln>
                  <a:noFill/>
                </a:ln>
                <a:solidFill>
                  <a:prstClr val="black"/>
                </a:solidFill>
                <a:effectLst/>
                <a:uLnTx/>
                <a:uFillTx/>
                <a:latin typeface="Calibri" panose="020F0502020204030204"/>
                <a:ea typeface="+mn-ea"/>
                <a:cs typeface="+mn-cs"/>
              </a:rPr>
              <a:t>(pour préparer un « Bac professionnel » en 3 ans)</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Image 5"/>
          <p:cNvPicPr>
            <a:picLocks noChangeAspect="1"/>
          </p:cNvPicPr>
          <p:nvPr/>
        </p:nvPicPr>
        <p:blipFill rotWithShape="1">
          <a:blip r:embed="rId3"/>
          <a:srcRect l="85584" t="40024" r="2427" b="41834"/>
          <a:stretch/>
        </p:blipFill>
        <p:spPr>
          <a:xfrm rot="471288">
            <a:off x="10532741" y="2081845"/>
            <a:ext cx="1299713" cy="1311216"/>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20415" t="2263" r="18303" b="3094"/>
          <a:stretch/>
        </p:blipFill>
        <p:spPr>
          <a:xfrm rot="20632539">
            <a:off x="649874" y="5078085"/>
            <a:ext cx="908631" cy="1403231"/>
          </a:xfrm>
          <a:prstGeom prst="rect">
            <a:avLst/>
          </a:prstGeom>
        </p:spPr>
      </p:pic>
    </p:spTree>
    <p:extLst>
      <p:ext uri="{BB962C8B-B14F-4D97-AF65-F5344CB8AC3E}">
        <p14:creationId xmlns:p14="http://schemas.microsoft.com/office/powerpoint/2010/main" val="1894187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848495" y="516054"/>
            <a:ext cx="7190855" cy="1325563"/>
          </a:xfrm>
        </p:spPr>
        <p:txBody>
          <a:bodyPr>
            <a:normAutofit/>
          </a:bodyPr>
          <a:lstStyle/>
          <a:p>
            <a:pPr algn="ctr"/>
            <a:r>
              <a:rPr lang="fr-FR" sz="2800" b="1" i="1" dirty="0" smtClean="0"/>
              <a:t>Quels sont les principes </a:t>
            </a:r>
            <a:r>
              <a:rPr lang="fr-FR" sz="2800" b="1" i="1" dirty="0"/>
              <a:t>de l’affectation en </a:t>
            </a:r>
            <a:r>
              <a:rPr lang="fr-FR" sz="2800" b="1" i="1" dirty="0" smtClean="0"/>
              <a:t>lycée via AFFELNET?</a:t>
            </a:r>
            <a:endParaRPr lang="fr-FR" sz="2800" b="1" i="1" dirty="0"/>
          </a:p>
        </p:txBody>
      </p:sp>
      <p:sp>
        <p:nvSpPr>
          <p:cNvPr id="3" name="Espace réservé du contenu 2"/>
          <p:cNvSpPr>
            <a:spLocks noGrp="1"/>
          </p:cNvSpPr>
          <p:nvPr>
            <p:ph idx="1"/>
          </p:nvPr>
        </p:nvSpPr>
        <p:spPr>
          <a:xfrm>
            <a:off x="2152650" y="1775901"/>
            <a:ext cx="7886700" cy="4401062"/>
          </a:xfrm>
        </p:spPr>
        <p:txBody>
          <a:bodyPr>
            <a:normAutofit lnSpcReduction="10000"/>
          </a:bodyPr>
          <a:lstStyle/>
          <a:p>
            <a:pPr algn="just">
              <a:buFont typeface="Wingdings" panose="05000000000000000000" pitchFamily="2" charset="2"/>
              <a:buChar char="Ø"/>
            </a:pPr>
            <a:r>
              <a:rPr lang="fr-FR" b="1" dirty="0" smtClean="0"/>
              <a:t>L’affectation est prononcée en fonction :</a:t>
            </a:r>
          </a:p>
          <a:p>
            <a:pPr algn="just"/>
            <a:r>
              <a:rPr lang="fr-FR" i="1" dirty="0" smtClean="0"/>
              <a:t>De l’ordre des vœux des candidats = le candidat est affecté sur le plus haut vœu formulé </a:t>
            </a:r>
            <a:r>
              <a:rPr lang="fr-FR" i="1" u="sng" dirty="0" smtClean="0"/>
              <a:t>au regard de son barème</a:t>
            </a:r>
            <a:r>
              <a:rPr lang="fr-FR" i="1" dirty="0" smtClean="0"/>
              <a:t>. La famille peut formuler jusqu’à 10 vœux.</a:t>
            </a:r>
          </a:p>
          <a:p>
            <a:pPr algn="just"/>
            <a:r>
              <a:rPr lang="fr-FR" i="1" dirty="0" smtClean="0"/>
              <a:t>Du barème, calculé pour chaque vœu, </a:t>
            </a:r>
            <a:r>
              <a:rPr lang="fr-FR" i="1" u="sng" dirty="0" smtClean="0"/>
              <a:t>hors formations à recrutement particulier</a:t>
            </a:r>
          </a:p>
          <a:p>
            <a:pPr algn="just"/>
            <a:r>
              <a:rPr lang="fr-FR" i="1" dirty="0" smtClean="0"/>
              <a:t>De la capacité d’accueil de chaque formation = </a:t>
            </a:r>
            <a:r>
              <a:rPr lang="fr-FR" i="1" u="sng" dirty="0" smtClean="0"/>
              <a:t>nombre de places offertes </a:t>
            </a:r>
            <a:r>
              <a:rPr lang="fr-FR" i="1" dirty="0" smtClean="0"/>
              <a:t>en Seconde GT dans chaque établissement</a:t>
            </a:r>
          </a:p>
          <a:p>
            <a:pPr algn="just">
              <a:buFont typeface="Wingdings" panose="05000000000000000000" pitchFamily="2" charset="2"/>
              <a:buChar char="Ø"/>
            </a:pPr>
            <a:r>
              <a:rPr lang="fr-FR" dirty="0" smtClean="0"/>
              <a:t> </a:t>
            </a:r>
            <a:r>
              <a:rPr lang="fr-FR" b="1" dirty="0" smtClean="0"/>
              <a:t>L’affectation est prononcée selon le calendrier suivant:</a:t>
            </a:r>
          </a:p>
          <a:p>
            <a:pPr algn="just"/>
            <a:r>
              <a:rPr lang="fr-FR" i="1" dirty="0" smtClean="0"/>
              <a:t>Saisie des vœux du </a:t>
            </a:r>
            <a:r>
              <a:rPr lang="fr-FR" i="1" dirty="0"/>
              <a:t>9</a:t>
            </a:r>
            <a:r>
              <a:rPr lang="fr-FR" i="1" dirty="0" smtClean="0"/>
              <a:t> au 31 mai 2022</a:t>
            </a:r>
          </a:p>
          <a:p>
            <a:pPr algn="just"/>
            <a:r>
              <a:rPr lang="fr-FR" i="1" dirty="0" smtClean="0"/>
              <a:t>Résultats du 1</a:t>
            </a:r>
            <a:r>
              <a:rPr lang="fr-FR" i="1" baseline="30000" dirty="0" smtClean="0"/>
              <a:t>ier</a:t>
            </a:r>
            <a:r>
              <a:rPr lang="fr-FR" i="1" dirty="0" smtClean="0"/>
              <a:t> tour le 1</a:t>
            </a:r>
            <a:r>
              <a:rPr lang="fr-FR" i="1" baseline="30000" dirty="0" smtClean="0"/>
              <a:t>er</a:t>
            </a:r>
            <a:r>
              <a:rPr lang="fr-FR" i="1" dirty="0" smtClean="0"/>
              <a:t> juillet 2022</a:t>
            </a:r>
          </a:p>
          <a:p>
            <a:pPr algn="just"/>
            <a:r>
              <a:rPr lang="fr-FR" i="1" dirty="0" smtClean="0"/>
              <a:t>Résultats du 2</a:t>
            </a:r>
            <a:r>
              <a:rPr lang="fr-FR" i="1" baseline="30000" dirty="0" smtClean="0"/>
              <a:t>ème</a:t>
            </a:r>
            <a:r>
              <a:rPr lang="fr-FR" i="1" dirty="0" smtClean="0"/>
              <a:t> tour le 7 juillet 2022 pour les élèves non affectés le 1</a:t>
            </a:r>
            <a:r>
              <a:rPr lang="fr-FR" i="1" baseline="30000" dirty="0" smtClean="0"/>
              <a:t>er</a:t>
            </a:r>
            <a:r>
              <a:rPr lang="fr-FR" i="1" dirty="0" smtClean="0"/>
              <a:t> juillet</a:t>
            </a:r>
            <a:r>
              <a:rPr lang="fr-FR" dirty="0" smtClean="0"/>
              <a:t>.</a:t>
            </a:r>
            <a:endParaRPr lang="fr-FR" dirty="0"/>
          </a:p>
        </p:txBody>
      </p:sp>
    </p:spTree>
    <p:extLst>
      <p:ext uri="{BB962C8B-B14F-4D97-AF65-F5344CB8AC3E}">
        <p14:creationId xmlns:p14="http://schemas.microsoft.com/office/powerpoint/2010/main" val="2345831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2" name="ZoneTexte 1"/>
          <p:cNvSpPr txBox="1"/>
          <p:nvPr/>
        </p:nvSpPr>
        <p:spPr>
          <a:xfrm>
            <a:off x="2219864" y="657663"/>
            <a:ext cx="96960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Comment se passe l’affectation…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…dans la voie professionnelle? </a:t>
            </a:r>
            <a:endPar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Parchemin vertical 2"/>
          <p:cNvSpPr/>
          <p:nvPr/>
        </p:nvSpPr>
        <p:spPr>
          <a:xfrm>
            <a:off x="166777" y="2340634"/>
            <a:ext cx="1167442" cy="105242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ZoneTexte 3"/>
          <p:cNvSpPr txBox="1"/>
          <p:nvPr/>
        </p:nvSpPr>
        <p:spPr>
          <a:xfrm>
            <a:off x="280775" y="2467155"/>
            <a:ext cx="75337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1200" cap="small" spc="0" normalizeH="0" baseline="0" noProof="0" dirty="0" smtClean="0">
                <a:ln>
                  <a:noFill/>
                </a:ln>
                <a:solidFill>
                  <a:prstClr val="black"/>
                </a:solidFill>
                <a:effectLst/>
                <a:uLnTx/>
                <a:uFillTx/>
                <a:latin typeface="Calibri" panose="020F0502020204030204"/>
                <a:ea typeface="+mn-ea"/>
                <a:cs typeface="+mn-cs"/>
              </a:rPr>
              <a:t>Bac pro…</a:t>
            </a:r>
            <a:endParaRPr kumimoji="0" lang="fr-FR" sz="1100" b="1" i="1" u="none" strike="noStrike" kern="1200" cap="small" spc="0" normalizeH="0" baseline="0" noProof="0" dirty="0">
              <a:ln>
                <a:noFill/>
              </a:ln>
              <a:solidFill>
                <a:prstClr val="black"/>
              </a:solidFill>
              <a:effectLst/>
              <a:uLnTx/>
              <a:uFillTx/>
              <a:latin typeface="Calibri" panose="020F0502020204030204"/>
              <a:ea typeface="+mn-ea"/>
              <a:cs typeface="+mn-cs"/>
            </a:endParaRPr>
          </a:p>
        </p:txBody>
      </p:sp>
      <p:sp>
        <p:nvSpPr>
          <p:cNvPr id="8" name="ZoneTexte 7"/>
          <p:cNvSpPr txBox="1"/>
          <p:nvPr/>
        </p:nvSpPr>
        <p:spPr>
          <a:xfrm>
            <a:off x="412629" y="2962170"/>
            <a:ext cx="88852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smtClean="0">
                <a:ln>
                  <a:noFill/>
                </a:ln>
                <a:solidFill>
                  <a:prstClr val="black"/>
                </a:solidFill>
                <a:effectLst/>
                <a:uLnTx/>
                <a:uFillTx/>
                <a:latin typeface="Calibri" panose="020F0502020204030204"/>
                <a:ea typeface="+mn-ea"/>
                <a:cs typeface="+mn-cs"/>
              </a:rPr>
              <a:t>1</a:t>
            </a:r>
            <a:r>
              <a:rPr kumimoji="0" lang="fr-FR" sz="1100" b="1" i="1" u="none" strike="noStrike" kern="1200" cap="none" spc="0" normalizeH="0" baseline="30000" noProof="0" dirty="0" smtClean="0">
                <a:ln>
                  <a:noFill/>
                </a:ln>
                <a:solidFill>
                  <a:prstClr val="black"/>
                </a:solidFill>
                <a:effectLst/>
                <a:uLnTx/>
                <a:uFillTx/>
                <a:latin typeface="Calibri" panose="020F0502020204030204"/>
                <a:ea typeface="+mn-ea"/>
                <a:cs typeface="+mn-cs"/>
              </a:rPr>
              <a:t>ère</a:t>
            </a:r>
            <a:r>
              <a:rPr kumimoji="0" lang="fr-FR" sz="1100" b="1" i="1" u="none" strike="noStrike" kern="1200" cap="none" spc="0" normalizeH="0" baseline="0" noProof="0" dirty="0" smtClean="0">
                <a:ln>
                  <a:noFill/>
                </a:ln>
                <a:solidFill>
                  <a:prstClr val="black"/>
                </a:solidFill>
                <a:effectLst/>
                <a:uLnTx/>
                <a:uFillTx/>
                <a:latin typeface="Calibri" panose="020F0502020204030204"/>
                <a:ea typeface="+mn-ea"/>
                <a:cs typeface="+mn-cs"/>
              </a:rPr>
              <a:t> année CAP…</a:t>
            </a:r>
            <a:endParaRPr kumimoji="0" lang="fr-FR" sz="11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ZoneTexte 5"/>
          <p:cNvSpPr txBox="1"/>
          <p:nvPr/>
        </p:nvSpPr>
        <p:spPr>
          <a:xfrm>
            <a:off x="1301150" y="2451001"/>
            <a:ext cx="10529549" cy="16696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Via </a:t>
            </a:r>
            <a:r>
              <a:rPr kumimoji="0" lang="fr-FR" sz="20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Affelnet</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 Lycée, les élèves peuvent formuler </a:t>
            </a: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jusqu’à 10 vœux classés </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dont </a:t>
            </a: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4 obligatoires</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Chaque vœu est associé à une formation ET un établissement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smtClean="0">
                <a:ln>
                  <a:noFill/>
                </a:ln>
                <a:solidFill>
                  <a:prstClr val="black"/>
                </a:solidFill>
                <a:effectLst/>
                <a:uLnTx/>
                <a:uFillTx/>
                <a:latin typeface="Freestyle Script" panose="030804020302050B0404" pitchFamily="66" charset="0"/>
                <a:ea typeface="+mn-ea"/>
                <a:cs typeface="+mn-cs"/>
              </a:rPr>
              <a:t>Ex. Seconde Bac Pro « Famille des Métiers de la Relation Client » : lycée LESCOT, Paris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ZoneTexte 8"/>
          <p:cNvSpPr txBox="1"/>
          <p:nvPr/>
        </p:nvSpPr>
        <p:spPr>
          <a:xfrm>
            <a:off x="485336" y="4297869"/>
            <a:ext cx="11345364"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 </a:t>
            </a:r>
            <a:r>
              <a:rPr kumimoji="0" lang="fr-FR" sz="22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savoir:</a:t>
            </a:r>
            <a:r>
              <a:rPr kumimoji="0" lang="fr-FR" sz="2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Il </a:t>
            </a: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n’y a pas de lycée professionnel de « secteur » : les candidatures </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des élèves peuvent </a:t>
            </a: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porter sur </a:t>
            </a:r>
            <a:r>
              <a:rPr kumimoji="0" lang="fr-FR" sz="2200" b="1" i="0" u="none" strike="noStrike" kern="1200" cap="none" spc="0" normalizeH="0" baseline="0" noProof="0" dirty="0" smtClean="0">
                <a:ln>
                  <a:noFill/>
                </a:ln>
                <a:solidFill>
                  <a:prstClr val="black"/>
                </a:solidFill>
                <a:effectLst/>
                <a:uLnTx/>
                <a:uFillTx/>
                <a:latin typeface="Calibri" panose="020F0502020204030204"/>
                <a:ea typeface="+mn-ea"/>
                <a:cs typeface="+mn-cs"/>
              </a:rPr>
              <a:t>tous les lycées </a:t>
            </a:r>
            <a:r>
              <a:rPr kumimoji="0" lang="fr-FR" sz="2200" b="1" i="0" u="none" strike="noStrike" kern="1200" cap="none" spc="0" normalizeH="0" baseline="0" noProof="0" dirty="0">
                <a:ln>
                  <a:noFill/>
                </a:ln>
                <a:solidFill>
                  <a:prstClr val="black"/>
                </a:solidFill>
                <a:effectLst/>
                <a:uLnTx/>
                <a:uFillTx/>
                <a:latin typeface="Calibri" panose="020F0502020204030204"/>
                <a:ea typeface="+mn-ea"/>
                <a:cs typeface="+mn-cs"/>
              </a:rPr>
              <a:t>professionnels de l’académie de Paris</a:t>
            </a: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algn="just"/>
            <a:r>
              <a:rPr lang="fr-FR" i="1" dirty="0" smtClean="0"/>
              <a:t>Les </a:t>
            </a:r>
            <a:r>
              <a:rPr lang="fr-FR" i="1" dirty="0"/>
              <a:t>candidats de la voie professionnelle </a:t>
            </a:r>
            <a:r>
              <a:rPr lang="fr-FR" i="1" u="sng" dirty="0"/>
              <a:t>résidant à Paris</a:t>
            </a:r>
            <a:r>
              <a:rPr lang="fr-FR" i="1" dirty="0"/>
              <a:t> bénéficient d’un bonus </a:t>
            </a:r>
            <a:r>
              <a:rPr lang="fr-FR" b="1" i="1" dirty="0"/>
              <a:t>de 9600 points </a:t>
            </a:r>
            <a:r>
              <a:rPr lang="fr-FR" i="1" u="sng" dirty="0"/>
              <a:t>pour </a:t>
            </a:r>
            <a:r>
              <a:rPr lang="fr-FR" i="1" u="sng" strike="sngStrike" dirty="0"/>
              <a:t>l</a:t>
            </a:r>
            <a:r>
              <a:rPr lang="fr-FR" i="1" u="sng" dirty="0"/>
              <a:t>es formations à recrutement ordinaire dans lesquelles les élèves parisiens sont </a:t>
            </a:r>
            <a:r>
              <a:rPr lang="fr-FR" i="1" u="sng" dirty="0" smtClean="0"/>
              <a:t>prioritaires</a:t>
            </a:r>
            <a:r>
              <a:rPr lang="fr-FR" i="1" dirty="0" smtClean="0"/>
              <a:t>. Pour </a:t>
            </a:r>
            <a:r>
              <a:rPr lang="fr-FR" i="1" dirty="0"/>
              <a:t>les formations non dispensées dans les académies de Créteil et / ou de </a:t>
            </a:r>
            <a:r>
              <a:rPr lang="fr-FR" i="1" dirty="0" smtClean="0"/>
              <a:t>Versailles ou les formations rares, à recrutement national, tous </a:t>
            </a:r>
            <a:r>
              <a:rPr lang="fr-FR" i="1" dirty="0"/>
              <a:t>les candidats sont à égalité de traitement, quelle que soit leur origine géographique </a:t>
            </a:r>
            <a:r>
              <a:rPr lang="fr-FR" i="1" dirty="0" smtClean="0"/>
              <a:t>(pas de bonus).</a:t>
            </a:r>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0148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2" name="ZoneTexte 1"/>
          <p:cNvSpPr txBox="1"/>
          <p:nvPr/>
        </p:nvSpPr>
        <p:spPr>
          <a:xfrm>
            <a:off x="2219864" y="657663"/>
            <a:ext cx="96960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Comment se passe l’affectation…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…dans la voie professionnelle? </a:t>
            </a:r>
            <a:endPar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p:cNvSpPr txBox="1"/>
          <p:nvPr/>
        </p:nvSpPr>
        <p:spPr>
          <a:xfrm>
            <a:off x="683270" y="2053086"/>
            <a:ext cx="11712630" cy="46858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Les critères pris en compte pour l’affectation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La validation du </a:t>
            </a:r>
            <a:r>
              <a:rPr kumimoji="0" lang="fr-FR" sz="2200" b="1" i="0" u="none" strike="noStrike" kern="1200" cap="none" spc="0" normalizeH="0" baseline="0" noProof="0" dirty="0" smtClean="0">
                <a:ln>
                  <a:noFill/>
                </a:ln>
                <a:solidFill>
                  <a:prstClr val="white"/>
                </a:solidFill>
                <a:effectLst/>
                <a:uLnTx/>
                <a:uFillTx/>
                <a:latin typeface="Calibri" panose="020F0502020204030204"/>
                <a:ea typeface="+mn-ea"/>
                <a:cs typeface="+mn-cs"/>
              </a:rPr>
              <a:t>socle commun de compétences… </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4800 points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(max.)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Les </a:t>
            </a: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résultats scolaires de l’année de 3</a:t>
            </a:r>
            <a:r>
              <a:rPr kumimoji="0" lang="fr-FR" sz="2400" b="1" i="0" u="none" strike="noStrike" kern="1200" cap="none" spc="0" normalizeH="0" baseline="30000" noProof="0" dirty="0" smtClean="0">
                <a:ln>
                  <a:noFill/>
                </a:ln>
                <a:solidFill>
                  <a:prstClr val="white"/>
                </a:solidFill>
                <a:effectLst/>
                <a:uLnTx/>
                <a:uFillTx/>
                <a:latin typeface="Calibri" panose="020F0502020204030204"/>
                <a:ea typeface="+mn-ea"/>
                <a:cs typeface="+mn-cs"/>
              </a:rPr>
              <a:t>e</a:t>
            </a: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(moyennes des différentes disciplines) </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4800 points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(max.)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5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Des </a:t>
            </a:r>
            <a:r>
              <a:rPr kumimoji="0" lang="fr-FR" sz="2200" b="1" i="0" u="none" strike="noStrike" kern="1200" cap="none" spc="0" normalizeH="0" baseline="0" noProof="0" dirty="0" smtClean="0">
                <a:ln>
                  <a:noFill/>
                </a:ln>
                <a:solidFill>
                  <a:prstClr val="white"/>
                </a:solidFill>
                <a:effectLst/>
                <a:uLnTx/>
                <a:uFillTx/>
                <a:latin typeface="Calibri" panose="020F0502020204030204"/>
                <a:ea typeface="+mn-ea"/>
                <a:cs typeface="+mn-cs"/>
              </a:rPr>
              <a:t>bonifications spécifiques </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un </a:t>
            </a: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bonus de spécialité </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accordé par le collège d’origine = </a:t>
            </a: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2500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0" normalizeH="0" baseline="0" noProof="0" dirty="0" smtClean="0">
                <a:ln>
                  <a:noFill/>
                </a:ln>
                <a:solidFill>
                  <a:prstClr val="black"/>
                </a:solidFill>
                <a:effectLst/>
                <a:uLnTx/>
                <a:uFillTx/>
                <a:latin typeface="Calibri" panose="020F0502020204030204"/>
                <a:ea typeface="+mn-ea"/>
                <a:cs typeface="+mn-cs"/>
              </a:rPr>
              <a:t>                   Il n’est valable que sur </a:t>
            </a:r>
            <a:r>
              <a:rPr kumimoji="0" lang="fr-FR" sz="2000" b="0" i="1" u="sng" strike="noStrike" kern="1200" cap="none" spc="0" normalizeH="0" baseline="0" noProof="0" dirty="0" smtClean="0">
                <a:ln>
                  <a:noFill/>
                </a:ln>
                <a:solidFill>
                  <a:prstClr val="black"/>
                </a:solidFill>
                <a:effectLst/>
                <a:uLnTx/>
                <a:uFillTx/>
                <a:latin typeface="Calibri" panose="020F0502020204030204"/>
                <a:ea typeface="+mn-ea"/>
                <a:cs typeface="+mn-cs"/>
              </a:rPr>
              <a:t>une seule spécialité</a:t>
            </a:r>
            <a:r>
              <a:rPr kumimoji="0" lang="fr-FR" sz="2000" b="0" i="1" u="sng" strike="noStrike" kern="1200" cap="none" spc="0" normalizeH="0" noProof="0" dirty="0" smtClean="0">
                <a:ln>
                  <a:noFill/>
                </a:ln>
                <a:solidFill>
                  <a:prstClr val="black"/>
                </a:solidFill>
                <a:effectLst/>
                <a:uLnTx/>
                <a:uFillTx/>
                <a:latin typeface="Calibri" panose="020F0502020204030204"/>
                <a:ea typeface="+mn-ea"/>
                <a:cs typeface="+mn-cs"/>
              </a:rPr>
              <a:t> de</a:t>
            </a:r>
            <a:r>
              <a:rPr kumimoji="0" lang="fr-FR" sz="2000" b="0" i="1" u="sng" strike="noStrike" kern="1200" cap="none" spc="0" normalizeH="0" baseline="0" noProof="0" dirty="0" smtClean="0">
                <a:ln>
                  <a:noFill/>
                </a:ln>
                <a:solidFill>
                  <a:prstClr val="black"/>
                </a:solidFill>
                <a:effectLst/>
                <a:uLnTx/>
                <a:uFillTx/>
                <a:latin typeface="Calibri" panose="020F0502020204030204"/>
                <a:ea typeface="+mn-ea"/>
                <a:cs typeface="+mn-cs"/>
              </a:rPr>
              <a:t> Bac Pro ou de CAP</a:t>
            </a:r>
            <a:r>
              <a:rPr kumimoji="0" lang="fr-FR" sz="2000" b="0" i="1" u="none" strike="noStrike" kern="1200" cap="none" spc="0" normalizeH="0" baseline="0" noProof="0" dirty="0" smtClean="0">
                <a:ln>
                  <a:noFill/>
                </a:ln>
                <a:solidFill>
                  <a:prstClr val="black"/>
                </a:solidFill>
                <a:effectLst/>
                <a:uLnTx/>
                <a:uFillTx/>
                <a:latin typeface="Calibri" panose="020F0502020204030204"/>
                <a:ea typeface="+mn-ea"/>
                <a:cs typeface="+mn-cs"/>
              </a:rPr>
              <a:t> spécifiquement demandé par l’élève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un </a:t>
            </a: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bonus de motivation </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accordé par le lycée sollicité = </a:t>
            </a: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2500 points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0" normalizeH="0" baseline="0" noProof="0" dirty="0" smtClean="0">
                <a:ln>
                  <a:noFill/>
                </a:ln>
                <a:solidFill>
                  <a:prstClr val="black"/>
                </a:solidFill>
                <a:effectLst/>
                <a:uLnTx/>
                <a:uFillTx/>
                <a:latin typeface="Calibri" panose="020F0502020204030204"/>
                <a:ea typeface="+mn-ea"/>
                <a:cs typeface="+mn-cs"/>
              </a:rPr>
              <a:t>Si l’élève a effectué une visite, un mini-stage … ou a</a:t>
            </a:r>
            <a:r>
              <a:rPr kumimoji="0" lang="fr-FR" sz="2000" b="0" i="1" u="none" strike="noStrike" kern="1200" cap="none" spc="0" normalizeH="0" noProof="0" dirty="0" smtClean="0">
                <a:ln>
                  <a:noFill/>
                </a:ln>
                <a:solidFill>
                  <a:prstClr val="black"/>
                </a:solidFill>
                <a:effectLst/>
                <a:uLnTx/>
                <a:uFillTx/>
                <a:latin typeface="Calibri" panose="020F0502020204030204"/>
                <a:ea typeface="+mn-ea"/>
                <a:cs typeface="+mn-cs"/>
              </a:rPr>
              <a:t> reçu un avis favorable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0" normalizeH="0" noProof="0" dirty="0" smtClean="0">
                <a:ln>
                  <a:noFill/>
                </a:ln>
                <a:solidFill>
                  <a:prstClr val="black"/>
                </a:solidFill>
                <a:effectLst/>
                <a:uLnTx/>
                <a:uFillTx/>
                <a:latin typeface="Calibri" panose="020F0502020204030204"/>
                <a:ea typeface="+mn-ea"/>
                <a:cs typeface="+mn-cs"/>
              </a:rPr>
              <a:t>dans le cadre de la procédure Passpro</a:t>
            </a:r>
            <a:endPar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fr-FR"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un bonus pour les élèves issus de 3</a:t>
            </a:r>
            <a:r>
              <a:rPr kumimoji="0" lang="fr-FR" sz="2200" b="0" i="0" u="none" strike="noStrike" kern="1200" cap="none" spc="0" normalizeH="0" baseline="30000" noProof="0" dirty="0" smtClean="0">
                <a:ln>
                  <a:noFill/>
                </a:ln>
                <a:solidFill>
                  <a:prstClr val="black"/>
                </a:solidFill>
                <a:effectLst/>
                <a:uLnTx/>
                <a:uFillTx/>
                <a:latin typeface="Calibri" panose="020F0502020204030204"/>
                <a:ea typeface="+mn-ea"/>
                <a:cs typeface="+mn-cs"/>
              </a:rPr>
              <a:t>e</a:t>
            </a:r>
            <a:r>
              <a:rPr kumimoji="0" lang="fr-FR"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Prépa Métiers, EGPA, UPE2A, dispositif MLDS</a:t>
            </a:r>
          </a:p>
        </p:txBody>
      </p:sp>
      <p:sp>
        <p:nvSpPr>
          <p:cNvPr id="11" name="Accolade ouvrante 10"/>
          <p:cNvSpPr/>
          <p:nvPr/>
        </p:nvSpPr>
        <p:spPr>
          <a:xfrm>
            <a:off x="1052424" y="4339913"/>
            <a:ext cx="281798" cy="2043634"/>
          </a:xfrm>
          <a:prstGeom prst="leftBrace">
            <a:avLst>
              <a:gd name="adj1" fmla="val 8333"/>
              <a:gd name="adj2" fmla="val 49719"/>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346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2" name="ZoneTexte 1"/>
          <p:cNvSpPr txBox="1"/>
          <p:nvPr/>
        </p:nvSpPr>
        <p:spPr>
          <a:xfrm>
            <a:off x="2219864" y="657663"/>
            <a:ext cx="969609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Comment se passe l’affectation…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…dans la voie professionnelle? </a:t>
            </a:r>
            <a:endPar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p:cNvSpPr txBox="1"/>
          <p:nvPr/>
        </p:nvSpPr>
        <p:spPr>
          <a:xfrm>
            <a:off x="608508" y="1972571"/>
            <a:ext cx="3195747"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Le dispositif « </a:t>
            </a:r>
            <a:r>
              <a:rPr kumimoji="0" lang="fr-FR" sz="2200" b="1" i="0" u="sng" strike="noStrike" kern="1200" cap="none" spc="0" normalizeH="0" baseline="0" noProof="0" dirty="0" err="1"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Pass</a:t>
            </a:r>
            <a:r>
              <a:rPr kumimoji="0" lang="fr-FR" sz="22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Pro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1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3" name="Image 2"/>
          <p:cNvPicPr>
            <a:picLocks noChangeAspect="1"/>
          </p:cNvPicPr>
          <p:nvPr/>
        </p:nvPicPr>
        <p:blipFill rotWithShape="1">
          <a:blip r:embed="rId3"/>
          <a:srcRect l="13086" t="44015" r="73536" b="45294"/>
          <a:stretch/>
        </p:blipFill>
        <p:spPr>
          <a:xfrm>
            <a:off x="235789" y="3181899"/>
            <a:ext cx="2432648" cy="1295998"/>
          </a:xfrm>
          <a:prstGeom prst="rect">
            <a:avLst/>
          </a:prstGeom>
        </p:spPr>
      </p:pic>
      <p:sp>
        <p:nvSpPr>
          <p:cNvPr id="6" name="ZoneTexte 5"/>
          <p:cNvSpPr txBox="1"/>
          <p:nvPr/>
        </p:nvSpPr>
        <p:spPr>
          <a:xfrm>
            <a:off x="2753963" y="2464458"/>
            <a:ext cx="9393725" cy="32008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Il permet de bénéficier d’un </a:t>
            </a: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entretien d’information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avec des professeurs de lycée pro.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Il permet de </a:t>
            </a: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visiter un lycée professionnel</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ses ateliers et ses plateaux techniques.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smtClean="0">
                <a:ln>
                  <a:noFill/>
                </a:ln>
                <a:solidFill>
                  <a:prstClr val="black"/>
                </a:solidFill>
                <a:effectLst/>
                <a:uLnTx/>
                <a:uFillTx/>
                <a:latin typeface="Calibri" panose="020F0502020204030204"/>
                <a:ea typeface="+mn-ea"/>
                <a:cs typeface="+mn-cs"/>
              </a:rPr>
              <a:t>Pour cela…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Il faut </a:t>
            </a: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mn-cs"/>
              </a:rPr>
              <a:t>demander au Principal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à bénéficier du dispositif (Inscription </a:t>
            </a: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mn-cs"/>
              </a:rPr>
              <a:t>avant le 22 avril</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Il faut </a:t>
            </a:r>
            <a:r>
              <a:rPr kumimoji="0" lang="fr-FR" sz="1800" b="1" i="0" u="none" strike="noStrike" kern="1200" cap="none" spc="0" normalizeH="0" baseline="0" noProof="0" dirty="0" smtClean="0">
                <a:ln>
                  <a:noFill/>
                </a:ln>
                <a:solidFill>
                  <a:prstClr val="white"/>
                </a:solidFill>
                <a:effectLst/>
                <a:uLnTx/>
                <a:uFillTx/>
                <a:latin typeface="Calibri" panose="020F0502020204030204"/>
                <a:ea typeface="+mn-ea"/>
                <a:cs typeface="+mn-cs"/>
              </a:rPr>
              <a:t>rédiger une lettre de motivation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et se préparer à une entretien.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smtClean="0">
                <a:ln>
                  <a:noFill/>
                </a:ln>
                <a:solidFill>
                  <a:prstClr val="black"/>
                </a:solidFill>
                <a:effectLst/>
                <a:uLnTx/>
                <a:uFillTx/>
                <a:latin typeface="Calibri" panose="020F0502020204030204"/>
                <a:ea typeface="+mn-ea"/>
                <a:cs typeface="+mn-cs"/>
              </a:rPr>
              <a:t>Pour plus de renseignement (liste des formations concernées…) </a:t>
            </a:r>
          </a:p>
        </p:txBody>
      </p:sp>
      <p:sp>
        <p:nvSpPr>
          <p:cNvPr id="8" name="Rectangle 7"/>
          <p:cNvSpPr/>
          <p:nvPr/>
        </p:nvSpPr>
        <p:spPr>
          <a:xfrm>
            <a:off x="1639018" y="5948634"/>
            <a:ext cx="9293525" cy="369332"/>
          </a:xfrm>
          <a:prstGeom prst="rect">
            <a:avLst/>
          </a:prstGeom>
        </p:spPr>
        <p:txBody>
          <a:bodyPr wrap="square">
            <a:spAutoFit/>
          </a:bodyPr>
          <a:lstStyle/>
          <a:p>
            <a:pPr lvl="0">
              <a:defRPr/>
            </a:pPr>
            <a:r>
              <a:rPr lang="fr-FR">
                <a:solidFill>
                  <a:prstClr val="black"/>
                </a:solidFill>
                <a:hlinkClick r:id="rId4"/>
              </a:rPr>
              <a:t>https</a:t>
            </a:r>
            <a:r>
              <a:rPr lang="fr-FR">
                <a:solidFill>
                  <a:prstClr val="black"/>
                </a:solidFill>
                <a:hlinkClick r:id="rId4"/>
              </a:rPr>
              <a:t>://</a:t>
            </a:r>
            <a:r>
              <a:rPr lang="fr-FR" smtClean="0">
                <a:solidFill>
                  <a:prstClr val="black"/>
                </a:solidFill>
                <a:hlinkClick r:id="rId4"/>
              </a:rPr>
              <a:t>www.ac-paris.fr/la-procedure-passpro-2022-124109</a:t>
            </a:r>
            <a:r>
              <a:rPr lang="fr-FR" smtClean="0">
                <a:solidFill>
                  <a:prstClr val="black"/>
                </a:solidFill>
              </a:rPr>
              <a:t> </a:t>
            </a: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0" name="Flèche droite rayée 9"/>
          <p:cNvSpPr/>
          <p:nvPr/>
        </p:nvSpPr>
        <p:spPr>
          <a:xfrm>
            <a:off x="608508" y="5850000"/>
            <a:ext cx="632604" cy="49138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9052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2" name="ZoneTexte 1"/>
          <p:cNvSpPr txBox="1"/>
          <p:nvPr/>
        </p:nvSpPr>
        <p:spPr>
          <a:xfrm>
            <a:off x="184030" y="2647490"/>
            <a:ext cx="571643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A la rentrée 2022,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omment se passe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 l’affectation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smtClean="0">
                <a:ln>
                  <a:noFill/>
                </a:ln>
                <a:solidFill>
                  <a:prstClr val="black"/>
                </a:solidFill>
                <a:effectLst/>
                <a:uLnTx/>
                <a:uFillTx/>
                <a:latin typeface="Calibri" panose="020F0502020204030204"/>
                <a:ea typeface="+mn-ea"/>
                <a:cs typeface="+mn-cs"/>
              </a:rPr>
              <a:t>dans la voie professionnelle? </a:t>
            </a:r>
            <a:endPar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age 2"/>
          <p:cNvPicPr>
            <a:picLocks noChangeAspect="1"/>
          </p:cNvPicPr>
          <p:nvPr/>
        </p:nvPicPr>
        <p:blipFill rotWithShape="1">
          <a:blip r:embed="rId3"/>
          <a:srcRect l="14683" t="21242" r="50642" b="22003"/>
          <a:stretch/>
        </p:blipFill>
        <p:spPr>
          <a:xfrm>
            <a:off x="6101749" y="172528"/>
            <a:ext cx="5860211" cy="6394691"/>
          </a:xfrm>
          <a:prstGeom prst="rect">
            <a:avLst/>
          </a:prstGeom>
        </p:spPr>
      </p:pic>
    </p:spTree>
    <p:extLst>
      <p:ext uri="{BB962C8B-B14F-4D97-AF65-F5344CB8AC3E}">
        <p14:creationId xmlns:p14="http://schemas.microsoft.com/office/powerpoint/2010/main" val="518201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2" name="ZoneTexte 1"/>
          <p:cNvSpPr txBox="1"/>
          <p:nvPr/>
        </p:nvSpPr>
        <p:spPr>
          <a:xfrm>
            <a:off x="2260121" y="475323"/>
            <a:ext cx="9696091" cy="646331"/>
          </a:xfrm>
          <a:prstGeom prst="rect">
            <a:avLst/>
          </a:prstGeom>
          <a:noFill/>
        </p:spPr>
        <p:txBody>
          <a:bodyPr wrap="square" rtlCol="0">
            <a:spAutoFit/>
          </a:bodyPr>
          <a:lstStyle/>
          <a:p>
            <a:r>
              <a:rPr lang="fr-FR" sz="3600" b="1" dirty="0" smtClean="0"/>
              <a:t>Quelle sectorisation pour l’entrée en Seconde GT? </a:t>
            </a:r>
            <a:endParaRPr lang="fr-FR" sz="2800" b="1" dirty="0"/>
          </a:p>
        </p:txBody>
      </p:sp>
      <p:sp>
        <p:nvSpPr>
          <p:cNvPr id="14" name="ZoneTexte 13"/>
          <p:cNvSpPr txBox="1"/>
          <p:nvPr/>
        </p:nvSpPr>
        <p:spPr>
          <a:xfrm>
            <a:off x="277171" y="5745922"/>
            <a:ext cx="11396202" cy="954107"/>
          </a:xfrm>
          <a:prstGeom prst="rect">
            <a:avLst/>
          </a:prstGeom>
          <a:noFill/>
        </p:spPr>
        <p:txBody>
          <a:bodyPr wrap="square" rtlCol="0">
            <a:spAutoFit/>
          </a:bodyPr>
          <a:lstStyle/>
          <a:p>
            <a:r>
              <a:rPr lang="fr-FR" sz="2000" b="1" dirty="0" smtClean="0">
                <a:solidFill>
                  <a:srgbClr val="00B050"/>
                </a:solidFill>
              </a:rPr>
              <a:t>Depuis 2021, 3 secteurs géographiques sont créés </a:t>
            </a:r>
            <a:r>
              <a:rPr lang="fr-FR" sz="2000" b="1" u="sng" dirty="0" smtClean="0">
                <a:solidFill>
                  <a:srgbClr val="00B050"/>
                </a:solidFill>
              </a:rPr>
              <a:t>pour chaque collège</a:t>
            </a:r>
          </a:p>
          <a:p>
            <a:pPr marL="285750" indent="-285750">
              <a:buFont typeface="Wingdings" panose="05000000000000000000" pitchFamily="2" charset="2"/>
              <a:buChar char="Ø"/>
            </a:pPr>
            <a:r>
              <a:rPr lang="fr-FR" b="1" i="1" dirty="0" smtClean="0">
                <a:solidFill>
                  <a:srgbClr val="00B050"/>
                </a:solidFill>
              </a:rPr>
              <a:t>Tous les lycées publics parisiens peuvent être demandés…</a:t>
            </a:r>
          </a:p>
          <a:p>
            <a:pPr marL="285750" indent="-285750">
              <a:buFont typeface="Wingdings" panose="05000000000000000000" pitchFamily="2" charset="2"/>
              <a:buChar char="Ø"/>
            </a:pPr>
            <a:r>
              <a:rPr lang="fr-FR" b="1" i="1" dirty="0" smtClean="0">
                <a:solidFill>
                  <a:srgbClr val="00B050"/>
                </a:solidFill>
              </a:rPr>
              <a:t>… mais un bonus plus élevé garantit une priorité sur les 5 lycées du secteur 1</a:t>
            </a:r>
            <a:endParaRPr lang="fr-FR" b="1" i="1" dirty="0">
              <a:solidFill>
                <a:srgbClr val="00B050"/>
              </a:solidFill>
            </a:endParaRPr>
          </a:p>
        </p:txBody>
      </p:sp>
      <p:grpSp>
        <p:nvGrpSpPr>
          <p:cNvPr id="38" name="Groupe 37"/>
          <p:cNvGrpSpPr/>
          <p:nvPr/>
        </p:nvGrpSpPr>
        <p:grpSpPr>
          <a:xfrm>
            <a:off x="1752600" y="1271587"/>
            <a:ext cx="8660269" cy="4314825"/>
            <a:chOff x="0" y="0"/>
            <a:chExt cx="8660269" cy="4314825"/>
          </a:xfrm>
        </p:grpSpPr>
        <p:grpSp>
          <p:nvGrpSpPr>
            <p:cNvPr id="40" name="Groupe 39"/>
            <p:cNvGrpSpPr/>
            <p:nvPr/>
          </p:nvGrpSpPr>
          <p:grpSpPr>
            <a:xfrm>
              <a:off x="0" y="0"/>
              <a:ext cx="5767070" cy="3981450"/>
              <a:chOff x="0" y="0"/>
              <a:chExt cx="5767388" cy="3981450"/>
            </a:xfrm>
          </p:grpSpPr>
          <p:sp>
            <p:nvSpPr>
              <p:cNvPr id="79" name="Ellipse 78"/>
              <p:cNvSpPr/>
              <p:nvPr/>
            </p:nvSpPr>
            <p:spPr>
              <a:xfrm>
                <a:off x="0" y="0"/>
                <a:ext cx="5767388" cy="3981450"/>
              </a:xfrm>
              <a:prstGeom prst="ellipse">
                <a:avLst/>
              </a:prstGeom>
              <a:ln>
                <a:solidFill>
                  <a:schemeClr val="tx1"/>
                </a:solidFill>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0" name="Ellipse 79"/>
              <p:cNvSpPr/>
              <p:nvPr/>
            </p:nvSpPr>
            <p:spPr>
              <a:xfrm>
                <a:off x="1733550" y="128588"/>
                <a:ext cx="3490912" cy="2471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1" name="Ellipse 80"/>
              <p:cNvSpPr/>
              <p:nvPr/>
            </p:nvSpPr>
            <p:spPr>
              <a:xfrm>
                <a:off x="2362200" y="190500"/>
                <a:ext cx="2624137" cy="1724025"/>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2" name="Hexagone 81"/>
              <p:cNvSpPr/>
              <p:nvPr/>
            </p:nvSpPr>
            <p:spPr>
              <a:xfrm>
                <a:off x="4090987" y="485775"/>
                <a:ext cx="223838" cy="195263"/>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3" name="Triangle isocèle 82"/>
              <p:cNvSpPr/>
              <p:nvPr/>
            </p:nvSpPr>
            <p:spPr>
              <a:xfrm>
                <a:off x="3657600" y="347663"/>
                <a:ext cx="128587" cy="157163"/>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4" name="Triangle isocèle 83"/>
              <p:cNvSpPr/>
              <p:nvPr/>
            </p:nvSpPr>
            <p:spPr>
              <a:xfrm>
                <a:off x="2390775" y="771525"/>
                <a:ext cx="128587" cy="157163"/>
              </a:xfrm>
              <a:prstGeom prst="triangl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5" name="Triangle isocèle 84"/>
              <p:cNvSpPr/>
              <p:nvPr/>
            </p:nvSpPr>
            <p:spPr>
              <a:xfrm>
                <a:off x="4367212" y="614363"/>
                <a:ext cx="128587" cy="157163"/>
              </a:xfrm>
              <a:prstGeom prst="triangl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6" name="Triangle isocèle 85"/>
              <p:cNvSpPr/>
              <p:nvPr/>
            </p:nvSpPr>
            <p:spPr>
              <a:xfrm>
                <a:off x="3838575" y="952500"/>
                <a:ext cx="128587" cy="157163"/>
              </a:xfrm>
              <a:prstGeom prst="triangl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7" name="Triangle isocèle 86"/>
              <p:cNvSpPr/>
              <p:nvPr/>
            </p:nvSpPr>
            <p:spPr>
              <a:xfrm>
                <a:off x="3462337" y="1376363"/>
                <a:ext cx="128587" cy="157163"/>
              </a:xfrm>
              <a:prstGeom prst="triangle">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8" name="Triangle isocèle 87"/>
              <p:cNvSpPr/>
              <p:nvPr/>
            </p:nvSpPr>
            <p:spPr>
              <a:xfrm>
                <a:off x="2938462" y="900113"/>
                <a:ext cx="128587" cy="157163"/>
              </a:xfrm>
              <a:prstGeom prst="triangle">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9" name="Triangle isocèle 88"/>
              <p:cNvSpPr/>
              <p:nvPr/>
            </p:nvSpPr>
            <p:spPr>
              <a:xfrm>
                <a:off x="4300537" y="1471613"/>
                <a:ext cx="128587" cy="157163"/>
              </a:xfrm>
              <a:prstGeom prst="triangl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0" name="Triangle isocèle 89"/>
              <p:cNvSpPr/>
              <p:nvPr/>
            </p:nvSpPr>
            <p:spPr>
              <a:xfrm>
                <a:off x="4676775" y="971550"/>
                <a:ext cx="128587" cy="157163"/>
              </a:xfrm>
              <a:prstGeom prst="triangl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91" name="Connecteur droit avec flèche 90" descr="0-25 minutes&#10;" title="0-25 minutes"/>
              <p:cNvCxnSpPr/>
              <p:nvPr/>
            </p:nvCxnSpPr>
            <p:spPr>
              <a:xfrm flipH="1">
                <a:off x="2533650" y="595313"/>
                <a:ext cx="1538287" cy="257175"/>
              </a:xfrm>
              <a:prstGeom prst="straightConnector1">
                <a:avLst/>
              </a:prstGeom>
              <a:ln>
                <a:headEnd type="triangle"/>
                <a:tailEnd type="triangle"/>
              </a:ln>
            </p:spPr>
            <p:style>
              <a:lnRef idx="2">
                <a:schemeClr val="dk1"/>
              </a:lnRef>
              <a:fillRef idx="1">
                <a:schemeClr val="lt1"/>
              </a:fillRef>
              <a:effectRef idx="0">
                <a:schemeClr val="dk1"/>
              </a:effectRef>
              <a:fontRef idx="minor">
                <a:schemeClr val="dk1"/>
              </a:fontRef>
            </p:style>
          </p:cxnSp>
          <p:sp>
            <p:nvSpPr>
              <p:cNvPr id="92" name="Zone de texte 17"/>
              <p:cNvSpPr txBox="1"/>
              <p:nvPr/>
            </p:nvSpPr>
            <p:spPr>
              <a:xfrm rot="21142693">
                <a:off x="2871787" y="609600"/>
                <a:ext cx="819150" cy="202552"/>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fr-FR" sz="800" b="1" kern="1200">
                    <a:solidFill>
                      <a:srgbClr val="000000"/>
                    </a:solidFill>
                    <a:effectLst/>
                    <a:ea typeface="Calibri" panose="020F0502020204030204" pitchFamily="34" charset="0"/>
                    <a:cs typeface="Times New Roman" panose="02020603050405020304" pitchFamily="18" charset="0"/>
                  </a:rPr>
                  <a:t>25 minutes</a:t>
                </a:r>
                <a:endParaRPr lang="fr-FR" sz="1200">
                  <a:effectLst/>
                  <a:latin typeface="Times New Roman" panose="02020603050405020304" pitchFamily="18" charset="0"/>
                  <a:ea typeface="Times New Roman" panose="02020603050405020304" pitchFamily="18" charset="0"/>
                </a:endParaRPr>
              </a:p>
            </p:txBody>
          </p:sp>
          <p:sp>
            <p:nvSpPr>
              <p:cNvPr id="93" name="Triangle isocèle 92"/>
              <p:cNvSpPr/>
              <p:nvPr/>
            </p:nvSpPr>
            <p:spPr>
              <a:xfrm>
                <a:off x="1938337" y="1128713"/>
                <a:ext cx="128587" cy="157163"/>
              </a:xfrm>
              <a:prstGeom prst="triangl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4" name="Triangle isocèle 93"/>
              <p:cNvSpPr/>
              <p:nvPr/>
            </p:nvSpPr>
            <p:spPr>
              <a:xfrm>
                <a:off x="2967037" y="1905000"/>
                <a:ext cx="128587" cy="157163"/>
              </a:xfrm>
              <a:prstGeom prst="triangl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5" name="Triangle isocèle 94"/>
              <p:cNvSpPr/>
              <p:nvPr/>
            </p:nvSpPr>
            <p:spPr>
              <a:xfrm>
                <a:off x="4905375" y="1462088"/>
                <a:ext cx="128587" cy="157163"/>
              </a:xfrm>
              <a:prstGeom prst="triangl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6" name="Triangle isocèle 95"/>
              <p:cNvSpPr/>
              <p:nvPr/>
            </p:nvSpPr>
            <p:spPr>
              <a:xfrm>
                <a:off x="4238625" y="1990725"/>
                <a:ext cx="128587" cy="157163"/>
              </a:xfrm>
              <a:prstGeom prst="triangl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7" name="Triangle isocèle 96"/>
              <p:cNvSpPr/>
              <p:nvPr/>
            </p:nvSpPr>
            <p:spPr>
              <a:xfrm>
                <a:off x="1457325" y="504825"/>
                <a:ext cx="128587" cy="157163"/>
              </a:xfrm>
              <a:prstGeom prst="triangle">
                <a:avLst/>
              </a:prstGeom>
              <a:solidFill>
                <a:srgbClr val="92D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8" name="Triangle isocèle 97"/>
              <p:cNvSpPr/>
              <p:nvPr/>
            </p:nvSpPr>
            <p:spPr>
              <a:xfrm>
                <a:off x="728662" y="2095500"/>
                <a:ext cx="128587" cy="157163"/>
              </a:xfrm>
              <a:prstGeom prst="triangle">
                <a:avLst/>
              </a:prstGeom>
              <a:solidFill>
                <a:srgbClr val="92D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99" name="Triangle isocèle 98"/>
              <p:cNvSpPr/>
              <p:nvPr/>
            </p:nvSpPr>
            <p:spPr>
              <a:xfrm>
                <a:off x="3757612" y="3143250"/>
                <a:ext cx="128587" cy="157163"/>
              </a:xfrm>
              <a:prstGeom prst="triangle">
                <a:avLst/>
              </a:prstGeom>
              <a:solidFill>
                <a:srgbClr val="92D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0" name="Triangle isocèle 99"/>
              <p:cNvSpPr/>
              <p:nvPr/>
            </p:nvSpPr>
            <p:spPr>
              <a:xfrm>
                <a:off x="1838325" y="2233613"/>
                <a:ext cx="128587" cy="157163"/>
              </a:xfrm>
              <a:prstGeom prst="triangle">
                <a:avLst/>
              </a:prstGeom>
              <a:solidFill>
                <a:srgbClr val="92D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01" name="Connecteur droit avec flèche 100"/>
              <p:cNvCxnSpPr/>
              <p:nvPr/>
            </p:nvCxnSpPr>
            <p:spPr>
              <a:xfrm flipH="1">
                <a:off x="1819275" y="695325"/>
                <a:ext cx="2328862" cy="1028700"/>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
            <p:nvSpPr>
              <p:cNvPr id="102" name="Zone de texte 41"/>
              <p:cNvSpPr txBox="1"/>
              <p:nvPr/>
            </p:nvSpPr>
            <p:spPr>
              <a:xfrm rot="20269998">
                <a:off x="2119312" y="1338263"/>
                <a:ext cx="819150" cy="202552"/>
              </a:xfrm>
              <a:prstGeom prst="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6000"/>
                  </a:lnSpc>
                  <a:spcAft>
                    <a:spcPts val="800"/>
                  </a:spcAft>
                </a:pPr>
                <a:r>
                  <a:rPr lang="fr-FR" sz="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 minutes</a:t>
                </a:r>
                <a:endParaRPr lang="fr-FR" sz="1200">
                  <a:effectLst/>
                  <a:latin typeface="Times New Roman" panose="02020603050405020304" pitchFamily="18" charset="0"/>
                  <a:ea typeface="Times New Roman" panose="02020603050405020304" pitchFamily="18" charset="0"/>
                </a:endParaRPr>
              </a:p>
            </p:txBody>
          </p:sp>
          <p:sp>
            <p:nvSpPr>
              <p:cNvPr id="103" name="Triangle isocèle 102"/>
              <p:cNvSpPr/>
              <p:nvPr/>
            </p:nvSpPr>
            <p:spPr>
              <a:xfrm>
                <a:off x="2414587" y="1776413"/>
                <a:ext cx="128587" cy="157163"/>
              </a:xfrm>
              <a:prstGeom prst="triangle">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4" name="Triangle isocèle 103"/>
              <p:cNvSpPr/>
              <p:nvPr/>
            </p:nvSpPr>
            <p:spPr>
              <a:xfrm>
                <a:off x="2986087" y="2881313"/>
                <a:ext cx="128587" cy="157163"/>
              </a:xfrm>
              <a:prstGeom prst="triangle">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41" name="Triangle isocèle 40"/>
            <p:cNvSpPr/>
            <p:nvPr/>
          </p:nvSpPr>
          <p:spPr>
            <a:xfrm>
              <a:off x="3509962" y="1905000"/>
              <a:ext cx="128580" cy="157163"/>
            </a:xfrm>
            <a:prstGeom prst="triangle">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2" name="Triangle isocèle 41"/>
            <p:cNvSpPr/>
            <p:nvPr/>
          </p:nvSpPr>
          <p:spPr>
            <a:xfrm>
              <a:off x="3638550" y="1757362"/>
              <a:ext cx="128580" cy="157163"/>
            </a:xfrm>
            <a:prstGeom prst="triangle">
              <a:avLst/>
            </a:prstGeom>
            <a:solidFill>
              <a:srgbClr val="FFFF0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43" name="Groupe 42"/>
            <p:cNvGrpSpPr/>
            <p:nvPr/>
          </p:nvGrpSpPr>
          <p:grpSpPr>
            <a:xfrm>
              <a:off x="6040894" y="2443162"/>
              <a:ext cx="2619375" cy="1871663"/>
              <a:chOff x="-26531" y="0"/>
              <a:chExt cx="2619375" cy="1871663"/>
            </a:xfrm>
          </p:grpSpPr>
          <p:sp>
            <p:nvSpPr>
              <p:cNvPr id="44" name="Zone de texte 44"/>
              <p:cNvSpPr txBox="1"/>
              <p:nvPr/>
            </p:nvSpPr>
            <p:spPr>
              <a:xfrm>
                <a:off x="-26531" y="0"/>
                <a:ext cx="2619375" cy="187166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fr-FR"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FR"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FR" sz="1400"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Domicile </a:t>
                </a:r>
                <a:r>
                  <a:rPr lang="fr-F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l’élève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Symbol" panose="05050102010706020507" pitchFamily="18" charset="2"/>
                  <a:buBlip>
                    <a:blip r:embed="rId3"/>
                  </a:buBlip>
                  <a:tabLst>
                    <a:tab pos="457200" algn="l"/>
                  </a:tabLst>
                </a:pPr>
                <a:r>
                  <a:rPr lang="fr-F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Collège de sectorisation</a:t>
                </a:r>
                <a:endParaRPr lang="fr-FR" sz="1200"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Blip>
                    <a:blip r:embed="rId4"/>
                  </a:buBlip>
                  <a:tabLst>
                    <a:tab pos="457200" algn="l"/>
                  </a:tabLst>
                </a:pPr>
                <a:r>
                  <a:rPr lang="fr-F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Lycée de secteur 1 </a:t>
                </a:r>
                <a:endParaRPr lang="fr-FR" sz="1200"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Blip>
                    <a:blip r:embed="rId5"/>
                  </a:buBlip>
                  <a:tabLst>
                    <a:tab pos="457200" algn="l"/>
                  </a:tabLst>
                </a:pPr>
                <a:r>
                  <a:rPr lang="fr-F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Lycée de secteur 2</a:t>
                </a:r>
                <a:endParaRPr lang="fr-FR" sz="1200"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Blip>
                    <a:blip r:embed="rId6"/>
                  </a:buBlip>
                  <a:tabLst>
                    <a:tab pos="457200" algn="l"/>
                  </a:tabLst>
                </a:pPr>
                <a:r>
                  <a:rPr lang="fr-F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Lycée de secteur 3</a:t>
                </a:r>
                <a:endParaRPr lang="fr-FR" sz="1200" dirty="0">
                  <a:effectLst/>
                  <a:latin typeface="Times New Roman" panose="02020603050405020304" pitchFamily="18" charset="0"/>
                  <a:ea typeface="Times New Roman" panose="02020603050405020304" pitchFamily="18" charset="0"/>
                </a:endParaRPr>
              </a:p>
              <a:p>
                <a:pPr marL="342900" lvl="0" indent="-342900">
                  <a:lnSpc>
                    <a:spcPct val="106000"/>
                  </a:lnSpc>
                  <a:spcAft>
                    <a:spcPts val="0"/>
                  </a:spcAft>
                  <a:buFont typeface="Symbol" panose="05050102010706020507" pitchFamily="18" charset="2"/>
                  <a:buBlip>
                    <a:blip r:embed="rId7"/>
                  </a:buBlip>
                  <a:tabLst>
                    <a:tab pos="457200" algn="l"/>
                  </a:tabLst>
                </a:pPr>
                <a:r>
                  <a:rPr lang="fr-F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Lycée à recrutement </a:t>
                </a:r>
                <a:endParaRPr lang="fr-FR" sz="1200" dirty="0">
                  <a:effectLst/>
                  <a:latin typeface="Times New Roman" panose="02020603050405020304" pitchFamily="18" charset="0"/>
                  <a:ea typeface="Times New Roman" panose="02020603050405020304" pitchFamily="18" charset="0"/>
                </a:endParaRPr>
              </a:p>
              <a:p>
                <a:pPr marL="457200">
                  <a:lnSpc>
                    <a:spcPct val="106000"/>
                  </a:lnSpc>
                  <a:spcAft>
                    <a:spcPts val="0"/>
                  </a:spcAft>
                  <a:tabLst>
                    <a:tab pos="457200" algn="l"/>
                  </a:tabLst>
                </a:pPr>
                <a:r>
                  <a:rPr lang="fr-F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académique</a:t>
                </a:r>
                <a:endParaRPr lang="fr-FR" sz="1200" dirty="0">
                  <a:effectLst/>
                  <a:latin typeface="Times New Roman" panose="02020603050405020304" pitchFamily="18" charset="0"/>
                  <a:ea typeface="Times New Roman" panose="02020603050405020304" pitchFamily="18" charset="0"/>
                </a:endParaRPr>
              </a:p>
              <a:p>
                <a:pPr marL="457200">
                  <a:lnSpc>
                    <a:spcPct val="106000"/>
                  </a:lnSpc>
                  <a:spcAft>
                    <a:spcPts val="800"/>
                  </a:spcAft>
                </a:pPr>
                <a:r>
                  <a:rPr lang="fr-FR"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45" name="Ellipse 44"/>
              <p:cNvSpPr/>
              <p:nvPr/>
            </p:nvSpPr>
            <p:spPr>
              <a:xfrm>
                <a:off x="59733" y="150377"/>
                <a:ext cx="142875" cy="128587"/>
              </a:xfrm>
              <a:prstGeom prst="ellipse">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39" name="Ellipse 38"/>
          <p:cNvSpPr/>
          <p:nvPr/>
        </p:nvSpPr>
        <p:spPr>
          <a:xfrm>
            <a:off x="5814695" y="1523682"/>
            <a:ext cx="142875" cy="128270"/>
          </a:xfrm>
          <a:prstGeom prst="ellipse">
            <a:avLst/>
          </a:prstGeom>
          <a:solidFill>
            <a:srgbClr val="7030A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986426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14" name="ZoneTexte 13"/>
          <p:cNvSpPr txBox="1"/>
          <p:nvPr/>
        </p:nvSpPr>
        <p:spPr>
          <a:xfrm>
            <a:off x="2058837" y="657663"/>
            <a:ext cx="10029645" cy="584775"/>
          </a:xfrm>
          <a:prstGeom prst="rect">
            <a:avLst/>
          </a:prstGeom>
          <a:noFill/>
        </p:spPr>
        <p:txBody>
          <a:bodyPr wrap="square" rtlCol="0">
            <a:spAutoFit/>
          </a:bodyPr>
          <a:lstStyle/>
          <a:p>
            <a:r>
              <a:rPr lang="fr-FR" sz="3200" b="1" dirty="0" smtClean="0"/>
              <a:t>Quelle sectorisation pour l’entrée en Seconde GT? </a:t>
            </a:r>
            <a:endParaRPr lang="fr-FR" sz="2400" b="1" dirty="0"/>
          </a:p>
        </p:txBody>
      </p:sp>
      <p:sp>
        <p:nvSpPr>
          <p:cNvPr id="2" name="ZoneTexte 1"/>
          <p:cNvSpPr txBox="1"/>
          <p:nvPr/>
        </p:nvSpPr>
        <p:spPr>
          <a:xfrm>
            <a:off x="2184338" y="1395648"/>
            <a:ext cx="9324284" cy="461665"/>
          </a:xfrm>
          <a:prstGeom prst="rect">
            <a:avLst/>
          </a:prstGeom>
          <a:noFill/>
        </p:spPr>
        <p:txBody>
          <a:bodyPr wrap="none" rtlCol="0">
            <a:spAutoFit/>
          </a:bodyPr>
          <a:lstStyle/>
          <a:p>
            <a:r>
              <a:rPr lang="fr-FR" sz="2400" b="1" i="1" dirty="0" smtClean="0"/>
              <a:t>Quels lycées sont rattachés aux 3 secteurs définis pour chaque collège ? </a:t>
            </a:r>
            <a:endParaRPr lang="fr-FR" sz="2400" b="1" i="1" dirty="0"/>
          </a:p>
        </p:txBody>
      </p:sp>
      <p:sp>
        <p:nvSpPr>
          <p:cNvPr id="3" name="ZoneTexte 2"/>
          <p:cNvSpPr txBox="1"/>
          <p:nvPr/>
        </p:nvSpPr>
        <p:spPr>
          <a:xfrm>
            <a:off x="2184338" y="5653801"/>
            <a:ext cx="8503225" cy="523220"/>
          </a:xfrm>
          <a:prstGeom prst="rect">
            <a:avLst/>
          </a:prstGeom>
          <a:noFill/>
        </p:spPr>
        <p:txBody>
          <a:bodyPr wrap="none" rtlCol="0">
            <a:spAutoFit/>
          </a:bodyPr>
          <a:lstStyle/>
          <a:p>
            <a:r>
              <a:rPr lang="fr-FR" sz="1400" dirty="0">
                <a:hlinkClick r:id="rId3"/>
              </a:rPr>
              <a:t>https://</a:t>
            </a:r>
            <a:r>
              <a:rPr lang="fr-FR" sz="1400" dirty="0" smtClean="0">
                <a:hlinkClick r:id="rId3"/>
              </a:rPr>
              <a:t>rectoratparis.maps.arcgis.com/apps/webappviewer/index.html?id=d3ce515bc126417bae46f8ace91b0db2</a:t>
            </a:r>
            <a:endParaRPr lang="fr-FR" sz="1400" dirty="0" smtClean="0"/>
          </a:p>
          <a:p>
            <a:endParaRPr lang="fr-FR" sz="1400" dirty="0"/>
          </a:p>
        </p:txBody>
      </p:sp>
      <p:grpSp>
        <p:nvGrpSpPr>
          <p:cNvPr id="8" name="Groupe 7"/>
          <p:cNvGrpSpPr/>
          <p:nvPr/>
        </p:nvGrpSpPr>
        <p:grpSpPr>
          <a:xfrm>
            <a:off x="2851185" y="2285562"/>
            <a:ext cx="8800226" cy="2816156"/>
            <a:chOff x="2977706" y="3067252"/>
            <a:chExt cx="8800226" cy="2816156"/>
          </a:xfrm>
        </p:grpSpPr>
        <p:sp>
          <p:nvSpPr>
            <p:cNvPr id="4" name="ZoneTexte 3"/>
            <p:cNvSpPr txBox="1"/>
            <p:nvPr/>
          </p:nvSpPr>
          <p:spPr>
            <a:xfrm>
              <a:off x="2977706" y="3067252"/>
              <a:ext cx="8800226" cy="2816156"/>
            </a:xfrm>
            <a:prstGeom prst="rect">
              <a:avLst/>
            </a:prstGeom>
            <a:noFill/>
          </p:spPr>
          <p:txBody>
            <a:bodyPr wrap="square" rtlCol="0">
              <a:spAutoFit/>
            </a:bodyPr>
            <a:lstStyle/>
            <a:p>
              <a:pPr algn="ctr"/>
              <a:r>
                <a:rPr lang="fr-FR" sz="2000" dirty="0" smtClean="0"/>
                <a:t>Une carte interactive précisant, pour chaque collège, les lycées de secteur1, 2 et 3 </a:t>
              </a:r>
            </a:p>
            <a:p>
              <a:pPr algn="ctr"/>
              <a:r>
                <a:rPr lang="fr-FR" sz="2000" dirty="0" smtClean="0"/>
                <a:t>est en ligne sur le site du Rectorat de Paris</a:t>
              </a:r>
            </a:p>
            <a:p>
              <a:pPr algn="ctr"/>
              <a:endParaRPr lang="fr-FR" sz="1200" dirty="0" smtClean="0"/>
            </a:p>
            <a:p>
              <a:r>
                <a:rPr lang="fr-FR" sz="2000" dirty="0" smtClean="0"/>
                <a:t>                    Secteur 1 (32 640 points)</a:t>
              </a:r>
            </a:p>
            <a:p>
              <a:endParaRPr lang="fr-FR" sz="800" dirty="0" smtClean="0"/>
            </a:p>
            <a:p>
              <a:r>
                <a:rPr lang="fr-FR" sz="2000" dirty="0" smtClean="0"/>
                <a:t>                    Secteur 2 (17 760 points)</a:t>
              </a:r>
            </a:p>
            <a:p>
              <a:endParaRPr lang="fr-FR" sz="800" dirty="0" smtClean="0"/>
            </a:p>
            <a:p>
              <a:r>
                <a:rPr lang="fr-FR" sz="2000" dirty="0" smtClean="0"/>
                <a:t>                    Secteur 3 (16 800 points)   </a:t>
              </a:r>
            </a:p>
            <a:p>
              <a:endParaRPr lang="fr-FR" sz="900" dirty="0"/>
            </a:p>
            <a:p>
              <a:r>
                <a:rPr lang="fr-FR" sz="2000" dirty="0" smtClean="0"/>
                <a:t>                    4 lycées </a:t>
              </a:r>
              <a:r>
                <a:rPr lang="fr-FR" sz="2000" dirty="0"/>
                <a:t>à recrutement </a:t>
              </a:r>
              <a:r>
                <a:rPr lang="fr-FR" sz="2000" dirty="0" smtClean="0"/>
                <a:t>académique </a:t>
              </a:r>
              <a:r>
                <a:rPr lang="fr-FR" sz="2000" dirty="0"/>
                <a:t>(32 640 points</a:t>
              </a:r>
              <a:r>
                <a:rPr lang="fr-FR" sz="2000" dirty="0" smtClean="0"/>
                <a:t>) : </a:t>
              </a:r>
            </a:p>
            <a:p>
              <a:r>
                <a:rPr lang="fr-FR" sz="2000" dirty="0"/>
                <a:t>	</a:t>
              </a:r>
              <a:r>
                <a:rPr lang="fr-FR" sz="2000" dirty="0" smtClean="0"/>
                <a:t>	Pierre-Gilles de Gennes, Dubois, Henri-IV, Louis-le-Grand                       </a:t>
              </a:r>
              <a:endParaRPr lang="fr-FR" sz="2000" dirty="0"/>
            </a:p>
          </p:txBody>
        </p:sp>
        <p:sp>
          <p:nvSpPr>
            <p:cNvPr id="6" name="Rectangle 5"/>
            <p:cNvSpPr/>
            <p:nvPr/>
          </p:nvSpPr>
          <p:spPr>
            <a:xfrm>
              <a:off x="3838753" y="4334432"/>
              <a:ext cx="299049" cy="28179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838753" y="3880945"/>
              <a:ext cx="299049" cy="2817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844502" y="4787919"/>
              <a:ext cx="299049" cy="28179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838753" y="5231103"/>
              <a:ext cx="299049" cy="2817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44" y="3026931"/>
            <a:ext cx="3142174" cy="1563380"/>
          </a:xfrm>
          <a:prstGeom prst="rect">
            <a:avLst/>
          </a:prstGeom>
        </p:spPr>
      </p:pic>
    </p:spTree>
    <p:extLst>
      <p:ext uri="{BB962C8B-B14F-4D97-AF65-F5344CB8AC3E}">
        <p14:creationId xmlns:p14="http://schemas.microsoft.com/office/powerpoint/2010/main" val="2010429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3" y="0"/>
            <a:ext cx="1980125" cy="1868689"/>
          </a:xfrm>
          <a:prstGeom prst="rect">
            <a:avLst/>
          </a:prstGeom>
        </p:spPr>
      </p:pic>
      <p:sp>
        <p:nvSpPr>
          <p:cNvPr id="9" name="ZoneTexte 8"/>
          <p:cNvSpPr txBox="1"/>
          <p:nvPr/>
        </p:nvSpPr>
        <p:spPr>
          <a:xfrm>
            <a:off x="3496572" y="1299714"/>
            <a:ext cx="8471141" cy="4247317"/>
          </a:xfrm>
          <a:prstGeom prst="rect">
            <a:avLst/>
          </a:prstGeom>
          <a:noFill/>
        </p:spPr>
        <p:txBody>
          <a:bodyPr wrap="square" rtlCol="0">
            <a:spAutoFit/>
          </a:bodyPr>
          <a:lstStyle/>
          <a:p>
            <a:r>
              <a:rPr lang="fr-FR" sz="2400" b="1" dirty="0"/>
              <a:t>&gt; </a:t>
            </a:r>
            <a:r>
              <a:rPr lang="fr-FR" sz="2000" b="1" dirty="0"/>
              <a:t>Comment </a:t>
            </a:r>
            <a:r>
              <a:rPr lang="fr-FR" sz="2000" b="1" dirty="0" smtClean="0"/>
              <a:t>les </a:t>
            </a:r>
            <a:r>
              <a:rPr lang="fr-FR" sz="2000" b="1" dirty="0"/>
              <a:t>5 </a:t>
            </a:r>
            <a:r>
              <a:rPr lang="fr-FR" sz="2000" b="1" dirty="0" smtClean="0"/>
              <a:t>lycées de secteur 1 de chaque collège ont-ils été choisis </a:t>
            </a:r>
            <a:r>
              <a:rPr lang="fr-FR" sz="2000" b="1" dirty="0"/>
              <a:t>?</a:t>
            </a:r>
          </a:p>
          <a:p>
            <a:r>
              <a:rPr lang="fr-FR" i="1" dirty="0"/>
              <a:t>Chaque collège s’est vu attribuer 5 lycées qui lui sont propres en tenant compte…</a:t>
            </a:r>
          </a:p>
          <a:p>
            <a:pPr marL="285750" indent="-285750">
              <a:buFontTx/>
              <a:buChar char="-"/>
            </a:pPr>
            <a:r>
              <a:rPr lang="fr-FR" i="1" dirty="0"/>
              <a:t>…de la proximité de ces lycées (</a:t>
            </a:r>
            <a:r>
              <a:rPr lang="fr-FR" i="1" dirty="0" smtClean="0"/>
              <a:t>moins </a:t>
            </a:r>
            <a:r>
              <a:rPr lang="fr-FR" i="1" dirty="0"/>
              <a:t>de </a:t>
            </a:r>
            <a:r>
              <a:rPr lang="fr-FR" i="1" dirty="0" smtClean="0"/>
              <a:t>25 </a:t>
            </a:r>
            <a:r>
              <a:rPr lang="fr-FR" i="1" dirty="0"/>
              <a:t>minutes de transport),</a:t>
            </a:r>
          </a:p>
          <a:p>
            <a:pPr marL="285750" indent="-285750">
              <a:buFontTx/>
              <a:buChar char="-"/>
            </a:pPr>
            <a:r>
              <a:rPr lang="fr-FR" i="1" dirty="0"/>
              <a:t>…de leurs capacités </a:t>
            </a:r>
            <a:r>
              <a:rPr lang="fr-FR" i="1" dirty="0" smtClean="0"/>
              <a:t>d’accueil au regard de la démographie des collèges rattachés,</a:t>
            </a:r>
            <a:endParaRPr lang="fr-FR" i="1" dirty="0"/>
          </a:p>
          <a:p>
            <a:pPr marL="285750" indent="-285750">
              <a:buFontTx/>
              <a:buChar char="-"/>
            </a:pPr>
            <a:r>
              <a:rPr lang="fr-FR" i="1" dirty="0"/>
              <a:t>…de leur </a:t>
            </a:r>
            <a:r>
              <a:rPr lang="fr-FR" i="1" dirty="0" smtClean="0"/>
              <a:t>attractivité,</a:t>
            </a:r>
          </a:p>
          <a:p>
            <a:pPr marL="285750" indent="-285750">
              <a:buFontTx/>
              <a:buChar char="-"/>
            </a:pPr>
            <a:r>
              <a:rPr lang="fr-FR" i="1" dirty="0" smtClean="0"/>
              <a:t>et </a:t>
            </a:r>
            <a:r>
              <a:rPr lang="fr-FR" i="1" dirty="0"/>
              <a:t>de leur offre </a:t>
            </a:r>
            <a:r>
              <a:rPr lang="fr-FR" i="1" dirty="0" smtClean="0"/>
              <a:t>d’enseignements (spécialités de 1</a:t>
            </a:r>
            <a:r>
              <a:rPr lang="fr-FR" i="1" baseline="30000" dirty="0" smtClean="0"/>
              <a:t>ière</a:t>
            </a:r>
            <a:r>
              <a:rPr lang="fr-FR" i="1" dirty="0" smtClean="0"/>
              <a:t>, langues, options).</a:t>
            </a:r>
            <a:endParaRPr lang="fr-FR" i="1" dirty="0"/>
          </a:p>
          <a:p>
            <a:endParaRPr lang="fr-FR" sz="2000" i="1" dirty="0"/>
          </a:p>
          <a:p>
            <a:pPr marL="342900" indent="-342900" algn="just">
              <a:buFont typeface="Wingdings" panose="05000000000000000000" pitchFamily="2" charset="2"/>
              <a:buChar char="Ø"/>
            </a:pPr>
            <a:r>
              <a:rPr lang="fr-FR" sz="2000" b="1" dirty="0"/>
              <a:t>4</a:t>
            </a:r>
            <a:r>
              <a:rPr lang="fr-FR" sz="2000" b="1" dirty="0" smtClean="0"/>
              <a:t> lycées sont à recrutement académique = </a:t>
            </a:r>
            <a:r>
              <a:rPr lang="fr-FR" sz="2000" dirty="0" smtClean="0"/>
              <a:t>ils sont en « secteur 1 » pour tous les élèves de 3</a:t>
            </a:r>
            <a:r>
              <a:rPr lang="fr-FR" sz="2000" baseline="30000" dirty="0" smtClean="0"/>
              <a:t>ème</a:t>
            </a:r>
            <a:r>
              <a:rPr lang="fr-FR" sz="2000" dirty="0" smtClean="0"/>
              <a:t> de l’académie, en raison de leurs spécificités.</a:t>
            </a:r>
          </a:p>
          <a:p>
            <a:pPr algn="ctr"/>
            <a:r>
              <a:rPr lang="fr-FR" sz="2000" b="1" dirty="0" smtClean="0">
                <a:solidFill>
                  <a:srgbClr val="FF0000"/>
                </a:solidFill>
              </a:rPr>
              <a:t>Attention, les vœux sur les lycées Louis-le-Grand et Henri-IV doivent obligatoirement être placés en vœux 1 ou 1 et 2, quels que soient les vœux suivants (cursus spécifiques ou Seconde GT « classique »)</a:t>
            </a:r>
          </a:p>
          <a:p>
            <a:pPr marL="285750" indent="-285750">
              <a:buFont typeface="Wingdings" panose="05000000000000000000" pitchFamily="2" charset="2"/>
              <a:buChar char="Ø"/>
            </a:pPr>
            <a:endParaRPr lang="fr-FR" i="1" dirty="0" smtClean="0"/>
          </a:p>
          <a:p>
            <a:r>
              <a:rPr lang="fr-FR" dirty="0" smtClean="0"/>
              <a:t> </a:t>
            </a:r>
            <a:endParaRPr lang="fr-FR" dirty="0"/>
          </a:p>
        </p:txBody>
      </p:sp>
      <p:sp>
        <p:nvSpPr>
          <p:cNvPr id="14" name="ZoneTexte 13"/>
          <p:cNvSpPr txBox="1"/>
          <p:nvPr/>
        </p:nvSpPr>
        <p:spPr>
          <a:xfrm>
            <a:off x="2219864" y="657663"/>
            <a:ext cx="9696091" cy="584775"/>
          </a:xfrm>
          <a:prstGeom prst="rect">
            <a:avLst/>
          </a:prstGeom>
          <a:noFill/>
        </p:spPr>
        <p:txBody>
          <a:bodyPr wrap="square" rtlCol="0">
            <a:spAutoFit/>
          </a:bodyPr>
          <a:lstStyle/>
          <a:p>
            <a:r>
              <a:rPr lang="fr-FR" sz="3200" b="1" dirty="0" smtClean="0"/>
              <a:t>Quelle sectorisation pour l’entrée en Seconde GT? </a:t>
            </a:r>
            <a:endParaRPr lang="fr-FR" sz="2400" b="1"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40" y="2279216"/>
            <a:ext cx="3142174" cy="1563380"/>
          </a:xfrm>
          <a:prstGeom prst="rect">
            <a:avLst/>
          </a:prstGeom>
        </p:spPr>
      </p:pic>
      <p:sp>
        <p:nvSpPr>
          <p:cNvPr id="2" name="Rectangle 1"/>
          <p:cNvSpPr/>
          <p:nvPr/>
        </p:nvSpPr>
        <p:spPr>
          <a:xfrm>
            <a:off x="626852" y="5164533"/>
            <a:ext cx="11231593" cy="1569660"/>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pPr algn="just"/>
            <a:r>
              <a:rPr lang="fr-FR" sz="1600" b="1" i="1" dirty="0">
                <a:solidFill>
                  <a:srgbClr val="0070C0"/>
                </a:solidFill>
              </a:rPr>
              <a:t>Pourquoi ne </a:t>
            </a:r>
            <a:r>
              <a:rPr lang="fr-FR" sz="1600" b="1" i="1" dirty="0" smtClean="0">
                <a:solidFill>
                  <a:srgbClr val="0070C0"/>
                </a:solidFill>
              </a:rPr>
              <a:t>proposer </a:t>
            </a:r>
            <a:r>
              <a:rPr lang="fr-FR" sz="1600" b="1" i="1" dirty="0">
                <a:solidFill>
                  <a:srgbClr val="0070C0"/>
                </a:solidFill>
              </a:rPr>
              <a:t>que 5 lycées en secteur 1, et non pas l’ensemble des lycées situés à moins de </a:t>
            </a:r>
            <a:r>
              <a:rPr lang="fr-FR" sz="1600" b="1" i="1" dirty="0" smtClean="0">
                <a:solidFill>
                  <a:srgbClr val="0070C0"/>
                </a:solidFill>
              </a:rPr>
              <a:t>25 </a:t>
            </a:r>
            <a:r>
              <a:rPr lang="fr-FR" sz="1600" b="1" i="1" dirty="0">
                <a:solidFill>
                  <a:srgbClr val="0070C0"/>
                </a:solidFill>
              </a:rPr>
              <a:t>minutes de transport</a:t>
            </a:r>
            <a:r>
              <a:rPr lang="fr-FR" sz="1600" b="1" i="1" dirty="0" smtClean="0">
                <a:solidFill>
                  <a:srgbClr val="0070C0"/>
                </a:solidFill>
              </a:rPr>
              <a:t>?</a:t>
            </a:r>
          </a:p>
          <a:p>
            <a:pPr algn="just"/>
            <a:endParaRPr lang="fr-FR" sz="1600" b="1" i="1" dirty="0" smtClean="0">
              <a:solidFill>
                <a:srgbClr val="0070C0"/>
              </a:solidFill>
            </a:endParaRPr>
          </a:p>
          <a:p>
            <a:pPr marL="285750" indent="-285750" algn="just">
              <a:buFont typeface="Wingdings" panose="05000000000000000000" pitchFamily="2" charset="2"/>
              <a:buChar char="Ø"/>
            </a:pPr>
            <a:r>
              <a:rPr lang="fr-FR" sz="1600" b="1" dirty="0" smtClean="0">
                <a:solidFill>
                  <a:srgbClr val="0070C0"/>
                </a:solidFill>
              </a:rPr>
              <a:t>Respecter u</a:t>
            </a:r>
            <a:r>
              <a:rPr lang="fr-FR" sz="1600" dirty="0">
                <a:solidFill>
                  <a:srgbClr val="0070C0"/>
                </a:solidFill>
              </a:rPr>
              <a:t>n</a:t>
            </a:r>
            <a:r>
              <a:rPr lang="fr-FR" sz="1600" b="1" dirty="0" smtClean="0">
                <a:solidFill>
                  <a:srgbClr val="0070C0"/>
                </a:solidFill>
              </a:rPr>
              <a:t> </a:t>
            </a:r>
            <a:r>
              <a:rPr lang="fr-FR" sz="1600" b="1" dirty="0">
                <a:solidFill>
                  <a:srgbClr val="0070C0"/>
                </a:solidFill>
              </a:rPr>
              <a:t>principe</a:t>
            </a:r>
            <a:r>
              <a:rPr lang="fr-FR" sz="1600" dirty="0">
                <a:solidFill>
                  <a:srgbClr val="0070C0"/>
                </a:solidFill>
              </a:rPr>
              <a:t> </a:t>
            </a:r>
            <a:r>
              <a:rPr lang="fr-FR" sz="1600" b="1" dirty="0">
                <a:solidFill>
                  <a:srgbClr val="0070C0"/>
                </a:solidFill>
              </a:rPr>
              <a:t>d’équité</a:t>
            </a:r>
            <a:r>
              <a:rPr lang="fr-FR" sz="1600" dirty="0">
                <a:solidFill>
                  <a:srgbClr val="0070C0"/>
                </a:solidFill>
              </a:rPr>
              <a:t> entre collèges, afin de ne pas pénaliser les établissements périphériques (Charlemagne : 18 lycées à moins de 25 min/ Rouault : 5 </a:t>
            </a:r>
            <a:r>
              <a:rPr lang="fr-FR" sz="1600" dirty="0" smtClean="0">
                <a:solidFill>
                  <a:srgbClr val="0070C0"/>
                </a:solidFill>
              </a:rPr>
              <a:t>lycées)</a:t>
            </a:r>
          </a:p>
          <a:p>
            <a:pPr marL="285750" indent="-285750" algn="just">
              <a:buFont typeface="Wingdings" panose="05000000000000000000" pitchFamily="2" charset="2"/>
              <a:buChar char="Ø"/>
            </a:pPr>
            <a:r>
              <a:rPr lang="fr-FR" sz="1600" b="1" dirty="0">
                <a:solidFill>
                  <a:srgbClr val="0070C0"/>
                </a:solidFill>
              </a:rPr>
              <a:t>F</a:t>
            </a:r>
            <a:r>
              <a:rPr lang="fr-FR" sz="1600" b="1" dirty="0" smtClean="0">
                <a:solidFill>
                  <a:srgbClr val="0070C0"/>
                </a:solidFill>
              </a:rPr>
              <a:t>aire </a:t>
            </a:r>
            <a:r>
              <a:rPr lang="fr-FR" sz="1600" b="1" dirty="0">
                <a:solidFill>
                  <a:srgbClr val="0070C0"/>
                </a:solidFill>
              </a:rPr>
              <a:t>baisser le taux de pression sur les lycées les plus attractifs, </a:t>
            </a:r>
            <a:r>
              <a:rPr lang="fr-FR" sz="1600" b="1" dirty="0" smtClean="0">
                <a:solidFill>
                  <a:srgbClr val="0070C0"/>
                </a:solidFill>
              </a:rPr>
              <a:t>en diminuant les effets de concurrence, afin </a:t>
            </a:r>
            <a:r>
              <a:rPr lang="fr-FR" sz="1600" b="1" dirty="0">
                <a:solidFill>
                  <a:srgbClr val="0070C0"/>
                </a:solidFill>
              </a:rPr>
              <a:t>de pouvoir y affecter des élèves de </a:t>
            </a:r>
            <a:r>
              <a:rPr lang="fr-FR" sz="1600" b="1" dirty="0" smtClean="0">
                <a:solidFill>
                  <a:srgbClr val="0070C0"/>
                </a:solidFill>
              </a:rPr>
              <a:t>profil scolaire plus diversifié</a:t>
            </a:r>
            <a:endParaRPr lang="fr-FR" sz="1600" b="1" dirty="0">
              <a:solidFill>
                <a:srgbClr val="0070C0"/>
              </a:solidFill>
            </a:endParaRPr>
          </a:p>
        </p:txBody>
      </p:sp>
    </p:spTree>
    <p:extLst>
      <p:ext uri="{BB962C8B-B14F-4D97-AF65-F5344CB8AC3E}">
        <p14:creationId xmlns:p14="http://schemas.microsoft.com/office/powerpoint/2010/main" val="2166511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929009" y="458545"/>
            <a:ext cx="7190855" cy="645637"/>
          </a:xfrm>
        </p:spPr>
        <p:txBody>
          <a:bodyPr>
            <a:normAutofit/>
          </a:bodyPr>
          <a:lstStyle/>
          <a:p>
            <a:pPr algn="ctr"/>
            <a:r>
              <a:rPr lang="fr-FR" sz="2800" b="1" dirty="0" smtClean="0">
                <a:solidFill>
                  <a:srgbClr val="FF0000"/>
                </a:solidFill>
                <a:effectLst>
                  <a:outerShdw blurRad="38100" dist="38100" dir="2700000" algn="tl">
                    <a:srgbClr val="000000">
                      <a:alpha val="43137"/>
                    </a:srgbClr>
                  </a:outerShdw>
                </a:effectLst>
              </a:rPr>
              <a:t>Sectorisation : points de vigilance</a:t>
            </a:r>
            <a:endParaRPr lang="fr-FR" sz="2800" b="1"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534838" y="1731033"/>
            <a:ext cx="10852030" cy="4732829"/>
          </a:xfrm>
        </p:spPr>
        <p:txBody>
          <a:bodyPr>
            <a:normAutofit lnSpcReduction="10000"/>
          </a:bodyPr>
          <a:lstStyle/>
          <a:p>
            <a:pPr algn="just">
              <a:buFont typeface="Wingdings" panose="05000000000000000000" pitchFamily="2" charset="2"/>
              <a:buChar char="Ø"/>
            </a:pPr>
            <a:r>
              <a:rPr lang="fr-FR" dirty="0"/>
              <a:t> </a:t>
            </a:r>
            <a:r>
              <a:rPr lang="fr-FR" b="1" dirty="0" smtClean="0"/>
              <a:t>Est-ce que je suis bien scolarisé dans mon collège de secteur? </a:t>
            </a:r>
          </a:p>
          <a:p>
            <a:pPr algn="just"/>
            <a:r>
              <a:rPr lang="fr-FR" i="1" dirty="0"/>
              <a:t>A</a:t>
            </a:r>
            <a:r>
              <a:rPr lang="fr-FR" i="1" dirty="0" smtClean="0"/>
              <a:t>ttention aux élèves entrés au collège sur un cursus à recrutement particulier ou en dérogation. </a:t>
            </a:r>
          </a:p>
          <a:p>
            <a:pPr algn="just"/>
            <a:r>
              <a:rPr lang="fr-FR" i="1" dirty="0" smtClean="0"/>
              <a:t>Les élèves de 3</a:t>
            </a:r>
            <a:r>
              <a:rPr lang="fr-FR" i="1" baseline="30000" dirty="0" smtClean="0"/>
              <a:t>ème</a:t>
            </a:r>
            <a:r>
              <a:rPr lang="fr-FR" i="1" dirty="0"/>
              <a:t> </a:t>
            </a:r>
            <a:r>
              <a:rPr lang="fr-FR" i="1" dirty="0" smtClean="0"/>
              <a:t>scolarisés à Paris mais domiciliés hors de l’académie doivent effectuer les démarches d’affectation selon </a:t>
            </a:r>
            <a:r>
              <a:rPr lang="fr-FR" b="1" i="1" u="sng" dirty="0" smtClean="0"/>
              <a:t>le calendrier et les règles de leur département de résidence</a:t>
            </a:r>
            <a:r>
              <a:rPr lang="fr-FR" i="1" dirty="0" smtClean="0"/>
              <a:t>. Ils n’ont pas vocation, hors certains cursus à recrutement particulier, à être affectés dans l’académie de Paris. </a:t>
            </a:r>
            <a:endParaRPr lang="fr-FR" dirty="0" smtClean="0"/>
          </a:p>
          <a:p>
            <a:pPr marL="0" indent="0" algn="just">
              <a:buNone/>
            </a:pPr>
            <a:r>
              <a:rPr lang="fr-FR" dirty="0" smtClean="0"/>
              <a:t>= Vérifier son collège de secteur sur la carte de la ville de Paris </a:t>
            </a:r>
          </a:p>
          <a:p>
            <a:pPr marL="0" indent="0" algn="just">
              <a:buNone/>
            </a:pPr>
            <a:endParaRPr lang="fr-FR" dirty="0"/>
          </a:p>
          <a:p>
            <a:pPr marL="0" indent="0" algn="just">
              <a:buNone/>
            </a:pPr>
            <a:endParaRPr lang="fr-FR" dirty="0" smtClean="0"/>
          </a:p>
          <a:p>
            <a:pPr algn="just">
              <a:buFont typeface="Wingdings" panose="05000000000000000000" pitchFamily="2" charset="2"/>
              <a:buChar char="Ø"/>
            </a:pPr>
            <a:r>
              <a:rPr lang="fr-FR" dirty="0"/>
              <a:t> </a:t>
            </a:r>
            <a:r>
              <a:rPr lang="fr-FR" b="1" dirty="0" smtClean="0"/>
              <a:t>Des modifications de secteur 1 ont été apportées pour 23 collèges, afin :</a:t>
            </a:r>
          </a:p>
          <a:p>
            <a:r>
              <a:rPr lang="fr-FR" i="1" dirty="0" smtClean="0"/>
              <a:t>De renforcer </a:t>
            </a:r>
            <a:r>
              <a:rPr lang="fr-FR" i="1" dirty="0"/>
              <a:t>le taux de satisfaction d’une dizaine de </a:t>
            </a:r>
            <a:r>
              <a:rPr lang="fr-FR" i="1" dirty="0" smtClean="0"/>
              <a:t>collèges </a:t>
            </a:r>
          </a:p>
          <a:p>
            <a:r>
              <a:rPr lang="fr-FR" i="1" dirty="0" smtClean="0"/>
              <a:t>De faciliter l’accès à tous les élèves de quelques lycées à fort taux de pression, notamment Condorcet, S. Germain, Turgot, Chaptal, Charlemagne</a:t>
            </a:r>
          </a:p>
          <a:p>
            <a:pPr algn="just"/>
            <a:r>
              <a:rPr lang="fr-FR" i="1" dirty="0" smtClean="0"/>
              <a:t>De renforcer </a:t>
            </a:r>
            <a:r>
              <a:rPr lang="fr-FR" i="1" dirty="0"/>
              <a:t>la mixité sociale et scolaire dans quelques lycées </a:t>
            </a:r>
            <a:r>
              <a:rPr lang="fr-FR" i="1" dirty="0" smtClean="0"/>
              <a:t>des anciens districts sud et ouest</a:t>
            </a:r>
          </a:p>
          <a:p>
            <a:pPr marL="0" indent="0" algn="just">
              <a:buNone/>
            </a:pPr>
            <a:endParaRPr lang="fr-FR" dirty="0"/>
          </a:p>
        </p:txBody>
      </p:sp>
      <p:sp>
        <p:nvSpPr>
          <p:cNvPr id="4" name="Rectangle 3"/>
          <p:cNvSpPr/>
          <p:nvPr/>
        </p:nvSpPr>
        <p:spPr>
          <a:xfrm>
            <a:off x="2929009" y="4097447"/>
            <a:ext cx="4257821" cy="300082"/>
          </a:xfrm>
          <a:prstGeom prst="rect">
            <a:avLst/>
          </a:prstGeom>
          <a:solidFill>
            <a:schemeClr val="bg1"/>
          </a:solidFill>
        </p:spPr>
        <p:txBody>
          <a:bodyPr wrap="square">
            <a:spAutoFit/>
          </a:bodyPr>
          <a:lstStyle/>
          <a:p>
            <a:r>
              <a:rPr lang="fr-FR" sz="1350" dirty="0">
                <a:ln w="0"/>
                <a:solidFill>
                  <a:prstClr val="black"/>
                </a:solidFill>
                <a:effectLst>
                  <a:outerShdw blurRad="38100" dist="19050" dir="2700000" algn="tl" rotWithShape="0">
                    <a:prstClr val="black">
                      <a:alpha val="40000"/>
                    </a:prstClr>
                  </a:outerShdw>
                </a:effectLst>
                <a:hlinkClick r:id="rId2"/>
              </a:rPr>
              <a:t>https://capgeo.sig.paris.fr/Apps/SecteursScolaires</a:t>
            </a:r>
            <a:r>
              <a:rPr lang="fr-FR" sz="1350" dirty="0" smtClean="0">
                <a:ln w="0"/>
                <a:solidFill>
                  <a:prstClr val="black"/>
                </a:solidFill>
                <a:effectLst>
                  <a:outerShdw blurRad="38100" dist="19050" dir="2700000" algn="tl" rotWithShape="0">
                    <a:prstClr val="black">
                      <a:alpha val="40000"/>
                    </a:prstClr>
                  </a:outerShdw>
                </a:effectLst>
                <a:hlinkClick r:id="rId2"/>
              </a:rPr>
              <a:t>/</a:t>
            </a:r>
            <a:endParaRPr lang="fr-FR" sz="1350" dirty="0" smtClean="0">
              <a:ln w="0"/>
              <a:solidFill>
                <a:prstClr val="black"/>
              </a:solidFill>
              <a:effectLst>
                <a:outerShdw blurRad="38100" dist="19050" dir="2700000" algn="tl" rotWithShape="0">
                  <a:prstClr val="black">
                    <a:alpha val="40000"/>
                  </a:prstClr>
                </a:outerShdw>
              </a:effectLst>
            </a:endParaRPr>
          </a:p>
        </p:txBody>
      </p:sp>
      <p:sp>
        <p:nvSpPr>
          <p:cNvPr id="5" name="Flèche droite rayée 4"/>
          <p:cNvSpPr/>
          <p:nvPr/>
        </p:nvSpPr>
        <p:spPr>
          <a:xfrm>
            <a:off x="2228691" y="4028993"/>
            <a:ext cx="474453" cy="368536"/>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350">
              <a:solidFill>
                <a:prstClr val="white"/>
              </a:solidFill>
              <a:latin typeface="Calibri" panose="020F0502020204030204"/>
            </a:endParaRPr>
          </a:p>
        </p:txBody>
      </p:sp>
    </p:spTree>
    <p:extLst>
      <p:ext uri="{BB962C8B-B14F-4D97-AF65-F5344CB8AC3E}">
        <p14:creationId xmlns:p14="http://schemas.microsoft.com/office/powerpoint/2010/main" val="2971005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4046860346"/>
              </p:ext>
            </p:extLst>
          </p:nvPr>
        </p:nvGraphicFramePr>
        <p:xfrm>
          <a:off x="1969277" y="126521"/>
          <a:ext cx="10159463" cy="6614160"/>
        </p:xfrm>
        <a:graphic>
          <a:graphicData uri="http://schemas.openxmlformats.org/drawingml/2006/table">
            <a:tbl>
              <a:tblPr firstRow="1" bandRow="1">
                <a:tableStyleId>{F5AB1C69-6EDB-4FF4-983F-18BD219EF322}</a:tableStyleId>
              </a:tblPr>
              <a:tblGrid>
                <a:gridCol w="2188243">
                  <a:extLst>
                    <a:ext uri="{9D8B030D-6E8A-4147-A177-3AD203B41FA5}">
                      <a16:colId xmlns:a16="http://schemas.microsoft.com/office/drawing/2014/main" val="217474559"/>
                    </a:ext>
                  </a:extLst>
                </a:gridCol>
                <a:gridCol w="3852811">
                  <a:extLst>
                    <a:ext uri="{9D8B030D-6E8A-4147-A177-3AD203B41FA5}">
                      <a16:colId xmlns:a16="http://schemas.microsoft.com/office/drawing/2014/main" val="3376280410"/>
                    </a:ext>
                  </a:extLst>
                </a:gridCol>
                <a:gridCol w="4118409">
                  <a:extLst>
                    <a:ext uri="{9D8B030D-6E8A-4147-A177-3AD203B41FA5}">
                      <a16:colId xmlns:a16="http://schemas.microsoft.com/office/drawing/2014/main" val="3545214414"/>
                    </a:ext>
                  </a:extLst>
                </a:gridCol>
              </a:tblGrid>
              <a:tr h="293297">
                <a:tc>
                  <a:txBody>
                    <a:bodyPr/>
                    <a:lstStyle/>
                    <a:p>
                      <a:pPr algn="ctr"/>
                      <a:r>
                        <a:rPr lang="fr-FR" sz="1400" dirty="0" smtClean="0"/>
                        <a:t>Collège</a:t>
                      </a:r>
                      <a:endParaRPr lang="fr-FR" sz="1400" dirty="0"/>
                    </a:p>
                  </a:txBody>
                  <a:tcPr anchor="ctr"/>
                </a:tc>
                <a:tc>
                  <a:txBody>
                    <a:bodyPr/>
                    <a:lstStyle/>
                    <a:p>
                      <a:pPr algn="ctr"/>
                      <a:r>
                        <a:rPr lang="fr-FR" sz="1400" dirty="0" smtClean="0"/>
                        <a:t>Lycée</a:t>
                      </a:r>
                      <a:r>
                        <a:rPr lang="fr-FR" sz="1400" baseline="0" dirty="0" smtClean="0"/>
                        <a:t> retiré</a:t>
                      </a:r>
                      <a:endParaRPr lang="fr-FR" sz="1400" dirty="0"/>
                    </a:p>
                  </a:txBody>
                  <a:tcPr anchor="ctr"/>
                </a:tc>
                <a:tc>
                  <a:txBody>
                    <a:bodyPr/>
                    <a:lstStyle/>
                    <a:p>
                      <a:pPr algn="ctr"/>
                      <a:r>
                        <a:rPr lang="fr-FR" sz="1400" dirty="0" smtClean="0"/>
                        <a:t>Lycée ajouté</a:t>
                      </a:r>
                      <a:endParaRPr lang="fr-FR" sz="1400" dirty="0"/>
                    </a:p>
                  </a:txBody>
                  <a:tcPr anchor="ctr"/>
                </a:tc>
                <a:extLst>
                  <a:ext uri="{0D108BD9-81ED-4DB2-BD59-A6C34878D82A}">
                    <a16:rowId xmlns:a16="http://schemas.microsoft.com/office/drawing/2014/main" val="2254434600"/>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BERNARD PALISSY</a:t>
                      </a:r>
                    </a:p>
                  </a:txBody>
                  <a:tcPr marL="0" marR="0" marT="0" marB="0" anchor="ctr"/>
                </a:tc>
                <a:tc>
                  <a:txBody>
                    <a:bodyPr/>
                    <a:lstStyle/>
                    <a:p>
                      <a:pPr algn="ctr"/>
                      <a:r>
                        <a:rPr lang="fr-FR" sz="1200" dirty="0" smtClean="0"/>
                        <a:t>CHARLEMAGNE</a:t>
                      </a:r>
                      <a:endParaRPr lang="fr-FR" sz="1200" dirty="0"/>
                    </a:p>
                  </a:txBody>
                  <a:tcPr anchor="ctr"/>
                </a:tc>
                <a:tc>
                  <a:txBody>
                    <a:bodyPr/>
                    <a:lstStyle/>
                    <a:p>
                      <a:pPr algn="ctr"/>
                      <a:r>
                        <a:rPr lang="fr-FR" sz="1200" dirty="0" smtClean="0"/>
                        <a:t>LAVOISIER</a:t>
                      </a:r>
                      <a:endParaRPr lang="fr-FR" sz="1200" dirty="0"/>
                    </a:p>
                  </a:txBody>
                  <a:tcPr anchor="ctr"/>
                </a:tc>
                <a:extLst>
                  <a:ext uri="{0D108BD9-81ED-4DB2-BD59-A6C34878D82A}">
                    <a16:rowId xmlns:a16="http://schemas.microsoft.com/office/drawing/2014/main" val="2483053353"/>
                  </a:ext>
                </a:extLst>
              </a:tr>
              <a:tr h="228286">
                <a:tc>
                  <a:txBody>
                    <a:bodyPr/>
                    <a:lstStyle/>
                    <a:p>
                      <a:pPr algn="ctr" fontAlgn="b"/>
                      <a:r>
                        <a:rPr lang="fr-FR" sz="1200" b="1" i="0" u="none" strike="noStrike">
                          <a:solidFill>
                            <a:srgbClr val="0070C0"/>
                          </a:solidFill>
                          <a:effectLst/>
                          <a:latin typeface="Arial Narrow" panose="020B0606020202030204" pitchFamily="34" charset="0"/>
                        </a:rPr>
                        <a:t>CESAR FRANCK</a:t>
                      </a:r>
                    </a:p>
                  </a:txBody>
                  <a:tcPr marL="0" marR="0" marT="0" marB="0" anchor="ctr"/>
                </a:tc>
                <a:tc>
                  <a:txBody>
                    <a:bodyPr/>
                    <a:lstStyle/>
                    <a:p>
                      <a:pPr algn="ctr"/>
                      <a:r>
                        <a:rPr lang="fr-FR" sz="1200" dirty="0" smtClean="0"/>
                        <a:t>ARAGO</a:t>
                      </a:r>
                      <a:endParaRPr lang="fr-FR" sz="1200" dirty="0"/>
                    </a:p>
                  </a:txBody>
                  <a:tcPr anchor="ctr"/>
                </a:tc>
                <a:tc>
                  <a:txBody>
                    <a:bodyPr/>
                    <a:lstStyle/>
                    <a:p>
                      <a:pPr algn="ctr"/>
                      <a:r>
                        <a:rPr lang="fr-FR" sz="1200" dirty="0" smtClean="0"/>
                        <a:t>DECOUR</a:t>
                      </a:r>
                      <a:endParaRPr lang="fr-FR" sz="1200" dirty="0"/>
                    </a:p>
                  </a:txBody>
                  <a:tcPr anchor="ctr"/>
                </a:tc>
                <a:extLst>
                  <a:ext uri="{0D108BD9-81ED-4DB2-BD59-A6C34878D82A}">
                    <a16:rowId xmlns:a16="http://schemas.microsoft.com/office/drawing/2014/main" val="1465456135"/>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LA GRANGE AUX BELLES</a:t>
                      </a:r>
                    </a:p>
                  </a:txBody>
                  <a:tcPr marL="0" marR="0" marT="0" marB="0" anchor="ctr"/>
                </a:tc>
                <a:tc>
                  <a:txBody>
                    <a:bodyPr/>
                    <a:lstStyle/>
                    <a:p>
                      <a:pPr algn="ctr"/>
                      <a:r>
                        <a:rPr lang="fr-FR" sz="1200" dirty="0" smtClean="0"/>
                        <a:t>TURGOT</a:t>
                      </a:r>
                      <a:endParaRPr lang="fr-FR" sz="1200" dirty="0"/>
                    </a:p>
                  </a:txBody>
                  <a:tcPr anchor="ctr"/>
                </a:tc>
                <a:tc>
                  <a:txBody>
                    <a:bodyPr/>
                    <a:lstStyle/>
                    <a:p>
                      <a:pPr algn="ctr"/>
                      <a:r>
                        <a:rPr lang="fr-FR" sz="1200" dirty="0" smtClean="0"/>
                        <a:t>FENELON</a:t>
                      </a:r>
                      <a:endParaRPr lang="fr-FR" sz="1200" dirty="0"/>
                    </a:p>
                  </a:txBody>
                  <a:tcPr anchor="ctr"/>
                </a:tc>
                <a:extLst>
                  <a:ext uri="{0D108BD9-81ED-4DB2-BD59-A6C34878D82A}">
                    <a16:rowId xmlns:a16="http://schemas.microsoft.com/office/drawing/2014/main" val="2626097467"/>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LOUISE MICHEL</a:t>
                      </a:r>
                    </a:p>
                  </a:txBody>
                  <a:tcPr marL="0" marR="0" marT="0" marB="0" anchor="ctr"/>
                </a:tc>
                <a:tc>
                  <a:txBody>
                    <a:bodyPr/>
                    <a:lstStyle/>
                    <a:p>
                      <a:pPr algn="ctr"/>
                      <a:r>
                        <a:rPr lang="fr-FR" sz="1200" dirty="0" smtClean="0"/>
                        <a:t>S.</a:t>
                      </a:r>
                      <a:r>
                        <a:rPr lang="fr-FR" sz="1200" baseline="0" dirty="0" smtClean="0"/>
                        <a:t> GERMAIN</a:t>
                      </a:r>
                      <a:endParaRPr lang="fr-FR" sz="1200" dirty="0"/>
                    </a:p>
                  </a:txBody>
                  <a:tcPr anchor="ctr"/>
                </a:tc>
                <a:tc>
                  <a:txBody>
                    <a:bodyPr/>
                    <a:lstStyle/>
                    <a:p>
                      <a:pPr algn="ctr"/>
                      <a:r>
                        <a:rPr lang="fr-FR" sz="1200" dirty="0" smtClean="0"/>
                        <a:t>DECOUR</a:t>
                      </a:r>
                      <a:endParaRPr lang="fr-FR" sz="1200" dirty="0"/>
                    </a:p>
                  </a:txBody>
                  <a:tcPr anchor="ctr"/>
                </a:tc>
                <a:extLst>
                  <a:ext uri="{0D108BD9-81ED-4DB2-BD59-A6C34878D82A}">
                    <a16:rowId xmlns:a16="http://schemas.microsoft.com/office/drawing/2014/main" val="576497719"/>
                  </a:ext>
                </a:extLst>
              </a:tr>
              <a:tr h="228286">
                <a:tc>
                  <a:txBody>
                    <a:bodyPr/>
                    <a:lstStyle/>
                    <a:p>
                      <a:pPr algn="ctr" fontAlgn="b"/>
                      <a:r>
                        <a:rPr lang="fr-FR" sz="1200" b="1" i="0" u="none" strike="noStrike">
                          <a:solidFill>
                            <a:srgbClr val="0070C0"/>
                          </a:solidFill>
                          <a:effectLst/>
                          <a:latin typeface="Arial Narrow" panose="020B0606020202030204" pitchFamily="34" charset="0"/>
                        </a:rPr>
                        <a:t>MONTGOLFIER</a:t>
                      </a:r>
                    </a:p>
                  </a:txBody>
                  <a:tcPr marL="0" marR="0" marT="0" marB="0" anchor="ctr"/>
                </a:tc>
                <a:tc>
                  <a:txBody>
                    <a:bodyPr/>
                    <a:lstStyle/>
                    <a:p>
                      <a:pPr algn="ctr"/>
                      <a:r>
                        <a:rPr lang="fr-FR" sz="1200" dirty="0" smtClean="0"/>
                        <a:t>CONDORCET</a:t>
                      </a:r>
                      <a:endParaRPr lang="fr-FR" sz="1200" dirty="0"/>
                    </a:p>
                  </a:txBody>
                  <a:tcPr anchor="ctr"/>
                </a:tc>
                <a:tc>
                  <a:txBody>
                    <a:bodyPr/>
                    <a:lstStyle/>
                    <a:p>
                      <a:pPr algn="ctr"/>
                      <a:r>
                        <a:rPr lang="fr-FR" sz="1200" dirty="0" smtClean="0"/>
                        <a:t>LAVOISIER</a:t>
                      </a:r>
                      <a:endParaRPr lang="fr-FR" sz="1200" dirty="0"/>
                    </a:p>
                  </a:txBody>
                  <a:tcPr anchor="ctr"/>
                </a:tc>
                <a:extLst>
                  <a:ext uri="{0D108BD9-81ED-4DB2-BD59-A6C34878D82A}">
                    <a16:rowId xmlns:a16="http://schemas.microsoft.com/office/drawing/2014/main" val="1313262909"/>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PIERRE-JEAN DE BERANGER</a:t>
                      </a:r>
                    </a:p>
                  </a:txBody>
                  <a:tcPr marL="0" marR="0" marT="0" marB="0" anchor="ctr"/>
                </a:tc>
                <a:tc>
                  <a:txBody>
                    <a:bodyPr/>
                    <a:lstStyle/>
                    <a:p>
                      <a:pPr algn="ctr"/>
                      <a:r>
                        <a:rPr lang="fr-FR" sz="1200" dirty="0" smtClean="0"/>
                        <a:t>S. GERMAIN</a:t>
                      </a:r>
                      <a:endParaRPr lang="fr-FR" sz="1200" dirty="0"/>
                    </a:p>
                  </a:txBody>
                  <a:tcPr anchor="ctr"/>
                </a:tc>
                <a:tc>
                  <a:txBody>
                    <a:bodyPr/>
                    <a:lstStyle/>
                    <a:p>
                      <a:pPr algn="ctr"/>
                      <a:r>
                        <a:rPr lang="fr-FR" sz="1200" dirty="0" smtClean="0"/>
                        <a:t>ARAGO</a:t>
                      </a:r>
                      <a:endParaRPr lang="fr-FR" sz="1200" dirty="0"/>
                    </a:p>
                  </a:txBody>
                  <a:tcPr anchor="ctr"/>
                </a:tc>
                <a:extLst>
                  <a:ext uri="{0D108BD9-81ED-4DB2-BD59-A6C34878D82A}">
                    <a16:rowId xmlns:a16="http://schemas.microsoft.com/office/drawing/2014/main" val="2717933323"/>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VALMY</a:t>
                      </a:r>
                    </a:p>
                  </a:txBody>
                  <a:tcPr marL="0" marR="0" marT="0" marB="0" anchor="ctr"/>
                </a:tc>
                <a:tc>
                  <a:txBody>
                    <a:bodyPr/>
                    <a:lstStyle/>
                    <a:p>
                      <a:pPr algn="ctr"/>
                      <a:r>
                        <a:rPr lang="fr-FR" sz="1200" dirty="0" smtClean="0"/>
                        <a:t>CONDORCET</a:t>
                      </a:r>
                      <a:endParaRPr lang="fr-FR" sz="1200" dirty="0"/>
                    </a:p>
                  </a:txBody>
                  <a:tcPr anchor="ctr"/>
                </a:tc>
                <a:tc>
                  <a:txBody>
                    <a:bodyPr/>
                    <a:lstStyle/>
                    <a:p>
                      <a:pPr algn="ctr"/>
                      <a:r>
                        <a:rPr lang="fr-FR" sz="1200" dirty="0" smtClean="0"/>
                        <a:t>FENELON</a:t>
                      </a:r>
                      <a:endParaRPr lang="fr-FR" sz="1200" dirty="0"/>
                    </a:p>
                  </a:txBody>
                  <a:tcPr anchor="ctr"/>
                </a:tc>
                <a:extLst>
                  <a:ext uri="{0D108BD9-81ED-4DB2-BD59-A6C34878D82A}">
                    <a16:rowId xmlns:a16="http://schemas.microsoft.com/office/drawing/2014/main" val="551011998"/>
                  </a:ext>
                </a:extLst>
              </a:tr>
              <a:tr h="228286">
                <a:tc>
                  <a:txBody>
                    <a:bodyPr/>
                    <a:lstStyle/>
                    <a:p>
                      <a:pPr algn="ctr" fontAlgn="b"/>
                      <a:r>
                        <a:rPr lang="fr-FR" sz="1200" b="1" i="0" u="none" strike="noStrike">
                          <a:solidFill>
                            <a:srgbClr val="0070C0"/>
                          </a:solidFill>
                          <a:effectLst/>
                          <a:latin typeface="Arial Narrow" panose="020B0606020202030204" pitchFamily="34" charset="0"/>
                        </a:rPr>
                        <a:t>SONIA DELAUNAY</a:t>
                      </a:r>
                    </a:p>
                  </a:txBody>
                  <a:tcPr marL="0" marR="0" marT="0" marB="0" anchor="ctr"/>
                </a:tc>
                <a:tc>
                  <a:txBody>
                    <a:bodyPr/>
                    <a:lstStyle/>
                    <a:p>
                      <a:pPr algn="ctr"/>
                      <a:r>
                        <a:rPr lang="fr-FR" sz="1200" dirty="0" smtClean="0"/>
                        <a:t>TURGOT</a:t>
                      </a:r>
                      <a:endParaRPr lang="fr-FR" sz="1200" dirty="0"/>
                    </a:p>
                  </a:txBody>
                  <a:tcPr anchor="ctr"/>
                </a:tc>
                <a:tc>
                  <a:txBody>
                    <a:bodyPr/>
                    <a:lstStyle/>
                    <a:p>
                      <a:pPr algn="ctr"/>
                      <a:r>
                        <a:rPr lang="fr-FR" sz="1200" dirty="0" smtClean="0"/>
                        <a:t>FENELON</a:t>
                      </a:r>
                      <a:endParaRPr lang="fr-FR" sz="1200" dirty="0"/>
                    </a:p>
                  </a:txBody>
                  <a:tcPr anchor="ctr"/>
                </a:tc>
                <a:extLst>
                  <a:ext uri="{0D108BD9-81ED-4DB2-BD59-A6C34878D82A}">
                    <a16:rowId xmlns:a16="http://schemas.microsoft.com/office/drawing/2014/main" val="1492645516"/>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BORIS VIAN</a:t>
                      </a:r>
                    </a:p>
                  </a:txBody>
                  <a:tcPr marL="0" marR="0" marT="0" marB="0" anchor="ctr"/>
                </a:tc>
                <a:tc>
                  <a:txBody>
                    <a:bodyPr/>
                    <a:lstStyle/>
                    <a:p>
                      <a:pPr algn="ctr"/>
                      <a:r>
                        <a:rPr lang="fr-FR" sz="1200" dirty="0" smtClean="0"/>
                        <a:t>CONDORCET</a:t>
                      </a:r>
                      <a:endParaRPr lang="fr-FR" sz="1200" dirty="0"/>
                    </a:p>
                  </a:txBody>
                  <a:tcPr anchor="ctr"/>
                </a:tc>
                <a:tc>
                  <a:txBody>
                    <a:bodyPr/>
                    <a:lstStyle/>
                    <a:p>
                      <a:pPr algn="ctr"/>
                      <a:r>
                        <a:rPr lang="fr-FR" sz="1200" dirty="0" smtClean="0"/>
                        <a:t>JANSON</a:t>
                      </a:r>
                      <a:endParaRPr lang="fr-FR" sz="1200" dirty="0"/>
                    </a:p>
                  </a:txBody>
                  <a:tcPr anchor="ctr"/>
                </a:tc>
                <a:extLst>
                  <a:ext uri="{0D108BD9-81ED-4DB2-BD59-A6C34878D82A}">
                    <a16:rowId xmlns:a16="http://schemas.microsoft.com/office/drawing/2014/main" val="1959801830"/>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CARNOT</a:t>
                      </a:r>
                    </a:p>
                  </a:txBody>
                  <a:tcPr marL="0" marR="0" marT="0" marB="0" anchor="ctr"/>
                </a:tc>
                <a:tc>
                  <a:txBody>
                    <a:bodyPr/>
                    <a:lstStyle/>
                    <a:p>
                      <a:pPr algn="ctr"/>
                      <a:r>
                        <a:rPr lang="fr-FR" sz="1200" dirty="0" smtClean="0"/>
                        <a:t>FERRY</a:t>
                      </a:r>
                      <a:endParaRPr lang="fr-FR" sz="1200" dirty="0"/>
                    </a:p>
                  </a:txBody>
                  <a:tcPr anchor="ctr"/>
                </a:tc>
                <a:tc>
                  <a:txBody>
                    <a:bodyPr/>
                    <a:lstStyle/>
                    <a:p>
                      <a:pPr algn="ctr"/>
                      <a:r>
                        <a:rPr lang="fr-FR" sz="1200" dirty="0" smtClean="0"/>
                        <a:t>JANSON</a:t>
                      </a:r>
                      <a:endParaRPr lang="fr-FR" sz="1200" dirty="0"/>
                    </a:p>
                  </a:txBody>
                  <a:tcPr anchor="ctr"/>
                </a:tc>
                <a:extLst>
                  <a:ext uri="{0D108BD9-81ED-4DB2-BD59-A6C34878D82A}">
                    <a16:rowId xmlns:a16="http://schemas.microsoft.com/office/drawing/2014/main" val="1087453418"/>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CHAPTAL</a:t>
                      </a:r>
                    </a:p>
                  </a:txBody>
                  <a:tcPr marL="0" marR="0" marT="0" marB="0" anchor="ctr"/>
                </a:tc>
                <a:tc>
                  <a:txBody>
                    <a:bodyPr/>
                    <a:lstStyle/>
                    <a:p>
                      <a:pPr algn="ctr"/>
                      <a:r>
                        <a:rPr lang="fr-FR" sz="1200" dirty="0" smtClean="0"/>
                        <a:t>FERRY</a:t>
                      </a:r>
                      <a:endParaRPr lang="fr-FR" sz="1200" dirty="0"/>
                    </a:p>
                  </a:txBody>
                  <a:tcPr anchor="ctr"/>
                </a:tc>
                <a:tc>
                  <a:txBody>
                    <a:bodyPr/>
                    <a:lstStyle/>
                    <a:p>
                      <a:pPr algn="ctr"/>
                      <a:r>
                        <a:rPr lang="fr-FR" sz="1200" dirty="0" smtClean="0"/>
                        <a:t>JANSON</a:t>
                      </a:r>
                      <a:endParaRPr lang="fr-FR" sz="1200" dirty="0"/>
                    </a:p>
                  </a:txBody>
                  <a:tcPr anchor="ctr"/>
                </a:tc>
                <a:extLst>
                  <a:ext uri="{0D108BD9-81ED-4DB2-BD59-A6C34878D82A}">
                    <a16:rowId xmlns:a16="http://schemas.microsoft.com/office/drawing/2014/main" val="3824008156"/>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HONORE DE BALZAC</a:t>
                      </a:r>
                    </a:p>
                  </a:txBody>
                  <a:tcPr marL="0" marR="0" marT="0" marB="0" anchor="ctr"/>
                </a:tc>
                <a:tc>
                  <a:txBody>
                    <a:bodyPr/>
                    <a:lstStyle/>
                    <a:p>
                      <a:pPr algn="ctr"/>
                      <a:r>
                        <a:rPr lang="fr-FR" sz="1200" dirty="0" smtClean="0"/>
                        <a:t>CHAPTAL</a:t>
                      </a:r>
                      <a:endParaRPr lang="fr-FR" sz="1200" dirty="0"/>
                    </a:p>
                  </a:txBody>
                  <a:tcPr anchor="ctr"/>
                </a:tc>
                <a:tc>
                  <a:txBody>
                    <a:bodyPr/>
                    <a:lstStyle/>
                    <a:p>
                      <a:pPr algn="ctr"/>
                      <a:r>
                        <a:rPr lang="fr-FR" sz="1200" dirty="0" smtClean="0"/>
                        <a:t>JANSON</a:t>
                      </a:r>
                      <a:endParaRPr lang="fr-FR" sz="1200" dirty="0"/>
                    </a:p>
                  </a:txBody>
                  <a:tcPr anchor="ctr"/>
                </a:tc>
                <a:extLst>
                  <a:ext uri="{0D108BD9-81ED-4DB2-BD59-A6C34878D82A}">
                    <a16:rowId xmlns:a16="http://schemas.microsoft.com/office/drawing/2014/main" val="3208064711"/>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JACQUES DECOUR</a:t>
                      </a:r>
                    </a:p>
                  </a:txBody>
                  <a:tcPr marL="0" marR="0" marT="0" marB="0" anchor="ctr"/>
                </a:tc>
                <a:tc>
                  <a:txBody>
                    <a:bodyPr/>
                    <a:lstStyle/>
                    <a:p>
                      <a:pPr algn="ctr"/>
                      <a:r>
                        <a:rPr lang="fr-FR" sz="1200" dirty="0" smtClean="0"/>
                        <a:t>CONDORCET</a:t>
                      </a:r>
                      <a:endParaRPr lang="fr-FR" sz="1200" dirty="0"/>
                    </a:p>
                  </a:txBody>
                  <a:tcPr anchor="ctr"/>
                </a:tc>
                <a:tc>
                  <a:txBody>
                    <a:bodyPr/>
                    <a:lstStyle/>
                    <a:p>
                      <a:pPr algn="ctr"/>
                      <a:r>
                        <a:rPr lang="fr-FR" sz="1200" dirty="0" smtClean="0"/>
                        <a:t>CARNOT</a:t>
                      </a:r>
                      <a:endParaRPr lang="fr-FR" sz="1200" dirty="0"/>
                    </a:p>
                  </a:txBody>
                  <a:tcPr anchor="ctr"/>
                </a:tc>
                <a:extLst>
                  <a:ext uri="{0D108BD9-81ED-4DB2-BD59-A6C34878D82A}">
                    <a16:rowId xmlns:a16="http://schemas.microsoft.com/office/drawing/2014/main" val="2829882588"/>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STEPHANE MALLARME</a:t>
                      </a:r>
                    </a:p>
                  </a:txBody>
                  <a:tcPr marL="0" marR="0" marT="0" marB="0" anchor="ctr"/>
                </a:tc>
                <a:tc>
                  <a:txBody>
                    <a:bodyPr/>
                    <a:lstStyle/>
                    <a:p>
                      <a:pPr algn="ctr"/>
                      <a:r>
                        <a:rPr lang="fr-FR" sz="1200" dirty="0" smtClean="0"/>
                        <a:t>CONDORCET</a:t>
                      </a:r>
                      <a:endParaRPr lang="fr-FR" sz="1200" dirty="0"/>
                    </a:p>
                  </a:txBody>
                  <a:tcPr anchor="ctr"/>
                </a:tc>
                <a:tc>
                  <a:txBody>
                    <a:bodyPr/>
                    <a:lstStyle/>
                    <a:p>
                      <a:pPr algn="ctr"/>
                      <a:r>
                        <a:rPr lang="fr-FR" sz="1200" dirty="0" smtClean="0"/>
                        <a:t>CARNOT</a:t>
                      </a:r>
                      <a:endParaRPr lang="fr-FR" sz="1200" dirty="0"/>
                    </a:p>
                  </a:txBody>
                  <a:tcPr anchor="ctr"/>
                </a:tc>
                <a:extLst>
                  <a:ext uri="{0D108BD9-81ED-4DB2-BD59-A6C34878D82A}">
                    <a16:rowId xmlns:a16="http://schemas.microsoft.com/office/drawing/2014/main" val="4014333798"/>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ALPHONSE DAUDET</a:t>
                      </a:r>
                    </a:p>
                  </a:txBody>
                  <a:tcPr marL="0" marR="0" marT="0" marB="0" anchor="ctr"/>
                </a:tc>
                <a:tc>
                  <a:txBody>
                    <a:bodyPr/>
                    <a:lstStyle/>
                    <a:p>
                      <a:pPr algn="ctr"/>
                      <a:r>
                        <a:rPr lang="fr-FR" sz="1200" dirty="0" smtClean="0"/>
                        <a:t>FENELON</a:t>
                      </a:r>
                      <a:endParaRPr lang="fr-FR" sz="1200" dirty="0"/>
                    </a:p>
                  </a:txBody>
                  <a:tcPr anchor="ctr"/>
                </a:tc>
                <a:tc>
                  <a:txBody>
                    <a:bodyPr/>
                    <a:lstStyle/>
                    <a:p>
                      <a:pPr algn="ctr"/>
                      <a:r>
                        <a:rPr lang="fr-FR" sz="1200" dirty="0" smtClean="0"/>
                        <a:t>DURUY</a:t>
                      </a:r>
                      <a:endParaRPr lang="fr-FR" sz="1200" dirty="0"/>
                    </a:p>
                  </a:txBody>
                  <a:tcPr anchor="ctr"/>
                </a:tc>
                <a:extLst>
                  <a:ext uri="{0D108BD9-81ED-4DB2-BD59-A6C34878D82A}">
                    <a16:rowId xmlns:a16="http://schemas.microsoft.com/office/drawing/2014/main" val="4291282640"/>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CAMILLE CLAUDEL</a:t>
                      </a:r>
                    </a:p>
                  </a:txBody>
                  <a:tcPr marL="0" marR="0" marT="0" marB="0" anchor="ctr"/>
                </a:tc>
                <a:tc>
                  <a:txBody>
                    <a:bodyPr/>
                    <a:lstStyle/>
                    <a:p>
                      <a:pPr algn="ctr"/>
                      <a:r>
                        <a:rPr lang="fr-FR" sz="1200" dirty="0" smtClean="0"/>
                        <a:t>CHARLEMAGNE</a:t>
                      </a:r>
                      <a:endParaRPr lang="fr-FR" sz="1200" dirty="0"/>
                    </a:p>
                  </a:txBody>
                  <a:tcPr anchor="ctr"/>
                </a:tc>
                <a:tc>
                  <a:txBody>
                    <a:bodyPr/>
                    <a:lstStyle/>
                    <a:p>
                      <a:pPr algn="ctr"/>
                      <a:r>
                        <a:rPr lang="fr-FR" sz="1200" dirty="0" smtClean="0"/>
                        <a:t>LAVOISIER</a:t>
                      </a:r>
                      <a:endParaRPr lang="fr-FR" sz="1200" dirty="0"/>
                    </a:p>
                  </a:txBody>
                  <a:tcPr anchor="ctr"/>
                </a:tc>
                <a:extLst>
                  <a:ext uri="{0D108BD9-81ED-4DB2-BD59-A6C34878D82A}">
                    <a16:rowId xmlns:a16="http://schemas.microsoft.com/office/drawing/2014/main" val="4224037074"/>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ELSA TRIOLET</a:t>
                      </a:r>
                    </a:p>
                  </a:txBody>
                  <a:tcPr marL="0" marR="0" marT="0" marB="0" anchor="ctr"/>
                </a:tc>
                <a:tc>
                  <a:txBody>
                    <a:bodyPr/>
                    <a:lstStyle/>
                    <a:p>
                      <a:pPr algn="ctr"/>
                      <a:r>
                        <a:rPr lang="fr-FR" sz="1200" dirty="0" smtClean="0"/>
                        <a:t>RODIN</a:t>
                      </a:r>
                      <a:endParaRPr lang="fr-FR" sz="1200" dirty="0"/>
                    </a:p>
                  </a:txBody>
                  <a:tcPr anchor="ctr"/>
                </a:tc>
                <a:tc>
                  <a:txBody>
                    <a:bodyPr/>
                    <a:lstStyle/>
                    <a:p>
                      <a:pPr algn="ctr"/>
                      <a:r>
                        <a:rPr lang="fr-FR" sz="1200" dirty="0" smtClean="0"/>
                        <a:t>MONTAIGNE</a:t>
                      </a:r>
                      <a:endParaRPr lang="fr-FR" sz="1200" dirty="0"/>
                    </a:p>
                  </a:txBody>
                  <a:tcPr anchor="ctr"/>
                </a:tc>
                <a:extLst>
                  <a:ext uri="{0D108BD9-81ED-4DB2-BD59-A6C34878D82A}">
                    <a16:rowId xmlns:a16="http://schemas.microsoft.com/office/drawing/2014/main" val="842707925"/>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GEORGE SAND</a:t>
                      </a:r>
                    </a:p>
                  </a:txBody>
                  <a:tcPr marL="0" marR="0" marT="0" marB="0" anchor="ctr"/>
                </a:tc>
                <a:tc>
                  <a:txBody>
                    <a:bodyPr/>
                    <a:lstStyle/>
                    <a:p>
                      <a:pPr algn="ctr"/>
                      <a:r>
                        <a:rPr lang="fr-FR" sz="1200" dirty="0" smtClean="0"/>
                        <a:t>CHARLEMAGNE</a:t>
                      </a:r>
                      <a:endParaRPr lang="fr-FR" sz="1200" dirty="0"/>
                    </a:p>
                  </a:txBody>
                  <a:tcPr anchor="ctr"/>
                </a:tc>
                <a:tc>
                  <a:txBody>
                    <a:bodyPr/>
                    <a:lstStyle/>
                    <a:p>
                      <a:pPr algn="ctr"/>
                      <a:r>
                        <a:rPr lang="fr-FR" sz="1200" dirty="0" smtClean="0"/>
                        <a:t>BUFFON</a:t>
                      </a:r>
                      <a:endParaRPr lang="fr-FR" sz="1200" dirty="0"/>
                    </a:p>
                  </a:txBody>
                  <a:tcPr anchor="ctr"/>
                </a:tc>
                <a:extLst>
                  <a:ext uri="{0D108BD9-81ED-4DB2-BD59-A6C34878D82A}">
                    <a16:rowId xmlns:a16="http://schemas.microsoft.com/office/drawing/2014/main" val="88978542"/>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JEAN MOULIN</a:t>
                      </a:r>
                    </a:p>
                  </a:txBody>
                  <a:tcPr marL="0" marR="0" marT="0" marB="0" anchor="ctr"/>
                </a:tc>
                <a:tc>
                  <a:txBody>
                    <a:bodyPr/>
                    <a:lstStyle/>
                    <a:p>
                      <a:pPr algn="ctr"/>
                      <a:r>
                        <a:rPr lang="fr-FR" sz="1200" dirty="0" smtClean="0"/>
                        <a:t>FENELON</a:t>
                      </a:r>
                      <a:endParaRPr lang="fr-FR" sz="1200" dirty="0"/>
                    </a:p>
                  </a:txBody>
                  <a:tcPr anchor="ctr"/>
                </a:tc>
                <a:tc>
                  <a:txBody>
                    <a:bodyPr/>
                    <a:lstStyle/>
                    <a:p>
                      <a:pPr algn="ctr"/>
                      <a:r>
                        <a:rPr lang="fr-FR" sz="1200" dirty="0" smtClean="0"/>
                        <a:t>DURUY</a:t>
                      </a:r>
                      <a:endParaRPr lang="fr-FR" sz="1200" dirty="0"/>
                    </a:p>
                  </a:txBody>
                  <a:tcPr anchor="ctr"/>
                </a:tc>
                <a:extLst>
                  <a:ext uri="{0D108BD9-81ED-4DB2-BD59-A6C34878D82A}">
                    <a16:rowId xmlns:a16="http://schemas.microsoft.com/office/drawing/2014/main" val="4117646965"/>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MOULIN DES PRES</a:t>
                      </a:r>
                    </a:p>
                  </a:txBody>
                  <a:tcPr marL="0" marR="0" marT="0" marB="0" anchor="ctr"/>
                </a:tc>
                <a:tc>
                  <a:txBody>
                    <a:bodyPr/>
                    <a:lstStyle/>
                    <a:p>
                      <a:pPr algn="ctr"/>
                      <a:r>
                        <a:rPr lang="fr-FR" sz="1200" dirty="0" smtClean="0"/>
                        <a:t>CHARLEMAGNE</a:t>
                      </a:r>
                      <a:endParaRPr lang="fr-FR" sz="1200" dirty="0"/>
                    </a:p>
                  </a:txBody>
                  <a:tcPr anchor="ctr"/>
                </a:tc>
                <a:tc>
                  <a:txBody>
                    <a:bodyPr/>
                    <a:lstStyle/>
                    <a:p>
                      <a:pPr algn="ctr"/>
                      <a:r>
                        <a:rPr lang="fr-FR" sz="1200" dirty="0" smtClean="0"/>
                        <a:t>BUFFON</a:t>
                      </a:r>
                      <a:endParaRPr lang="fr-FR" sz="1200" dirty="0"/>
                    </a:p>
                  </a:txBody>
                  <a:tcPr anchor="ctr"/>
                </a:tc>
                <a:extLst>
                  <a:ext uri="{0D108BD9-81ED-4DB2-BD59-A6C34878D82A}">
                    <a16:rowId xmlns:a16="http://schemas.microsoft.com/office/drawing/2014/main" val="3527606909"/>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PIERRE ALVISET</a:t>
                      </a:r>
                    </a:p>
                  </a:txBody>
                  <a:tcPr marL="0" marR="0" marT="0" marB="0" anchor="ctr"/>
                </a:tc>
                <a:tc>
                  <a:txBody>
                    <a:bodyPr/>
                    <a:lstStyle/>
                    <a:p>
                      <a:pPr algn="ctr"/>
                      <a:r>
                        <a:rPr lang="fr-FR" sz="1200" dirty="0" smtClean="0"/>
                        <a:t>WEIL</a:t>
                      </a:r>
                      <a:endParaRPr lang="fr-FR" sz="1200" dirty="0"/>
                    </a:p>
                  </a:txBody>
                  <a:tcPr anchor="ctr"/>
                </a:tc>
                <a:tc>
                  <a:txBody>
                    <a:bodyPr/>
                    <a:lstStyle/>
                    <a:p>
                      <a:pPr algn="ctr"/>
                      <a:r>
                        <a:rPr lang="fr-FR" sz="1200" dirty="0" smtClean="0"/>
                        <a:t>FAURE</a:t>
                      </a:r>
                      <a:endParaRPr lang="fr-FR" sz="1200" dirty="0"/>
                    </a:p>
                  </a:txBody>
                  <a:tcPr anchor="ctr"/>
                </a:tc>
                <a:extLst>
                  <a:ext uri="{0D108BD9-81ED-4DB2-BD59-A6C34878D82A}">
                    <a16:rowId xmlns:a16="http://schemas.microsoft.com/office/drawing/2014/main" val="1674906419"/>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ANDRE CITROEN</a:t>
                      </a:r>
                    </a:p>
                  </a:txBody>
                  <a:tcPr marL="0" marR="0" marT="0" marB="0" anchor="ctr"/>
                </a:tc>
                <a:tc>
                  <a:txBody>
                    <a:bodyPr/>
                    <a:lstStyle/>
                    <a:p>
                      <a:pPr algn="ctr"/>
                      <a:r>
                        <a:rPr lang="fr-FR" sz="1200" dirty="0" smtClean="0"/>
                        <a:t>C. BERNARD</a:t>
                      </a:r>
                      <a:endParaRPr lang="fr-FR" sz="1200" dirty="0"/>
                    </a:p>
                  </a:txBody>
                  <a:tcPr anchor="ctr"/>
                </a:tc>
                <a:tc>
                  <a:txBody>
                    <a:bodyPr/>
                    <a:lstStyle/>
                    <a:p>
                      <a:pPr algn="ctr"/>
                      <a:r>
                        <a:rPr lang="fr-FR" sz="1200" dirty="0" smtClean="0"/>
                        <a:t>LA FONTAINE</a:t>
                      </a:r>
                      <a:endParaRPr lang="fr-FR" sz="1200" dirty="0"/>
                    </a:p>
                  </a:txBody>
                  <a:tcPr anchor="ctr"/>
                </a:tc>
                <a:extLst>
                  <a:ext uri="{0D108BD9-81ED-4DB2-BD59-A6C34878D82A}">
                    <a16:rowId xmlns:a16="http://schemas.microsoft.com/office/drawing/2014/main" val="682187725"/>
                  </a:ext>
                </a:extLst>
              </a:tr>
              <a:tr h="228286">
                <a:tc>
                  <a:txBody>
                    <a:bodyPr/>
                    <a:lstStyle/>
                    <a:p>
                      <a:pPr algn="ctr" fontAlgn="b"/>
                      <a:r>
                        <a:rPr lang="fr-FR" sz="1200" b="1" i="0" u="none" strike="noStrike" dirty="0">
                          <a:solidFill>
                            <a:srgbClr val="0070C0"/>
                          </a:solidFill>
                          <a:effectLst/>
                          <a:latin typeface="Arial Narrow" panose="020B0606020202030204" pitchFamily="34" charset="0"/>
                        </a:rPr>
                        <a:t>GUILLAUME APOLLINAIRE</a:t>
                      </a:r>
                    </a:p>
                  </a:txBody>
                  <a:tcPr marL="0" marR="0" marT="0" marB="0" anchor="ctr"/>
                </a:tc>
                <a:tc>
                  <a:txBody>
                    <a:bodyPr/>
                    <a:lstStyle/>
                    <a:p>
                      <a:pPr algn="ctr"/>
                      <a:r>
                        <a:rPr lang="fr-FR" sz="1200" dirty="0" smtClean="0"/>
                        <a:t>C. SEE</a:t>
                      </a:r>
                      <a:endParaRPr lang="fr-FR" sz="1200" dirty="0"/>
                    </a:p>
                  </a:txBody>
                  <a:tcPr anchor="ctr"/>
                </a:tc>
                <a:tc>
                  <a:txBody>
                    <a:bodyPr/>
                    <a:lstStyle/>
                    <a:p>
                      <a:pPr algn="ctr"/>
                      <a:r>
                        <a:rPr lang="fr-FR" sz="1200" dirty="0" smtClean="0"/>
                        <a:t>LA FONTAINE</a:t>
                      </a:r>
                      <a:endParaRPr lang="fr-FR" sz="1200" dirty="0"/>
                    </a:p>
                  </a:txBody>
                  <a:tcPr anchor="ctr"/>
                </a:tc>
                <a:extLst>
                  <a:ext uri="{0D108BD9-81ED-4DB2-BD59-A6C34878D82A}">
                    <a16:rowId xmlns:a16="http://schemas.microsoft.com/office/drawing/2014/main" val="1837241225"/>
                  </a:ext>
                </a:extLst>
              </a:tr>
            </a:tbl>
          </a:graphicData>
        </a:graphic>
      </p:graphicFrame>
    </p:spTree>
    <p:extLst>
      <p:ext uri="{BB962C8B-B14F-4D97-AF65-F5344CB8AC3E}">
        <p14:creationId xmlns:p14="http://schemas.microsoft.com/office/powerpoint/2010/main" val="1752223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6560</TotalTime>
  <Words>6366</Words>
  <Application>Microsoft Office PowerPoint</Application>
  <PresentationFormat>Grand écran</PresentationFormat>
  <Paragraphs>1153</Paragraphs>
  <Slides>43</Slides>
  <Notes>0</Notes>
  <HiddenSlides>0</HiddenSlides>
  <MMClips>0</MMClips>
  <ScaleCrop>false</ScaleCrop>
  <HeadingPairs>
    <vt:vector size="6" baseType="variant">
      <vt:variant>
        <vt:lpstr>Polices utilisées</vt:lpstr>
      </vt:variant>
      <vt:variant>
        <vt:i4>9</vt:i4>
      </vt:variant>
      <vt:variant>
        <vt:lpstr>Thème</vt:lpstr>
      </vt:variant>
      <vt:variant>
        <vt:i4>5</vt:i4>
      </vt:variant>
      <vt:variant>
        <vt:lpstr>Titres des diapositives</vt:lpstr>
      </vt:variant>
      <vt:variant>
        <vt:i4>43</vt:i4>
      </vt:variant>
    </vt:vector>
  </HeadingPairs>
  <TitlesOfParts>
    <vt:vector size="57" baseType="lpstr">
      <vt:lpstr>Arial</vt:lpstr>
      <vt:lpstr>Arial Narrow</vt:lpstr>
      <vt:lpstr>Calibri</vt:lpstr>
      <vt:lpstr>Calibri Light</vt:lpstr>
      <vt:lpstr>Freestyle Script</vt:lpstr>
      <vt:lpstr>Marianne</vt:lpstr>
      <vt:lpstr>Symbol</vt:lpstr>
      <vt:lpstr>Times New Roman</vt:lpstr>
      <vt:lpstr>Wingdings</vt:lpstr>
      <vt:lpstr>Thème Office</vt:lpstr>
      <vt:lpstr>1_Thème Office</vt:lpstr>
      <vt:lpstr>2_Thème Office</vt:lpstr>
      <vt:lpstr>3_Thème Office</vt:lpstr>
      <vt:lpstr>4_Thème Office</vt:lpstr>
      <vt:lpstr>Présentation PowerPoint</vt:lpstr>
      <vt:lpstr>Points abordés</vt:lpstr>
      <vt:lpstr>Présentation PowerPoint</vt:lpstr>
      <vt:lpstr>Quels sont les principes de l’affectation en lycée via AFFELNET?</vt:lpstr>
      <vt:lpstr>Présentation PowerPoint</vt:lpstr>
      <vt:lpstr>Présentation PowerPoint</vt:lpstr>
      <vt:lpstr>Présentation PowerPoint</vt:lpstr>
      <vt:lpstr>Sectorisation : points de vigilance</vt:lpstr>
      <vt:lpstr>Présentation PowerPoint</vt:lpstr>
      <vt:lpstr>Présentation PowerPoint</vt:lpstr>
      <vt:lpstr>Présentation PowerPoint</vt:lpstr>
      <vt:lpstr>Quelle prise en compte de la situation personnelle de l’élève dans le barème AFFELNET?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Quels sont mes critères de choix?</vt:lpstr>
      <vt:lpstr>Exemples de 4 cas d’élèves</vt:lpstr>
      <vt:lpstr>Exemples de 4 cas d’élèves</vt:lpstr>
      <vt:lpstr>Exemples de 4 cas d’élèves</vt:lpstr>
      <vt:lpstr>Exemples de 4 cas d’élèves</vt:lpstr>
      <vt:lpstr>Présentation PowerPoint</vt:lpstr>
      <vt:lpstr>Présentation PowerPoint</vt:lpstr>
      <vt:lpstr>Présentation PowerPoint</vt:lpstr>
      <vt:lpstr>Présentation PowerPoint</vt:lpstr>
      <vt:lpstr>Présentation PowerPoint</vt:lpstr>
      <vt:lpstr>Formulations de voeux à éviter…</vt:lpstr>
      <vt:lpstr>Formulations de vœux à éviter…</vt:lpstr>
      <vt:lpstr>Formulations de voeux à éviter</vt:lpstr>
      <vt:lpstr>Formulations de voeux à éviter</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Utilisateur Windows</cp:lastModifiedBy>
  <cp:revision>143</cp:revision>
  <dcterms:created xsi:type="dcterms:W3CDTF">2021-02-22T14:46:11Z</dcterms:created>
  <dcterms:modified xsi:type="dcterms:W3CDTF">2022-05-09T15:29:45Z</dcterms:modified>
</cp:coreProperties>
</file>