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91" r:id="rId1"/>
  </p:sldMasterIdLst>
  <p:sldIdLst>
    <p:sldId id="258" r:id="rId2"/>
    <p:sldId id="270" r:id="rId3"/>
    <p:sldId id="265" r:id="rId4"/>
    <p:sldId id="271" r:id="rId5"/>
    <p:sldId id="272" r:id="rId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800BA"/>
    <a:srgbClr val="A300A4"/>
    <a:srgbClr val="77EEF3"/>
    <a:srgbClr val="FFE974"/>
    <a:srgbClr val="4D9BF3"/>
    <a:srgbClr val="F85717"/>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8FB837D-C827-4EFA-A057-4D05807E0F7C}" styleName="Style à thème 1 - Accentuation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502" autoAdjust="0"/>
    <p:restoredTop sz="94630"/>
  </p:normalViewPr>
  <p:slideViewPr>
    <p:cSldViewPr snapToGrid="0" snapToObjects="1">
      <p:cViewPr varScale="1">
        <p:scale>
          <a:sx n="41" d="100"/>
          <a:sy n="41" d="100"/>
        </p:scale>
        <p:origin x="570"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7" name="Rectangle 6"/>
          <p:cNvSpPr/>
          <p:nvPr/>
        </p:nvSpPr>
        <p:spPr>
          <a:xfrm>
            <a:off x="182879" y="182879"/>
            <a:ext cx="8778240" cy="6492240"/>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32485" y="882376"/>
            <a:ext cx="7475220" cy="2926080"/>
          </a:xfrm>
        </p:spPr>
        <p:txBody>
          <a:bodyPr anchor="b">
            <a:normAutofit/>
          </a:bodyPr>
          <a:lstStyle>
            <a:lvl1pPr algn="ctr">
              <a:lnSpc>
                <a:spcPct val="85000"/>
              </a:lnSpc>
              <a:defRPr sz="6000" b="1" cap="all" baseline="0">
                <a:solidFill>
                  <a:srgbClr val="FFFFFF"/>
                </a:solidFill>
              </a:defRPr>
            </a:lvl1pPr>
          </a:lstStyle>
          <a:p>
            <a:r>
              <a:rPr lang="fr-FR"/>
              <a:t>Modifiez le style du titre</a:t>
            </a:r>
            <a:endParaRPr lang="en-US" dirty="0"/>
          </a:p>
        </p:txBody>
      </p:sp>
      <p:sp>
        <p:nvSpPr>
          <p:cNvPr id="3" name="Subtitle 2"/>
          <p:cNvSpPr>
            <a:spLocks noGrp="1"/>
          </p:cNvSpPr>
          <p:nvPr>
            <p:ph type="subTitle" idx="1"/>
          </p:nvPr>
        </p:nvSpPr>
        <p:spPr>
          <a:xfrm>
            <a:off x="1282148" y="3869635"/>
            <a:ext cx="6575895" cy="1388165"/>
          </a:xfrm>
        </p:spPr>
        <p:txBody>
          <a:bodyPr>
            <a:normAutofit/>
          </a:bodyPr>
          <a:lstStyle>
            <a:lvl1pPr marL="0" indent="0" algn="ctr">
              <a:spcBef>
                <a:spcPts val="1000"/>
              </a:spcBef>
              <a:buNone/>
              <a:defRPr sz="1800">
                <a:solidFill>
                  <a:srgbClr val="FFFFFF"/>
                </a:solidFill>
              </a:defRPr>
            </a:lvl1pPr>
            <a:lvl2pPr marL="342900" indent="0" algn="ctr">
              <a:buNone/>
              <a:defRPr sz="18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fr-FR"/>
              <a:t>Modifier le style des sous-titres du masque</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77068DA9-7803-394A-AFEA-638EDB0AE816}" type="datetimeFigureOut">
              <a:rPr lang="fr-FR" smtClean="0"/>
              <a:t>29/03/2023</a:t>
            </a:fld>
            <a:endParaRPr lang="fr-FR"/>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fr-FR"/>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D7E63A33-8271-4DD0-9C48-789913D7C115}" type="slidenum">
              <a:rPr lang="en-US" smtClean="0"/>
              <a:pPr/>
              <a:t>‹N°›</a:t>
            </a:fld>
            <a:endParaRPr lang="en-US"/>
          </a:p>
        </p:txBody>
      </p:sp>
      <p:cxnSp>
        <p:nvCxnSpPr>
          <p:cNvPr id="8" name="Straight Connector 7"/>
          <p:cNvCxnSpPr/>
          <p:nvPr/>
        </p:nvCxnSpPr>
        <p:spPr>
          <a:xfrm>
            <a:off x="1483995" y="3733800"/>
            <a:ext cx="61722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473406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77068DA9-7803-394A-AFEA-638EDB0AE816}" type="datetimeFigureOut">
              <a:rPr lang="fr-FR" smtClean="0"/>
              <a:t>29/03/2023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DFB4B7E-A17F-484B-A2A7-ABCB186D46DA}" type="slidenum">
              <a:rPr lang="fr-FR" smtClean="0"/>
              <a:t>‹N°›</a:t>
            </a:fld>
            <a:endParaRPr lang="fr-FR"/>
          </a:p>
        </p:txBody>
      </p:sp>
    </p:spTree>
    <p:extLst>
      <p:ext uri="{BB962C8B-B14F-4D97-AF65-F5344CB8AC3E}">
        <p14:creationId xmlns:p14="http://schemas.microsoft.com/office/powerpoint/2010/main" val="42439275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762000"/>
            <a:ext cx="1743075" cy="5410200"/>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857250" y="762000"/>
            <a:ext cx="5572125" cy="5410200"/>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77068DA9-7803-394A-AFEA-638EDB0AE816}" type="datetimeFigureOut">
              <a:rPr lang="fr-FR" smtClean="0"/>
              <a:t>29/03/2023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DFB4B7E-A17F-484B-A2A7-ABCB186D46DA}" type="slidenum">
              <a:rPr lang="fr-FR" smtClean="0"/>
              <a:t>‹N°›</a:t>
            </a:fld>
            <a:endParaRPr lang="fr-FR"/>
          </a:p>
        </p:txBody>
      </p:sp>
    </p:spTree>
    <p:extLst>
      <p:ext uri="{BB962C8B-B14F-4D97-AF65-F5344CB8AC3E}">
        <p14:creationId xmlns:p14="http://schemas.microsoft.com/office/powerpoint/2010/main" val="3319783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lvl1pPr>
              <a:spcBef>
                <a:spcPts val="1000"/>
              </a:spcBef>
              <a:defRPr/>
            </a:lvl1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77068DA9-7803-394A-AFEA-638EDB0AE816}" type="datetimeFigureOut">
              <a:rPr lang="fr-FR" smtClean="0"/>
              <a:t>29/03/2023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DFB4B7E-A17F-484B-A2A7-ABCB186D46DA}" type="slidenum">
              <a:rPr lang="fr-FR" smtClean="0"/>
              <a:t>‹N°›</a:t>
            </a:fld>
            <a:endParaRPr lang="fr-FR"/>
          </a:p>
        </p:txBody>
      </p:sp>
    </p:spTree>
    <p:extLst>
      <p:ext uri="{BB962C8B-B14F-4D97-AF65-F5344CB8AC3E}">
        <p14:creationId xmlns:p14="http://schemas.microsoft.com/office/powerpoint/2010/main" val="15986200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829818" y="1173575"/>
            <a:ext cx="7475220" cy="2926080"/>
          </a:xfrm>
        </p:spPr>
        <p:txBody>
          <a:bodyPr anchor="b">
            <a:noAutofit/>
          </a:bodyPr>
          <a:lstStyle>
            <a:lvl1pPr algn="ctr">
              <a:lnSpc>
                <a:spcPct val="85000"/>
              </a:lnSpc>
              <a:defRPr sz="6000" b="0" cap="all" baseline="0"/>
            </a:lvl1pPr>
          </a:lstStyle>
          <a:p>
            <a:r>
              <a:rPr lang="fr-FR"/>
              <a:t>Modifiez le style du titre</a:t>
            </a:r>
            <a:endParaRPr lang="en-US" dirty="0"/>
          </a:p>
        </p:txBody>
      </p:sp>
      <p:sp>
        <p:nvSpPr>
          <p:cNvPr id="3" name="Text Placeholder 2"/>
          <p:cNvSpPr>
            <a:spLocks noGrp="1"/>
          </p:cNvSpPr>
          <p:nvPr>
            <p:ph type="body" idx="1"/>
          </p:nvPr>
        </p:nvSpPr>
        <p:spPr>
          <a:xfrm>
            <a:off x="1282446" y="4154520"/>
            <a:ext cx="6576822" cy="1363806"/>
          </a:xfrm>
        </p:spPr>
        <p:txBody>
          <a:bodyPr anchor="t">
            <a:normAutofit/>
          </a:bodyPr>
          <a:lstStyle>
            <a:lvl1pPr marL="0" indent="0" algn="ctr">
              <a:buNone/>
              <a:defRPr sz="1800">
                <a:solidFill>
                  <a:schemeClr val="accent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77068DA9-7803-394A-AFEA-638EDB0AE816}" type="datetimeFigureOut">
              <a:rPr lang="fr-FR" smtClean="0"/>
              <a:t>29/03/2023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DFB4B7E-A17F-484B-A2A7-ABCB186D46DA}" type="slidenum">
              <a:rPr lang="fr-FR" smtClean="0"/>
              <a:t>‹N°›</a:t>
            </a:fld>
            <a:endParaRPr lang="fr-FR"/>
          </a:p>
        </p:txBody>
      </p:sp>
      <p:cxnSp>
        <p:nvCxnSpPr>
          <p:cNvPr id="7" name="Straight Connector 6"/>
          <p:cNvCxnSpPr/>
          <p:nvPr/>
        </p:nvCxnSpPr>
        <p:spPr>
          <a:xfrm>
            <a:off x="1485900" y="4020408"/>
            <a:ext cx="61722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508735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857250" y="2057399"/>
            <a:ext cx="3566160" cy="402336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4700709" y="2057400"/>
            <a:ext cx="3566160" cy="402336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77068DA9-7803-394A-AFEA-638EDB0AE816}" type="datetimeFigureOut">
              <a:rPr lang="fr-FR" smtClean="0"/>
              <a:t>29/03/2023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0DFB4B7E-A17F-484B-A2A7-ABCB186D46DA}" type="slidenum">
              <a:rPr lang="fr-FR" smtClean="0"/>
              <a:t>‹N°›</a:t>
            </a:fld>
            <a:endParaRPr lang="fr-FR"/>
          </a:p>
        </p:txBody>
      </p:sp>
    </p:spTree>
    <p:extLst>
      <p:ext uri="{BB962C8B-B14F-4D97-AF65-F5344CB8AC3E}">
        <p14:creationId xmlns:p14="http://schemas.microsoft.com/office/powerpoint/2010/main" val="27844657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a:t>Modifiez le style du titre</a:t>
            </a:r>
            <a:endParaRPr lang="en-US" dirty="0"/>
          </a:p>
        </p:txBody>
      </p:sp>
      <p:sp>
        <p:nvSpPr>
          <p:cNvPr id="3" name="Text Placeholder 2"/>
          <p:cNvSpPr>
            <a:spLocks noGrp="1"/>
          </p:cNvSpPr>
          <p:nvPr>
            <p:ph type="body" idx="1"/>
          </p:nvPr>
        </p:nvSpPr>
        <p:spPr>
          <a:xfrm>
            <a:off x="857250" y="2001511"/>
            <a:ext cx="3566160" cy="777240"/>
          </a:xfrm>
        </p:spPr>
        <p:txBody>
          <a:bodyPr anchor="ct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Modifier les styles du texte du masque</a:t>
            </a:r>
          </a:p>
        </p:txBody>
      </p:sp>
      <p:sp>
        <p:nvSpPr>
          <p:cNvPr id="4" name="Content Placeholder 3"/>
          <p:cNvSpPr>
            <a:spLocks noGrp="1"/>
          </p:cNvSpPr>
          <p:nvPr>
            <p:ph sz="half" idx="2"/>
          </p:nvPr>
        </p:nvSpPr>
        <p:spPr>
          <a:xfrm>
            <a:off x="857250" y="2721483"/>
            <a:ext cx="3566160" cy="338328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4701880" y="1999032"/>
            <a:ext cx="3566160" cy="777240"/>
          </a:xfrm>
        </p:spPr>
        <p:txBody>
          <a:bodyPr anchor="ct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Modifier les styles du texte du masque</a:t>
            </a:r>
          </a:p>
        </p:txBody>
      </p:sp>
      <p:sp>
        <p:nvSpPr>
          <p:cNvPr id="6" name="Content Placeholder 5"/>
          <p:cNvSpPr>
            <a:spLocks noGrp="1"/>
          </p:cNvSpPr>
          <p:nvPr>
            <p:ph sz="quarter" idx="4"/>
          </p:nvPr>
        </p:nvSpPr>
        <p:spPr>
          <a:xfrm>
            <a:off x="4701880" y="2719322"/>
            <a:ext cx="3566160" cy="338328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77068DA9-7803-394A-AFEA-638EDB0AE816}" type="datetimeFigureOut">
              <a:rPr lang="fr-FR" smtClean="0"/>
              <a:t>29/03/2023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0DFB4B7E-A17F-484B-A2A7-ABCB186D46DA}" type="slidenum">
              <a:rPr lang="fr-FR" smtClean="0"/>
              <a:t>‹N°›</a:t>
            </a:fld>
            <a:endParaRPr lang="fr-FR"/>
          </a:p>
        </p:txBody>
      </p:sp>
    </p:spTree>
    <p:extLst>
      <p:ext uri="{BB962C8B-B14F-4D97-AF65-F5344CB8AC3E}">
        <p14:creationId xmlns:p14="http://schemas.microsoft.com/office/powerpoint/2010/main" val="34941598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77068DA9-7803-394A-AFEA-638EDB0AE816}" type="datetimeFigureOut">
              <a:rPr lang="fr-FR" smtClean="0"/>
              <a:t>29/03/2023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0DFB4B7E-A17F-484B-A2A7-ABCB186D46DA}" type="slidenum">
              <a:rPr lang="fr-FR" smtClean="0"/>
              <a:t>‹N°›</a:t>
            </a:fld>
            <a:endParaRPr lang="fr-FR"/>
          </a:p>
        </p:txBody>
      </p:sp>
    </p:spTree>
    <p:extLst>
      <p:ext uri="{BB962C8B-B14F-4D97-AF65-F5344CB8AC3E}">
        <p14:creationId xmlns:p14="http://schemas.microsoft.com/office/powerpoint/2010/main" val="20857605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068DA9-7803-394A-AFEA-638EDB0AE816}" type="datetimeFigureOut">
              <a:rPr lang="fr-FR" smtClean="0"/>
              <a:t>29/03/2023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0DFB4B7E-A17F-484B-A2A7-ABCB186D46DA}" type="slidenum">
              <a:rPr lang="fr-FR" smtClean="0"/>
              <a:t>‹N°›</a:t>
            </a:fld>
            <a:endParaRPr lang="fr-FR"/>
          </a:p>
        </p:txBody>
      </p:sp>
    </p:spTree>
    <p:extLst>
      <p:ext uri="{BB962C8B-B14F-4D97-AF65-F5344CB8AC3E}">
        <p14:creationId xmlns:p14="http://schemas.microsoft.com/office/powerpoint/2010/main" val="1030890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57250" y="1097280"/>
            <a:ext cx="2834640" cy="1737360"/>
          </a:xfrm>
        </p:spPr>
        <p:txBody>
          <a:bodyPr anchor="b">
            <a:noAutofit/>
          </a:bodyPr>
          <a:lstStyle>
            <a:lvl1pPr>
              <a:lnSpc>
                <a:spcPct val="90000"/>
              </a:lnSpc>
              <a:defRPr sz="3000" b="0"/>
            </a:lvl1pPr>
          </a:lstStyle>
          <a:p>
            <a:r>
              <a:rPr lang="fr-FR"/>
              <a:t>Modifiez le style du titre</a:t>
            </a:r>
            <a:endParaRPr lang="en-US" dirty="0"/>
          </a:p>
        </p:txBody>
      </p:sp>
      <p:sp>
        <p:nvSpPr>
          <p:cNvPr id="3" name="Content Placeholder 2"/>
          <p:cNvSpPr>
            <a:spLocks noGrp="1"/>
          </p:cNvSpPr>
          <p:nvPr>
            <p:ph idx="1"/>
          </p:nvPr>
        </p:nvSpPr>
        <p:spPr>
          <a:xfrm>
            <a:off x="4129314" y="1097280"/>
            <a:ext cx="4149638" cy="466344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857250" y="2834640"/>
            <a:ext cx="2834640" cy="2926080"/>
          </a:xfrm>
        </p:spPr>
        <p:txBody>
          <a:bodyPr>
            <a:normAutofit/>
          </a:bodyPr>
          <a:lstStyle>
            <a:lvl1pPr marL="0" indent="0">
              <a:lnSpc>
                <a:spcPct val="100000"/>
              </a:lnSpc>
              <a:spcBef>
                <a:spcPts val="800"/>
              </a:spcBef>
              <a:buNone/>
              <a:defRPr sz="1275"/>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fr-FR"/>
              <a:t>Modifier les styles du texte du masque</a:t>
            </a:r>
          </a:p>
        </p:txBody>
      </p:sp>
      <p:sp>
        <p:nvSpPr>
          <p:cNvPr id="5" name="Date Placeholder 4"/>
          <p:cNvSpPr>
            <a:spLocks noGrp="1"/>
          </p:cNvSpPr>
          <p:nvPr>
            <p:ph type="dt" sz="half" idx="10"/>
          </p:nvPr>
        </p:nvSpPr>
        <p:spPr/>
        <p:txBody>
          <a:bodyPr/>
          <a:lstStyle/>
          <a:p>
            <a:fld id="{77068DA9-7803-394A-AFEA-638EDB0AE816}" type="datetimeFigureOut">
              <a:rPr lang="fr-FR" smtClean="0"/>
              <a:t>29/03/2023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0DFB4B7E-A17F-484B-A2A7-ABCB186D46DA}" type="slidenum">
              <a:rPr lang="fr-FR" smtClean="0"/>
              <a:t>‹N°›</a:t>
            </a:fld>
            <a:endParaRPr lang="fr-FR"/>
          </a:p>
        </p:txBody>
      </p:sp>
    </p:spTree>
    <p:extLst>
      <p:ext uri="{BB962C8B-B14F-4D97-AF65-F5344CB8AC3E}">
        <p14:creationId xmlns:p14="http://schemas.microsoft.com/office/powerpoint/2010/main" val="3849042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57250" y="1097280"/>
            <a:ext cx="2834640" cy="1737360"/>
          </a:xfrm>
        </p:spPr>
        <p:txBody>
          <a:bodyPr anchor="b">
            <a:noAutofit/>
          </a:bodyPr>
          <a:lstStyle>
            <a:lvl1pPr>
              <a:lnSpc>
                <a:spcPct val="90000"/>
              </a:lnSpc>
              <a:defRPr sz="3000" b="0"/>
            </a:lvl1pPr>
          </a:lstStyle>
          <a:p>
            <a:r>
              <a:rPr lang="fr-FR"/>
              <a:t>Modifiez le style du titre</a:t>
            </a:r>
            <a:endParaRPr lang="en-US" dirty="0"/>
          </a:p>
        </p:txBody>
      </p:sp>
      <p:sp>
        <p:nvSpPr>
          <p:cNvPr id="3" name="Picture Placeholder 2"/>
          <p:cNvSpPr>
            <a:spLocks noGrp="1" noChangeAspect="1"/>
          </p:cNvSpPr>
          <p:nvPr>
            <p:ph type="pic" idx="1"/>
          </p:nvPr>
        </p:nvSpPr>
        <p:spPr>
          <a:xfrm>
            <a:off x="4019107" y="1069847"/>
            <a:ext cx="4257703" cy="4645153"/>
          </a:xfrm>
        </p:spPr>
        <p:txBody>
          <a:bodyPr lIns="274320" tIns="182880" anchor="t">
            <a:normAutofit/>
          </a:bodyPr>
          <a:lstStyle>
            <a:lvl1pPr marL="0" indent="0">
              <a:buNone/>
              <a:defRPr sz="21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857250" y="2834640"/>
            <a:ext cx="2834640" cy="2880360"/>
          </a:xfrm>
        </p:spPr>
        <p:txBody>
          <a:bodyPr>
            <a:normAutofit/>
          </a:bodyPr>
          <a:lstStyle>
            <a:lvl1pPr marL="0" indent="0">
              <a:lnSpc>
                <a:spcPct val="100000"/>
              </a:lnSpc>
              <a:spcBef>
                <a:spcPts val="800"/>
              </a:spcBef>
              <a:buNone/>
              <a:defRPr sz="1275"/>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fr-FR"/>
              <a:t>Modifier les styles du texte du masque</a:t>
            </a:r>
          </a:p>
        </p:txBody>
      </p:sp>
      <p:sp>
        <p:nvSpPr>
          <p:cNvPr id="5" name="Date Placeholder 4"/>
          <p:cNvSpPr>
            <a:spLocks noGrp="1"/>
          </p:cNvSpPr>
          <p:nvPr>
            <p:ph type="dt" sz="half" idx="10"/>
          </p:nvPr>
        </p:nvSpPr>
        <p:spPr/>
        <p:txBody>
          <a:bodyPr/>
          <a:lstStyle/>
          <a:p>
            <a:fld id="{77068DA9-7803-394A-AFEA-638EDB0AE816}" type="datetimeFigureOut">
              <a:rPr lang="fr-FR" smtClean="0"/>
              <a:t>29/03/2023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0DFB4B7E-A17F-484B-A2A7-ABCB186D46DA}" type="slidenum">
              <a:rPr lang="fr-FR" smtClean="0"/>
              <a:t>‹N°›</a:t>
            </a:fld>
            <a:endParaRPr lang="fr-FR"/>
          </a:p>
        </p:txBody>
      </p:sp>
    </p:spTree>
    <p:extLst>
      <p:ext uri="{BB962C8B-B14F-4D97-AF65-F5344CB8AC3E}">
        <p14:creationId xmlns:p14="http://schemas.microsoft.com/office/powerpoint/2010/main" val="4967920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p:nvPr/>
        </p:nvSpPr>
        <p:spPr>
          <a:xfrm>
            <a:off x="182880" y="182880"/>
            <a:ext cx="8778240" cy="6492240"/>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57250" y="609600"/>
            <a:ext cx="7406640" cy="1356360"/>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857251" y="2057400"/>
            <a:ext cx="7404653" cy="4038600"/>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857247" y="6223829"/>
            <a:ext cx="1746806" cy="365125"/>
          </a:xfrm>
          <a:prstGeom prst="rect">
            <a:avLst/>
          </a:prstGeom>
        </p:spPr>
        <p:txBody>
          <a:bodyPr vert="horz" lIns="91440" tIns="45720" rIns="91440" bIns="45720" rtlCol="0" anchor="ctr"/>
          <a:lstStyle>
            <a:lvl1pPr algn="l">
              <a:defRPr sz="1000">
                <a:solidFill>
                  <a:schemeClr val="accent1"/>
                </a:solidFill>
              </a:defRPr>
            </a:lvl1pPr>
          </a:lstStyle>
          <a:p>
            <a:fld id="{77068DA9-7803-394A-AFEA-638EDB0AE816}" type="datetimeFigureOut">
              <a:rPr lang="fr-FR" smtClean="0"/>
              <a:t>29/03/2023</a:t>
            </a:fld>
            <a:endParaRPr lang="fr-FR"/>
          </a:p>
        </p:txBody>
      </p:sp>
      <p:sp>
        <p:nvSpPr>
          <p:cNvPr id="5" name="Footer Placeholder 4"/>
          <p:cNvSpPr>
            <a:spLocks noGrp="1"/>
          </p:cNvSpPr>
          <p:nvPr>
            <p:ph type="ftr" sz="quarter" idx="3"/>
          </p:nvPr>
        </p:nvSpPr>
        <p:spPr>
          <a:xfrm>
            <a:off x="2961861" y="6223829"/>
            <a:ext cx="3538331" cy="365125"/>
          </a:xfrm>
          <a:prstGeom prst="rect">
            <a:avLst/>
          </a:prstGeom>
        </p:spPr>
        <p:txBody>
          <a:bodyPr vert="horz" lIns="91440" tIns="45720" rIns="91440" bIns="45720" rtlCol="0" anchor="ctr"/>
          <a:lstStyle>
            <a:lvl1pPr algn="ctr">
              <a:defRPr sz="1000">
                <a:solidFill>
                  <a:schemeClr val="accent1"/>
                </a:solidFill>
              </a:defRPr>
            </a:lvl1pPr>
          </a:lstStyle>
          <a:p>
            <a:endParaRPr lang="fr-FR"/>
          </a:p>
        </p:txBody>
      </p:sp>
      <p:sp>
        <p:nvSpPr>
          <p:cNvPr id="6" name="Slide Number Placeholder 5"/>
          <p:cNvSpPr>
            <a:spLocks noGrp="1"/>
          </p:cNvSpPr>
          <p:nvPr>
            <p:ph type="sldNum" sz="quarter" idx="4"/>
          </p:nvPr>
        </p:nvSpPr>
        <p:spPr>
          <a:xfrm>
            <a:off x="6997148" y="6223829"/>
            <a:ext cx="1279663" cy="365125"/>
          </a:xfrm>
          <a:prstGeom prst="rect">
            <a:avLst/>
          </a:prstGeom>
        </p:spPr>
        <p:txBody>
          <a:bodyPr vert="horz" lIns="91440" tIns="45720" rIns="91440" bIns="45720" rtlCol="0" anchor="ctr"/>
          <a:lstStyle>
            <a:lvl1pPr algn="r">
              <a:defRPr sz="1000">
                <a:solidFill>
                  <a:schemeClr val="accent1"/>
                </a:solidFill>
              </a:defRPr>
            </a:lvl1pPr>
          </a:lstStyle>
          <a:p>
            <a:fld id="{0DFB4B7E-A17F-484B-A2A7-ABCB186D46DA}" type="slidenum">
              <a:rPr lang="fr-FR" smtClean="0"/>
              <a:t>‹N°›</a:t>
            </a:fld>
            <a:endParaRPr lang="fr-FR"/>
          </a:p>
        </p:txBody>
      </p:sp>
    </p:spTree>
    <p:extLst>
      <p:ext uri="{BB962C8B-B14F-4D97-AF65-F5344CB8AC3E}">
        <p14:creationId xmlns:p14="http://schemas.microsoft.com/office/powerpoint/2010/main" val="655047867"/>
      </p:ext>
    </p:extLst>
  </p:cSld>
  <p:clrMap bg1="lt1" tx1="dk1" bg2="lt2" tx2="dk2" accent1="accent1" accent2="accent2" accent3="accent3" accent4="accent4" accent5="accent5" accent6="accent6" hlink="hlink" folHlink="folHlink"/>
  <p:sldLayoutIdLst>
    <p:sldLayoutId id="2147483992" r:id="rId1"/>
    <p:sldLayoutId id="2147483993" r:id="rId2"/>
    <p:sldLayoutId id="2147483994" r:id="rId3"/>
    <p:sldLayoutId id="2147483995" r:id="rId4"/>
    <p:sldLayoutId id="2147483996" r:id="rId5"/>
    <p:sldLayoutId id="2147483997" r:id="rId6"/>
    <p:sldLayoutId id="2147483998" r:id="rId7"/>
    <p:sldLayoutId id="2147483999" r:id="rId8"/>
    <p:sldLayoutId id="2147484000" r:id="rId9"/>
    <p:sldLayoutId id="2147484001" r:id="rId10"/>
    <p:sldLayoutId id="2147484002" r:id="rId11"/>
  </p:sldLayoutIdLst>
  <p:txStyles>
    <p:titleStyle>
      <a:lvl1pPr algn="l" defTabSz="685800" rtl="0" eaLnBrk="1" latinLnBrk="0" hangingPunct="1">
        <a:lnSpc>
          <a:spcPct val="90000"/>
        </a:lnSpc>
        <a:spcBef>
          <a:spcPct val="0"/>
        </a:spcBef>
        <a:buNone/>
        <a:defRPr sz="4000" kern="1200">
          <a:solidFill>
            <a:schemeClr val="accent1"/>
          </a:solidFill>
          <a:latin typeface="+mj-lt"/>
          <a:ea typeface="+mj-ea"/>
          <a:cs typeface="+mj-cs"/>
        </a:defRPr>
      </a:lvl1pPr>
    </p:titleStyle>
    <p:bodyStyle>
      <a:lvl1pPr marL="171450" indent="-137160" algn="l" defTabSz="685800" rtl="0" eaLnBrk="1" latinLnBrk="0" hangingPunct="1">
        <a:lnSpc>
          <a:spcPct val="90000"/>
        </a:lnSpc>
        <a:spcBef>
          <a:spcPts val="1000"/>
        </a:spcBef>
        <a:buClr>
          <a:schemeClr val="accent1"/>
        </a:buClr>
        <a:buSzPct val="80000"/>
        <a:buFont typeface="Corbel" pitchFamily="34" charset="0"/>
        <a:buChar char="•"/>
        <a:defRPr sz="2000" kern="1200">
          <a:solidFill>
            <a:schemeClr val="accent1"/>
          </a:solidFill>
          <a:latin typeface="+mn-lt"/>
          <a:ea typeface="+mn-ea"/>
          <a:cs typeface="+mn-cs"/>
        </a:defRPr>
      </a:lvl1pPr>
      <a:lvl2pPr marL="34290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800" kern="1200">
          <a:solidFill>
            <a:schemeClr val="accent1"/>
          </a:solidFill>
          <a:latin typeface="+mn-lt"/>
          <a:ea typeface="+mn-ea"/>
          <a:cs typeface="+mn-cs"/>
        </a:defRPr>
      </a:lvl2pPr>
      <a:lvl3pPr marL="54864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600" kern="1200">
          <a:solidFill>
            <a:schemeClr val="accent1"/>
          </a:solidFill>
          <a:latin typeface="+mn-lt"/>
          <a:ea typeface="+mn-ea"/>
          <a:cs typeface="+mn-cs"/>
        </a:defRPr>
      </a:lvl3pPr>
      <a:lvl4pPr marL="75438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4pPr>
      <a:lvl5pPr marL="92012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5pPr>
      <a:lvl6pPr marL="11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6pPr>
      <a:lvl7pPr marL="13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7pPr>
      <a:lvl8pPr marL="15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8pPr>
      <a:lvl9pPr marL="17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915545" y="2327563"/>
            <a:ext cx="7583487" cy="625601"/>
          </a:xfrm>
        </p:spPr>
        <p:txBody>
          <a:bodyPr>
            <a:normAutofit fontScale="90000"/>
          </a:bodyPr>
          <a:lstStyle/>
          <a:p>
            <a:pPr algn="ctr"/>
            <a:r>
              <a:rPr lang="fr-FR" sz="4000" dirty="0">
                <a:solidFill>
                  <a:schemeClr val="tx1"/>
                </a:solidFill>
              </a:rPr>
              <a:t/>
            </a:r>
            <a:br>
              <a:rPr lang="fr-FR" sz="4000" dirty="0">
                <a:solidFill>
                  <a:schemeClr val="tx1"/>
                </a:solidFill>
              </a:rPr>
            </a:br>
            <a:r>
              <a:rPr lang="fr-FR" sz="4000" dirty="0">
                <a:solidFill>
                  <a:schemeClr val="tx1"/>
                </a:solidFill>
              </a:rPr>
              <a:t/>
            </a:r>
            <a:br>
              <a:rPr lang="fr-FR" sz="4000" dirty="0">
                <a:solidFill>
                  <a:schemeClr val="tx1"/>
                </a:solidFill>
              </a:rPr>
            </a:br>
            <a:r>
              <a:rPr lang="fr-FR" sz="4000" b="1" dirty="0">
                <a:solidFill>
                  <a:srgbClr val="660066"/>
                </a:solidFill>
                <a:latin typeface="Apple Chancery"/>
                <a:cs typeface="Apple Chancery"/>
              </a:rPr>
              <a:t>2</a:t>
            </a:r>
            <a:r>
              <a:rPr lang="fr-FR" sz="4000" b="1" baseline="30000" dirty="0">
                <a:solidFill>
                  <a:srgbClr val="660066"/>
                </a:solidFill>
                <a:latin typeface="Apple Chancery"/>
                <a:cs typeface="Apple Chancery"/>
              </a:rPr>
              <a:t>ème</a:t>
            </a:r>
            <a:r>
              <a:rPr lang="fr-FR" sz="4000" b="1" dirty="0">
                <a:solidFill>
                  <a:srgbClr val="660066"/>
                </a:solidFill>
                <a:latin typeface="Apple Chancery"/>
                <a:cs typeface="Apple Chancery"/>
              </a:rPr>
              <a:t> séminaire </a:t>
            </a:r>
            <a:r>
              <a:rPr lang="fr-FR" b="1" dirty="0">
                <a:solidFill>
                  <a:srgbClr val="660066"/>
                </a:solidFill>
                <a:latin typeface="Apple Chancery"/>
                <a:cs typeface="Apple Chancery"/>
              </a:rPr>
              <a:t>dédié à la persévérance scolaire</a:t>
            </a:r>
            <a:br>
              <a:rPr lang="fr-FR" b="1" dirty="0">
                <a:solidFill>
                  <a:srgbClr val="660066"/>
                </a:solidFill>
                <a:latin typeface="Apple Chancery"/>
                <a:cs typeface="Apple Chancery"/>
              </a:rPr>
            </a:br>
            <a:r>
              <a:rPr lang="fr-FR" b="1" dirty="0">
                <a:solidFill>
                  <a:srgbClr val="660066"/>
                </a:solidFill>
                <a:latin typeface="Apple Chancery"/>
                <a:cs typeface="Apple Chancery"/>
              </a:rPr>
              <a:t/>
            </a:r>
            <a:br>
              <a:rPr lang="fr-FR" b="1" dirty="0">
                <a:solidFill>
                  <a:srgbClr val="660066"/>
                </a:solidFill>
                <a:latin typeface="Apple Chancery"/>
                <a:cs typeface="Apple Chancery"/>
              </a:rPr>
            </a:br>
            <a:r>
              <a:rPr lang="fr-FR" sz="4000" b="1" dirty="0">
                <a:solidFill>
                  <a:srgbClr val="660066"/>
                </a:solidFill>
                <a:latin typeface="Apple Chancery"/>
                <a:cs typeface="Apple Chancery"/>
              </a:rPr>
              <a:t>« </a:t>
            </a:r>
            <a:r>
              <a:rPr lang="fr-FR" b="1" dirty="0" smtClean="0">
                <a:solidFill>
                  <a:srgbClr val="660066"/>
                </a:solidFill>
                <a:latin typeface="Apple Chancery"/>
                <a:cs typeface="Apple Chancery"/>
              </a:rPr>
              <a:t>Agir collectivement en faveur </a:t>
            </a:r>
            <a:r>
              <a:rPr lang="fr-FR" b="1" dirty="0">
                <a:solidFill>
                  <a:srgbClr val="660066"/>
                </a:solidFill>
                <a:latin typeface="Apple Chancery"/>
                <a:cs typeface="Apple Chancery"/>
              </a:rPr>
              <a:t>de la persévérance scolaire</a:t>
            </a:r>
            <a:r>
              <a:rPr lang="fr-FR" sz="4000" b="1" dirty="0">
                <a:solidFill>
                  <a:srgbClr val="660066"/>
                </a:solidFill>
                <a:latin typeface="Apple Chancery"/>
                <a:cs typeface="Apple Chancery"/>
              </a:rPr>
              <a:t> » </a:t>
            </a:r>
            <a:br>
              <a:rPr lang="fr-FR" sz="4000" b="1" dirty="0">
                <a:solidFill>
                  <a:srgbClr val="660066"/>
                </a:solidFill>
                <a:latin typeface="Apple Chancery"/>
                <a:cs typeface="Apple Chancery"/>
              </a:rPr>
            </a:br>
            <a:r>
              <a:rPr lang="fr-FR" sz="4000" b="1" dirty="0">
                <a:solidFill>
                  <a:srgbClr val="660066"/>
                </a:solidFill>
                <a:latin typeface="Apple Chancery"/>
                <a:cs typeface="Apple Chancery"/>
              </a:rPr>
              <a:t/>
            </a:r>
            <a:br>
              <a:rPr lang="fr-FR" sz="4000" b="1" dirty="0">
                <a:solidFill>
                  <a:srgbClr val="660066"/>
                </a:solidFill>
                <a:latin typeface="Apple Chancery"/>
                <a:cs typeface="Apple Chancery"/>
              </a:rPr>
            </a:br>
            <a:endParaRPr lang="fr-FR" sz="4000" b="1" dirty="0">
              <a:solidFill>
                <a:srgbClr val="660066"/>
              </a:solidFill>
              <a:latin typeface="Apple Chancery"/>
              <a:cs typeface="Apple Chancery"/>
            </a:endParaRPr>
          </a:p>
        </p:txBody>
      </p:sp>
      <p:sp>
        <p:nvSpPr>
          <p:cNvPr id="4" name="ZoneTexte 3"/>
          <p:cNvSpPr txBox="1"/>
          <p:nvPr/>
        </p:nvSpPr>
        <p:spPr>
          <a:xfrm>
            <a:off x="3613751" y="4202864"/>
            <a:ext cx="4672172" cy="1754326"/>
          </a:xfrm>
          <a:prstGeom prst="rect">
            <a:avLst/>
          </a:prstGeom>
          <a:noFill/>
        </p:spPr>
        <p:txBody>
          <a:bodyPr wrap="square" rtlCol="0">
            <a:spAutoFit/>
          </a:bodyPr>
          <a:lstStyle/>
          <a:p>
            <a:r>
              <a:rPr lang="fr-FR" sz="2400" b="1" dirty="0">
                <a:latin typeface="Arial"/>
                <a:cs typeface="Arial"/>
              </a:rPr>
              <a:t>Vendredi 10 mars 2023, 8H45 </a:t>
            </a:r>
          </a:p>
          <a:p>
            <a:endParaRPr lang="fr-FR" sz="2400" b="1" dirty="0">
              <a:latin typeface="Arial"/>
              <a:cs typeface="Arial"/>
            </a:endParaRPr>
          </a:p>
          <a:p>
            <a:r>
              <a:rPr lang="fr-FR" sz="2400" b="1" dirty="0">
                <a:latin typeface="Arial"/>
                <a:cs typeface="Arial"/>
              </a:rPr>
              <a:t>		Lycée Jean Zay, Paris</a:t>
            </a:r>
          </a:p>
          <a:p>
            <a:endParaRPr lang="fr-FR" dirty="0">
              <a:latin typeface="Arial"/>
              <a:cs typeface="Arial"/>
            </a:endParaRPr>
          </a:p>
          <a:p>
            <a:endParaRPr lang="fr-FR" dirty="0">
              <a:latin typeface="Arial"/>
              <a:cs typeface="Arial"/>
            </a:endParaRPr>
          </a:p>
        </p:txBody>
      </p:sp>
      <p:pic>
        <p:nvPicPr>
          <p:cNvPr id="5" name="Image 4" descr="https://encrypted-tbn1.gstatic.com/images?q=tbn:ANd9GcRKpPL2OCg3tg2NU-YbIMcq8OgRoeo9tULw13IiuEUaHfUOiaHC"/>
          <p:cNvPicPr/>
          <p:nvPr/>
        </p:nvPicPr>
        <p:blipFill>
          <a:blip r:embed="rId2">
            <a:extLst>
              <a:ext uri="{28A0092B-C50C-407E-A947-70E740481C1C}">
                <a14:useLocalDpi xmlns:a14="http://schemas.microsoft.com/office/drawing/2010/main" val="0"/>
              </a:ext>
            </a:extLst>
          </a:blip>
          <a:srcRect/>
          <a:stretch>
            <a:fillRect/>
          </a:stretch>
        </p:blipFill>
        <p:spPr bwMode="auto">
          <a:xfrm>
            <a:off x="295565" y="277091"/>
            <a:ext cx="1186871" cy="1094509"/>
          </a:xfrm>
          <a:prstGeom prst="rect">
            <a:avLst/>
          </a:prstGeom>
          <a:noFill/>
          <a:ln>
            <a:noFill/>
          </a:ln>
        </p:spPr>
      </p:pic>
      <p:pic>
        <p:nvPicPr>
          <p:cNvPr id="6" name="Image 5" descr="https://lh3.googleusercontent.com/RNlY3eRfE2Bdm1K_9RVpGGnGATrvK_pFKkFOY7K4qD3tvXmhxwBfNnFr0HorPGjniX0xe_F0Y_4LXrTz_aKj2AZP1KDxMU3xC5tfA7xoMesf0NIPEDC3OWRRIbd0_UcJaobiJMoYhF2VkuHv8G3ImsteTACpJRnsjvVAt8JZ2-P23U3Tlqx1351NTksXDQ"/>
          <p:cNvPicPr/>
          <p:nvPr/>
        </p:nvPicPr>
        <p:blipFill>
          <a:blip r:embed="rId3">
            <a:extLst>
              <a:ext uri="{28A0092B-C50C-407E-A947-70E740481C1C}">
                <a14:useLocalDpi xmlns:a14="http://schemas.microsoft.com/office/drawing/2010/main" val="0"/>
              </a:ext>
            </a:extLst>
          </a:blip>
          <a:srcRect/>
          <a:stretch>
            <a:fillRect/>
          </a:stretch>
        </p:blipFill>
        <p:spPr bwMode="auto">
          <a:xfrm>
            <a:off x="7523018" y="263833"/>
            <a:ext cx="1112317" cy="1107768"/>
          </a:xfrm>
          <a:prstGeom prst="rect">
            <a:avLst/>
          </a:prstGeom>
          <a:noFill/>
          <a:ln>
            <a:noFill/>
          </a:ln>
        </p:spPr>
      </p:pic>
    </p:spTree>
    <p:extLst>
      <p:ext uri="{BB962C8B-B14F-4D97-AF65-F5344CB8AC3E}">
        <p14:creationId xmlns:p14="http://schemas.microsoft.com/office/powerpoint/2010/main" val="18959196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oneTexte 6"/>
          <p:cNvSpPr txBox="1"/>
          <p:nvPr/>
        </p:nvSpPr>
        <p:spPr>
          <a:xfrm>
            <a:off x="332647" y="423310"/>
            <a:ext cx="184666" cy="646331"/>
          </a:xfrm>
          <a:prstGeom prst="rect">
            <a:avLst/>
          </a:prstGeom>
          <a:noFill/>
        </p:spPr>
        <p:txBody>
          <a:bodyPr wrap="none" rtlCol="0">
            <a:spAutoFit/>
          </a:bodyPr>
          <a:lstStyle/>
          <a:p>
            <a:endParaRPr lang="fr-FR" dirty="0"/>
          </a:p>
          <a:p>
            <a:endParaRPr lang="fr-FR" dirty="0"/>
          </a:p>
        </p:txBody>
      </p:sp>
      <p:pic>
        <p:nvPicPr>
          <p:cNvPr id="11" name="Image 10"/>
          <p:cNvPicPr>
            <a:picLocks noChangeAspect="1"/>
          </p:cNvPicPr>
          <p:nvPr/>
        </p:nvPicPr>
        <p:blipFill>
          <a:blip r:embed="rId2"/>
          <a:stretch>
            <a:fillRect/>
          </a:stretch>
        </p:blipFill>
        <p:spPr>
          <a:xfrm>
            <a:off x="0" y="771029"/>
            <a:ext cx="8633690" cy="4777356"/>
          </a:xfrm>
          <a:prstGeom prst="rect">
            <a:avLst/>
          </a:prstGeom>
        </p:spPr>
      </p:pic>
    </p:spTree>
    <p:extLst>
      <p:ext uri="{BB962C8B-B14F-4D97-AF65-F5344CB8AC3E}">
        <p14:creationId xmlns:p14="http://schemas.microsoft.com/office/powerpoint/2010/main" val="11364717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07259" y="281190"/>
            <a:ext cx="6312078" cy="707886"/>
          </a:xfrm>
          <a:prstGeom prst="rect">
            <a:avLst/>
          </a:prstGeom>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wrap="square">
            <a:spAutoFit/>
          </a:bodyPr>
          <a:lstStyle/>
          <a:p>
            <a:pPr algn="ctr"/>
            <a:r>
              <a:rPr lang="fr-FR" b="1" dirty="0" smtClean="0">
                <a:latin typeface="Arial" panose="020B0604020202020204" pitchFamily="34" charset="0"/>
              </a:rPr>
              <a:t>Atelier </a:t>
            </a:r>
            <a:r>
              <a:rPr lang="fr-FR" b="1" dirty="0">
                <a:latin typeface="Arial" panose="020B0604020202020204" pitchFamily="34" charset="0"/>
              </a:rPr>
              <a:t>3 </a:t>
            </a:r>
            <a:r>
              <a:rPr lang="fr-FR" b="1" dirty="0" smtClean="0">
                <a:latin typeface="Arial" panose="020B0604020202020204" pitchFamily="34" charset="0"/>
              </a:rPr>
              <a:t>	</a:t>
            </a:r>
            <a:r>
              <a:rPr lang="fr-FR" sz="2000"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Les </a:t>
            </a:r>
            <a:r>
              <a:rPr lang="fr-FR" sz="2000" b="1" dirty="0">
                <a:solidFill>
                  <a:schemeClr val="tx1"/>
                </a:solidFill>
                <a:latin typeface="Calibri" panose="020F0502020204030204" pitchFamily="34" charset="0"/>
                <a:ea typeface="Calibri" panose="020F0502020204030204" pitchFamily="34" charset="0"/>
                <a:cs typeface="Times New Roman" panose="02020603050405020304" pitchFamily="18" charset="0"/>
              </a:rPr>
              <a:t>actions de prévention du décrochage </a:t>
            </a:r>
            <a:r>
              <a:rPr lang="fr-FR" sz="2000"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 				</a:t>
            </a:r>
            <a:r>
              <a:rPr lang="fr-FR" b="1" dirty="0">
                <a:solidFill>
                  <a:schemeClr val="tx1"/>
                </a:solidFill>
                <a:latin typeface="Calibri" panose="020F0502020204030204" pitchFamily="34" charset="0"/>
                <a:ea typeface="Calibri" panose="020F0502020204030204" pitchFamily="34" charset="0"/>
                <a:cs typeface="Times New Roman" panose="02020603050405020304" pitchFamily="18" charset="0"/>
              </a:rPr>
              <a:t>R</a:t>
            </a:r>
            <a:r>
              <a:rPr lang="fr-FR"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etours </a:t>
            </a:r>
            <a:r>
              <a:rPr lang="fr-FR" b="1" dirty="0">
                <a:solidFill>
                  <a:schemeClr val="tx1"/>
                </a:solidFill>
                <a:latin typeface="Calibri" panose="020F0502020204030204" pitchFamily="34" charset="0"/>
                <a:ea typeface="Calibri" panose="020F0502020204030204" pitchFamily="34" charset="0"/>
                <a:cs typeface="Times New Roman" panose="02020603050405020304" pitchFamily="18" charset="0"/>
              </a:rPr>
              <a:t>d’expérience et identification des leviers</a:t>
            </a:r>
          </a:p>
        </p:txBody>
      </p:sp>
      <p:sp>
        <p:nvSpPr>
          <p:cNvPr id="3" name="Rectangle 2"/>
          <p:cNvSpPr/>
          <p:nvPr/>
        </p:nvSpPr>
        <p:spPr>
          <a:xfrm>
            <a:off x="1156319" y="1266075"/>
            <a:ext cx="7213958" cy="5247590"/>
          </a:xfrm>
          <a:prstGeom prst="rect">
            <a:avLst/>
          </a:prstGeom>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wrap="square">
            <a:spAutoFit/>
          </a:bodyPr>
          <a:lstStyle/>
          <a:p>
            <a:r>
              <a:rPr lang="fr-FR" sz="1400" b="1" dirty="0" smtClean="0">
                <a:effectLst/>
                <a:latin typeface="Calibri" panose="020F0502020204030204" pitchFamily="34" charset="0"/>
                <a:ea typeface="Calibri" panose="020F0502020204030204" pitchFamily="34" charset="0"/>
                <a:cs typeface="Times New Roman" panose="02020603050405020304" pitchFamily="18" charset="0"/>
              </a:rPr>
              <a:t>Action présentée </a:t>
            </a:r>
            <a:r>
              <a:rPr lang="fr-FR" sz="1400" dirty="0">
                <a:effectLst/>
                <a:latin typeface="Calibri" panose="020F0502020204030204" pitchFamily="34" charset="0"/>
                <a:ea typeface="Calibri" panose="020F0502020204030204" pitchFamily="34" charset="0"/>
                <a:cs typeface="Times New Roman" panose="02020603050405020304" pitchFamily="18" charset="0"/>
              </a:rPr>
              <a:t>: </a:t>
            </a:r>
            <a:r>
              <a:rPr lang="fr-FR" sz="1400" dirty="0" smtClean="0">
                <a:effectLst/>
                <a:latin typeface="Calibri" panose="020F0502020204030204" pitchFamily="34" charset="0"/>
                <a:ea typeface="Calibri" panose="020F0502020204030204" pitchFamily="34" charset="0"/>
                <a:cs typeface="Times New Roman" panose="02020603050405020304" pitchFamily="18" charset="0"/>
              </a:rPr>
              <a:t>	</a:t>
            </a:r>
            <a:r>
              <a:rPr lang="fr-FR" sz="1700" b="1" dirty="0">
                <a:solidFill>
                  <a:srgbClr val="0070C0"/>
                </a:solidFill>
                <a:latin typeface="Calibri" panose="020F0502020204030204" pitchFamily="34" charset="0"/>
                <a:ea typeface="Calibri" panose="020F0502020204030204" pitchFamily="34" charset="0"/>
                <a:cs typeface="Times New Roman" panose="02020603050405020304" pitchFamily="18" charset="0"/>
              </a:rPr>
              <a:t>«</a:t>
            </a:r>
            <a:r>
              <a:rPr lang="fr-FR" sz="1400" dirty="0" smtClean="0">
                <a:effectLst/>
                <a:latin typeface="Calibri" panose="020F0502020204030204" pitchFamily="34" charset="0"/>
                <a:ea typeface="Calibri" panose="020F0502020204030204" pitchFamily="34" charset="0"/>
                <a:cs typeface="Times New Roman" panose="02020603050405020304" pitchFamily="18" charset="0"/>
              </a:rPr>
              <a:t> </a:t>
            </a:r>
            <a:r>
              <a:rPr lang="fr-FR" sz="1700" b="1" dirty="0" smtClean="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Incubateur </a:t>
            </a:r>
            <a:r>
              <a:rPr lang="fr-FR" sz="17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de la réussite au collège </a:t>
            </a:r>
            <a:r>
              <a:rPr lang="fr-FR" sz="1700" b="1" dirty="0" smtClean="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CONDORCET »</a:t>
            </a:r>
            <a:endParaRPr lang="fr-FR" sz="17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r>
              <a:rPr lang="fr-FR" sz="1400" dirty="0">
                <a:effectLst/>
                <a:latin typeface="Calibri" panose="020F0502020204030204" pitchFamily="34" charset="0"/>
                <a:ea typeface="Calibri" panose="020F0502020204030204" pitchFamily="34" charset="0"/>
                <a:cs typeface="Times New Roman" panose="02020603050405020304" pitchFamily="18" charset="0"/>
              </a:rPr>
              <a:t> </a:t>
            </a:r>
            <a:endParaRPr lang="fr-FR" sz="1400" dirty="0" smtClean="0">
              <a:effectLst/>
              <a:latin typeface="Calibri" panose="020F0502020204030204" pitchFamily="34" charset="0"/>
              <a:ea typeface="Calibri" panose="020F0502020204030204" pitchFamily="34" charset="0"/>
              <a:cs typeface="Times New Roman" panose="02020603050405020304" pitchFamily="18" charset="0"/>
            </a:endParaRPr>
          </a:p>
          <a:p>
            <a:r>
              <a:rPr lang="fr-FR" sz="1600" b="1" dirty="0" smtClean="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En </a:t>
            </a:r>
            <a:r>
              <a:rPr lang="fr-FR" sz="16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quoi consiste cette action ?</a:t>
            </a:r>
            <a:r>
              <a:rPr lang="fr-FR" sz="14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endParaRPr lang="fr-FR" sz="14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r>
              <a:rPr lang="fr-FR" sz="1400" i="1" dirty="0">
                <a:effectLst/>
                <a:latin typeface="Calibri" panose="020F0502020204030204" pitchFamily="34" charset="0"/>
                <a:ea typeface="Calibri" panose="020F0502020204030204" pitchFamily="34" charset="0"/>
                <a:cs typeface="Times New Roman" panose="02020603050405020304" pitchFamily="18" charset="0"/>
              </a:rPr>
              <a:t>Explication courte et synthétique </a:t>
            </a:r>
          </a:p>
          <a:p>
            <a:endParaRPr lang="fr-FR" sz="800" b="1" dirty="0" smtClean="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r>
              <a:rPr lang="fr-FR" sz="1600" b="1" dirty="0" smtClean="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Dans </a:t>
            </a:r>
            <a:r>
              <a:rPr lang="fr-FR" sz="16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quel contexte s'inscrit-elle ?</a:t>
            </a:r>
            <a:endParaRPr lang="fr-FR" sz="16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r>
              <a:rPr lang="fr-FR" sz="1400" dirty="0" smtClean="0">
                <a:effectLst/>
                <a:latin typeface="Calibri" panose="020F0502020204030204" pitchFamily="34" charset="0"/>
                <a:ea typeface="Calibri" panose="020F0502020204030204" pitchFamily="34" charset="0"/>
                <a:cs typeface="Times New Roman" panose="02020603050405020304" pitchFamily="18" charset="0"/>
              </a:rPr>
              <a:t>Constat </a:t>
            </a:r>
            <a:r>
              <a:rPr lang="fr-FR" sz="1400" dirty="0">
                <a:effectLst/>
                <a:latin typeface="Calibri" panose="020F0502020204030204" pitchFamily="34" charset="0"/>
                <a:ea typeface="Calibri" panose="020F0502020204030204" pitchFamily="34" charset="0"/>
                <a:cs typeface="Times New Roman" panose="02020603050405020304" pitchFamily="18" charset="0"/>
              </a:rPr>
              <a:t>co-construit entre l’équipe de direction et l’équipe </a:t>
            </a:r>
            <a:r>
              <a:rPr lang="fr-FR" sz="1400" dirty="0" smtClean="0">
                <a:effectLst/>
                <a:latin typeface="Calibri" panose="020F0502020204030204" pitchFamily="34" charset="0"/>
                <a:ea typeface="Calibri" panose="020F0502020204030204" pitchFamily="34" charset="0"/>
                <a:cs typeface="Times New Roman" panose="02020603050405020304" pitchFamily="18" charset="0"/>
              </a:rPr>
              <a:t>enseignante (diagnostic projet d’établissement 2022-2025)</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Wingdings" panose="05000000000000000000" pitchFamily="2" charset="2"/>
              <a:buChar char="§"/>
            </a:pPr>
            <a:r>
              <a:rPr lang="fr-FR" sz="1400" dirty="0">
                <a:effectLst/>
                <a:latin typeface="Calibri" panose="020F0502020204030204" pitchFamily="34" charset="0"/>
                <a:ea typeface="Calibri" panose="020F0502020204030204" pitchFamily="34" charset="0"/>
                <a:cs typeface="Times New Roman" panose="02020603050405020304" pitchFamily="18" charset="0"/>
              </a:rPr>
              <a:t>10-15% d’élèves de 6</a:t>
            </a:r>
            <a:r>
              <a:rPr lang="fr-FR" sz="1400" baseline="30000" dirty="0">
                <a:effectLst/>
                <a:latin typeface="Calibri" panose="020F0502020204030204" pitchFamily="34" charset="0"/>
                <a:ea typeface="Calibri" panose="020F0502020204030204" pitchFamily="34" charset="0"/>
                <a:cs typeface="Times New Roman" panose="02020603050405020304" pitchFamily="18" charset="0"/>
              </a:rPr>
              <a:t>e</a:t>
            </a:r>
            <a:r>
              <a:rPr lang="fr-FR" sz="1400" dirty="0">
                <a:effectLst/>
                <a:latin typeface="Calibri" panose="020F0502020204030204" pitchFamily="34" charset="0"/>
                <a:ea typeface="Calibri" panose="020F0502020204030204" pitchFamily="34" charset="0"/>
                <a:cs typeface="Times New Roman" panose="02020603050405020304" pitchFamily="18" charset="0"/>
              </a:rPr>
              <a:t> en situation de fragilité sur tests 6</a:t>
            </a:r>
            <a:r>
              <a:rPr lang="fr-FR" sz="1400" baseline="30000" dirty="0">
                <a:effectLst/>
                <a:latin typeface="Calibri" panose="020F0502020204030204" pitchFamily="34" charset="0"/>
                <a:ea typeface="Calibri" panose="020F0502020204030204" pitchFamily="34" charset="0"/>
                <a:cs typeface="Times New Roman" panose="02020603050405020304" pitchFamily="18" charset="0"/>
              </a:rPr>
              <a:t>e</a:t>
            </a:r>
            <a:r>
              <a:rPr lang="fr-FR" sz="1400" dirty="0">
                <a:effectLst/>
                <a:latin typeface="Calibri" panose="020F0502020204030204" pitchFamily="34" charset="0"/>
                <a:ea typeface="Calibri" panose="020F0502020204030204" pitchFamily="34" charset="0"/>
                <a:cs typeface="Times New Roman" panose="02020603050405020304" pitchFamily="18" charset="0"/>
              </a:rPr>
              <a:t> M et F</a:t>
            </a:r>
          </a:p>
          <a:p>
            <a:pPr marL="342900" lvl="0" indent="-342900">
              <a:buFont typeface="Wingdings" panose="05000000000000000000" pitchFamily="2" charset="2"/>
              <a:buChar char="§"/>
            </a:pPr>
            <a:r>
              <a:rPr lang="fr-FR" sz="1400" dirty="0">
                <a:effectLst/>
                <a:latin typeface="Calibri" panose="020F0502020204030204" pitchFamily="34" charset="0"/>
                <a:ea typeface="Calibri" panose="020F0502020204030204" pitchFamily="34" charset="0"/>
                <a:cs typeface="Times New Roman" panose="02020603050405020304" pitchFamily="18" charset="0"/>
              </a:rPr>
              <a:t>Une ULIS dynamique avec des pratiques d’inclusion à développer</a:t>
            </a:r>
          </a:p>
          <a:p>
            <a:pPr marL="342900" lvl="0" indent="-342900">
              <a:buFont typeface="Wingdings" panose="05000000000000000000" pitchFamily="2" charset="2"/>
              <a:buChar char="§"/>
            </a:pPr>
            <a:r>
              <a:rPr lang="fr-FR" sz="1400" dirty="0">
                <a:effectLst/>
                <a:latin typeface="Calibri" panose="020F0502020204030204" pitchFamily="34" charset="0"/>
                <a:ea typeface="Calibri" panose="020F0502020204030204" pitchFamily="34" charset="0"/>
                <a:cs typeface="Times New Roman" panose="02020603050405020304" pitchFamily="18" charset="0"/>
              </a:rPr>
              <a:t>Une autonomie dans le travail pas forcément acquise pour les élèves du cycle 4 et notamment en 3</a:t>
            </a:r>
            <a:r>
              <a:rPr lang="fr-FR" sz="1400" baseline="30000" dirty="0">
                <a:effectLst/>
                <a:latin typeface="Calibri" panose="020F0502020204030204" pitchFamily="34" charset="0"/>
                <a:ea typeface="Calibri" panose="020F0502020204030204" pitchFamily="34" charset="0"/>
                <a:cs typeface="Times New Roman" panose="02020603050405020304" pitchFamily="18" charset="0"/>
              </a:rPr>
              <a:t>e</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Wingdings" panose="05000000000000000000" pitchFamily="2" charset="2"/>
              <a:buChar char="§"/>
            </a:pPr>
            <a:r>
              <a:rPr lang="fr-FR" sz="1400" dirty="0">
                <a:effectLst/>
                <a:latin typeface="Calibri" panose="020F0502020204030204" pitchFamily="34" charset="0"/>
                <a:ea typeface="Calibri" panose="020F0502020204030204" pitchFamily="34" charset="0"/>
                <a:cs typeface="Times New Roman" panose="02020603050405020304" pitchFamily="18" charset="0"/>
              </a:rPr>
              <a:t>Une utilisation du numérique pédagogique à un 1</a:t>
            </a:r>
            <a:r>
              <a:rPr lang="fr-FR" sz="1400" baseline="30000" dirty="0">
                <a:effectLst/>
                <a:latin typeface="Calibri" panose="020F0502020204030204" pitchFamily="34" charset="0"/>
                <a:ea typeface="Calibri" panose="020F0502020204030204" pitchFamily="34" charset="0"/>
                <a:cs typeface="Times New Roman" panose="02020603050405020304" pitchFamily="18" charset="0"/>
              </a:rPr>
              <a:t>er</a:t>
            </a:r>
            <a:r>
              <a:rPr lang="fr-FR" sz="1400" dirty="0">
                <a:effectLst/>
                <a:latin typeface="Calibri" panose="020F0502020204030204" pitchFamily="34" charset="0"/>
                <a:ea typeface="Calibri" panose="020F0502020204030204" pitchFamily="34" charset="0"/>
                <a:cs typeface="Times New Roman" panose="02020603050405020304" pitchFamily="18" charset="0"/>
              </a:rPr>
              <a:t> stade de développement et à consolider</a:t>
            </a:r>
          </a:p>
          <a:p>
            <a:pPr marL="342900" lvl="0" indent="-342900">
              <a:buFont typeface="Wingdings" panose="05000000000000000000" pitchFamily="2" charset="2"/>
              <a:buChar char="§"/>
            </a:pPr>
            <a:r>
              <a:rPr lang="fr-FR" sz="1400" dirty="0">
                <a:effectLst/>
                <a:latin typeface="Calibri" panose="020F0502020204030204" pitchFamily="34" charset="0"/>
                <a:ea typeface="Calibri" panose="020F0502020204030204" pitchFamily="34" charset="0"/>
                <a:cs typeface="Times New Roman" panose="02020603050405020304" pitchFamily="18" charset="0"/>
              </a:rPr>
              <a:t>Un 1</a:t>
            </a:r>
            <a:r>
              <a:rPr lang="fr-FR" sz="1400" baseline="30000" dirty="0">
                <a:effectLst/>
                <a:latin typeface="Calibri" panose="020F0502020204030204" pitchFamily="34" charset="0"/>
                <a:ea typeface="Calibri" panose="020F0502020204030204" pitchFamily="34" charset="0"/>
                <a:cs typeface="Times New Roman" panose="02020603050405020304" pitchFamily="18" charset="0"/>
              </a:rPr>
              <a:t>er</a:t>
            </a:r>
            <a:r>
              <a:rPr lang="fr-FR" sz="1400" dirty="0">
                <a:effectLst/>
                <a:latin typeface="Calibri" panose="020F0502020204030204" pitchFamily="34" charset="0"/>
                <a:ea typeface="Calibri" panose="020F0502020204030204" pitchFamily="34" charset="0"/>
                <a:cs typeface="Times New Roman" panose="02020603050405020304" pitchFamily="18" charset="0"/>
              </a:rPr>
              <a:t> groupe d’enseignants dynamiques, investis et </a:t>
            </a:r>
            <a:r>
              <a:rPr lang="fr-FR" sz="1400" dirty="0" smtClean="0">
                <a:effectLst/>
                <a:latin typeface="Calibri" panose="020F0502020204030204" pitchFamily="34" charset="0"/>
                <a:ea typeface="Calibri" panose="020F0502020204030204" pitchFamily="34" charset="0"/>
                <a:cs typeface="Times New Roman" panose="02020603050405020304" pitchFamily="18" charset="0"/>
              </a:rPr>
              <a:t>volontaires</a:t>
            </a:r>
          </a:p>
          <a:p>
            <a:pPr lvl="0"/>
            <a:endParaRPr lang="fr-FR" sz="800" b="1" dirty="0" smtClean="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lvl="0"/>
            <a:r>
              <a:rPr lang="fr-FR" sz="1600" b="1" dirty="0" smtClean="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Quels </a:t>
            </a:r>
            <a:r>
              <a:rPr lang="fr-FR" sz="16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objectifs </a:t>
            </a:r>
            <a:r>
              <a:rPr lang="fr-FR" sz="1600" b="1" dirty="0" smtClean="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visés ?</a:t>
            </a:r>
            <a:endParaRPr lang="fr-FR" sz="16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Wingdings" panose="05000000000000000000" pitchFamily="2" charset="2"/>
              <a:buChar char="§"/>
            </a:pPr>
            <a:r>
              <a:rPr lang="fr-FR" sz="1400" dirty="0">
                <a:effectLst/>
                <a:latin typeface="Calibri" panose="020F0502020204030204" pitchFamily="34" charset="0"/>
                <a:ea typeface="Calibri" panose="020F0502020204030204" pitchFamily="34" charset="0"/>
                <a:cs typeface="Times New Roman" panose="02020603050405020304" pitchFamily="18" charset="0"/>
              </a:rPr>
              <a:t>Consolidation des savoirs fondamentaux en 6</a:t>
            </a:r>
            <a:r>
              <a:rPr lang="fr-FR" sz="1400" baseline="30000" dirty="0">
                <a:effectLst/>
                <a:latin typeface="Calibri" panose="020F0502020204030204" pitchFamily="34" charset="0"/>
                <a:ea typeface="Calibri" panose="020F0502020204030204" pitchFamily="34" charset="0"/>
                <a:cs typeface="Times New Roman" panose="02020603050405020304" pitchFamily="18" charset="0"/>
              </a:rPr>
              <a:t>e</a:t>
            </a:r>
            <a:r>
              <a:rPr lang="fr-FR" sz="1400" dirty="0">
                <a:effectLst/>
                <a:latin typeface="Calibri" panose="020F0502020204030204" pitchFamily="34" charset="0"/>
                <a:ea typeface="Calibri" panose="020F0502020204030204" pitchFamily="34" charset="0"/>
                <a:cs typeface="Times New Roman" panose="02020603050405020304" pitchFamily="18" charset="0"/>
              </a:rPr>
              <a:t> pour les élèves fragiles</a:t>
            </a:r>
          </a:p>
          <a:p>
            <a:pPr marL="342900" lvl="0" indent="-342900">
              <a:buFont typeface="Wingdings" panose="05000000000000000000" pitchFamily="2" charset="2"/>
              <a:buChar char="§"/>
            </a:pPr>
            <a:r>
              <a:rPr lang="fr-FR" sz="1400" dirty="0">
                <a:effectLst/>
                <a:latin typeface="Calibri" panose="020F0502020204030204" pitchFamily="34" charset="0"/>
                <a:ea typeface="Calibri" panose="020F0502020204030204" pitchFamily="34" charset="0"/>
                <a:cs typeface="Times New Roman" panose="02020603050405020304" pitchFamily="18" charset="0"/>
              </a:rPr>
              <a:t>De l’inclusion vers l’accessibilité universelle</a:t>
            </a:r>
          </a:p>
          <a:p>
            <a:pPr marL="342900" lvl="0" indent="-342900">
              <a:buFont typeface="Wingdings" panose="05000000000000000000" pitchFamily="2" charset="2"/>
              <a:buChar char="§"/>
            </a:pPr>
            <a:r>
              <a:rPr lang="fr-FR" sz="1400" dirty="0">
                <a:effectLst/>
                <a:latin typeface="Calibri" panose="020F0502020204030204" pitchFamily="34" charset="0"/>
                <a:ea typeface="Calibri" panose="020F0502020204030204" pitchFamily="34" charset="0"/>
                <a:cs typeface="Times New Roman" panose="02020603050405020304" pitchFamily="18" charset="0"/>
              </a:rPr>
              <a:t>Une démarche de construction explicite de l’autonomie dans le cadre de Devoirs Faits </a:t>
            </a:r>
            <a:r>
              <a:rPr lang="fr-FR" sz="1400" dirty="0" smtClean="0">
                <a:effectLst/>
                <a:latin typeface="Calibri" panose="020F0502020204030204" pitchFamily="34" charset="0"/>
                <a:ea typeface="Calibri" panose="020F0502020204030204" pitchFamily="34" charset="0"/>
                <a:cs typeface="Times New Roman" panose="02020603050405020304" pitchFamily="18" charset="0"/>
              </a:rPr>
              <a:t>3e</a:t>
            </a:r>
          </a:p>
          <a:p>
            <a:endParaRPr lang="fr-FR" sz="1400" b="1" dirty="0" smtClean="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r>
              <a:rPr lang="fr-FR" sz="1600" b="1" dirty="0" smtClean="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Quel public vise-t-elle ?</a:t>
            </a:r>
            <a:endParaRPr lang="fr-FR" sz="1600" dirty="0" smtClean="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Wingdings" panose="05000000000000000000" pitchFamily="2" charset="2"/>
              <a:buChar char="§"/>
            </a:pPr>
            <a:r>
              <a:rPr lang="fr-FR" sz="1400" dirty="0" smtClean="0">
                <a:effectLst/>
                <a:latin typeface="Calibri" panose="020F0502020204030204" pitchFamily="34" charset="0"/>
                <a:ea typeface="Calibri" panose="020F0502020204030204" pitchFamily="34" charset="0"/>
                <a:cs typeface="Times New Roman" panose="02020603050405020304" pitchFamily="18" charset="0"/>
              </a:rPr>
              <a:t>Niveau </a:t>
            </a:r>
            <a:r>
              <a:rPr lang="fr-FR" sz="1400" dirty="0">
                <a:effectLst/>
                <a:latin typeface="Calibri" panose="020F0502020204030204" pitchFamily="34" charset="0"/>
                <a:ea typeface="Calibri" panose="020F0502020204030204" pitchFamily="34" charset="0"/>
                <a:cs typeface="Times New Roman" panose="02020603050405020304" pitchFamily="18" charset="0"/>
              </a:rPr>
              <a:t>6</a:t>
            </a:r>
            <a:r>
              <a:rPr lang="fr-FR" sz="1400" baseline="30000" dirty="0">
                <a:effectLst/>
                <a:latin typeface="Calibri" panose="020F0502020204030204" pitchFamily="34" charset="0"/>
                <a:ea typeface="Calibri" panose="020F0502020204030204" pitchFamily="34" charset="0"/>
                <a:cs typeface="Times New Roman" panose="02020603050405020304" pitchFamily="18" charset="0"/>
              </a:rPr>
              <a:t>e</a:t>
            </a:r>
            <a:r>
              <a:rPr lang="fr-FR" sz="1400" dirty="0">
                <a:effectLst/>
                <a:latin typeface="Calibri" panose="020F0502020204030204" pitchFamily="34" charset="0"/>
                <a:ea typeface="Calibri" panose="020F0502020204030204" pitchFamily="34" charset="0"/>
                <a:cs typeface="Times New Roman" panose="02020603050405020304" pitchFamily="18" charset="0"/>
              </a:rPr>
              <a:t> : élèves en difficulté sur test nationaux 6</a:t>
            </a:r>
            <a:r>
              <a:rPr lang="fr-FR" sz="1400" baseline="30000" dirty="0">
                <a:effectLst/>
                <a:latin typeface="Calibri" panose="020F0502020204030204" pitchFamily="34" charset="0"/>
                <a:ea typeface="Calibri" panose="020F0502020204030204" pitchFamily="34" charset="0"/>
                <a:cs typeface="Times New Roman" panose="02020603050405020304" pitchFamily="18" charset="0"/>
              </a:rPr>
              <a:t>e</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Wingdings" panose="05000000000000000000" pitchFamily="2" charset="2"/>
              <a:buChar char="§"/>
            </a:pPr>
            <a:r>
              <a:rPr lang="fr-FR" sz="1400" dirty="0">
                <a:effectLst/>
                <a:latin typeface="Calibri" panose="020F0502020204030204" pitchFamily="34" charset="0"/>
                <a:ea typeface="Calibri" panose="020F0502020204030204" pitchFamily="34" charset="0"/>
                <a:cs typeface="Times New Roman" panose="02020603050405020304" pitchFamily="18" charset="0"/>
              </a:rPr>
              <a:t>Élèves de l’ULIS</a:t>
            </a:r>
          </a:p>
          <a:p>
            <a:pPr marL="342900" lvl="0" indent="-342900">
              <a:buFont typeface="Wingdings" panose="05000000000000000000" pitchFamily="2" charset="2"/>
              <a:buChar char="§"/>
            </a:pPr>
            <a:r>
              <a:rPr lang="fr-FR" sz="1400" dirty="0">
                <a:effectLst/>
                <a:latin typeface="Calibri" panose="020F0502020204030204" pitchFamily="34" charset="0"/>
                <a:ea typeface="Calibri" panose="020F0502020204030204" pitchFamily="34" charset="0"/>
                <a:cs typeface="Times New Roman" panose="02020603050405020304" pitchFamily="18" charset="0"/>
              </a:rPr>
              <a:t>Élèves de 3</a:t>
            </a:r>
            <a:r>
              <a:rPr lang="fr-FR" sz="1400" baseline="30000" dirty="0">
                <a:effectLst/>
                <a:latin typeface="Calibri" panose="020F0502020204030204" pitchFamily="34" charset="0"/>
                <a:ea typeface="Calibri" panose="020F0502020204030204" pitchFamily="34" charset="0"/>
                <a:cs typeface="Times New Roman" panose="02020603050405020304" pitchFamily="18" charset="0"/>
              </a:rPr>
              <a:t>e</a:t>
            </a:r>
            <a:r>
              <a:rPr lang="fr-FR" sz="1400" dirty="0">
                <a:effectLst/>
                <a:latin typeface="Calibri" panose="020F0502020204030204" pitchFamily="34" charset="0"/>
                <a:ea typeface="Calibri" panose="020F0502020204030204" pitchFamily="34" charset="0"/>
                <a:cs typeface="Times New Roman" panose="02020603050405020304" pitchFamily="18" charset="0"/>
              </a:rPr>
              <a:t> à DF</a:t>
            </a:r>
          </a:p>
        </p:txBody>
      </p:sp>
    </p:spTree>
    <p:extLst>
      <p:ext uri="{BB962C8B-B14F-4D97-AF65-F5344CB8AC3E}">
        <p14:creationId xmlns:p14="http://schemas.microsoft.com/office/powerpoint/2010/main" val="36552712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241047" y="1767237"/>
            <a:ext cx="6897433" cy="4462760"/>
          </a:xfrm>
          <a:prstGeom prst="rect">
            <a:avLst/>
          </a:prstGeom>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wrap="square">
            <a:spAutoFit/>
          </a:bodyPr>
          <a:lstStyle/>
          <a:p>
            <a:r>
              <a:rPr lang="fr-FR" sz="1600" b="1" u="sng" dirty="0" smtClean="0">
                <a:solidFill>
                  <a:srgbClr val="0070C0"/>
                </a:solidFill>
                <a:latin typeface="Calibri" panose="020F0502020204030204" pitchFamily="34" charset="0"/>
                <a:ea typeface="Calibri" panose="020F0502020204030204" pitchFamily="34" charset="0"/>
                <a:cs typeface="Times New Roman" panose="02020603050405020304" pitchFamily="18" charset="0"/>
              </a:rPr>
              <a:t>R</a:t>
            </a:r>
            <a:r>
              <a:rPr lang="fr-FR" sz="1600" b="1" u="sng" dirty="0" smtClean="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éalisation - Modalités </a:t>
            </a:r>
            <a:r>
              <a:rPr lang="fr-FR" sz="1600" b="1" u="sng"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a:t>
            </a:r>
            <a:endParaRPr lang="fr-FR" sz="1600" u="sng"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r>
              <a:rPr lang="fr-FR" sz="1400" dirty="0" smtClean="0">
                <a:effectLst/>
                <a:latin typeface="Calibri" panose="020F0502020204030204" pitchFamily="34" charset="0"/>
                <a:ea typeface="Calibri" panose="020F0502020204030204" pitchFamily="34" charset="0"/>
                <a:cs typeface="Times New Roman" panose="02020603050405020304" pitchFamily="18" charset="0"/>
              </a:rPr>
              <a:t>Dans </a:t>
            </a:r>
            <a:r>
              <a:rPr lang="fr-FR" sz="1400" dirty="0">
                <a:effectLst/>
                <a:latin typeface="Calibri" panose="020F0502020204030204" pitchFamily="34" charset="0"/>
                <a:ea typeface="Calibri" panose="020F0502020204030204" pitchFamily="34" charset="0"/>
                <a:cs typeface="Times New Roman" panose="02020603050405020304" pitchFamily="18" charset="0"/>
              </a:rPr>
              <a:t>le cadre du partenariat entre l’académie de Paris et Edumalin, accueil de l’équipe Edumalin en résidence un jour par semaine pour :</a:t>
            </a:r>
          </a:p>
          <a:p>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Wingdings" pitchFamily="2" charset="2"/>
              <a:buChar char=""/>
            </a:pPr>
            <a:r>
              <a:rPr lang="fr-FR" sz="1400" b="1" dirty="0">
                <a:effectLst/>
                <a:latin typeface="Calibri" panose="020F0502020204030204" pitchFamily="34" charset="0"/>
                <a:ea typeface="Calibri" panose="020F0502020204030204" pitchFamily="34" charset="0"/>
                <a:cs typeface="Times New Roman" panose="02020603050405020304" pitchFamily="18" charset="0"/>
              </a:rPr>
              <a:t>Aider à l’utilisation de la ressource pour les professeurs </a:t>
            </a:r>
            <a:r>
              <a:rPr lang="fr-FR" sz="1400" dirty="0">
                <a:effectLst/>
                <a:latin typeface="Calibri" panose="020F0502020204030204" pitchFamily="34" charset="0"/>
                <a:ea typeface="Calibri" panose="020F0502020204030204" pitchFamily="34" charset="0"/>
                <a:cs typeface="Times New Roman" panose="02020603050405020304" pitchFamily="18" charset="0"/>
              </a:rPr>
              <a:t>et les engager dans les pratiques numériques complémentaires des pratiques pédagogiques au quotidien</a:t>
            </a:r>
          </a:p>
          <a:p>
            <a:pPr marL="342900" lvl="0" indent="-342900">
              <a:buFont typeface="Wingdings" pitchFamily="2" charset="2"/>
              <a:buChar char=""/>
            </a:pPr>
            <a:r>
              <a:rPr lang="fr-FR" sz="1400" b="1" dirty="0">
                <a:effectLst/>
                <a:latin typeface="Calibri" panose="020F0502020204030204" pitchFamily="34" charset="0"/>
                <a:ea typeface="Calibri" panose="020F0502020204030204" pitchFamily="34" charset="0"/>
                <a:cs typeface="Times New Roman" panose="02020603050405020304" pitchFamily="18" charset="0"/>
              </a:rPr>
              <a:t>Aider et soutenir certains groupes d’élèves pour les remobiliser </a:t>
            </a:r>
            <a:r>
              <a:rPr lang="fr-FR" sz="1400" dirty="0">
                <a:effectLst/>
                <a:latin typeface="Calibri" panose="020F0502020204030204" pitchFamily="34" charset="0"/>
                <a:ea typeface="Calibri" panose="020F0502020204030204" pitchFamily="34" charset="0"/>
                <a:cs typeface="Times New Roman" panose="02020603050405020304" pitchFamily="18" charset="0"/>
              </a:rPr>
              <a:t>face au travail personnel en appui sur des stratégies d’apprentissage explicites et issues de données probantes. Leur montrer que réussir ne leur est pas interdit et inaccessible.</a:t>
            </a:r>
          </a:p>
          <a:p>
            <a:pPr marL="342900" lvl="0" indent="-342900">
              <a:buFont typeface="Wingdings" pitchFamily="2" charset="2"/>
              <a:buChar char=""/>
            </a:pPr>
            <a:r>
              <a:rPr lang="fr-FR" sz="1400" b="1" dirty="0">
                <a:effectLst/>
                <a:latin typeface="Calibri" panose="020F0502020204030204" pitchFamily="34" charset="0"/>
                <a:ea typeface="Calibri" panose="020F0502020204030204" pitchFamily="34" charset="0"/>
                <a:cs typeface="Times New Roman" panose="02020603050405020304" pitchFamily="18" charset="0"/>
              </a:rPr>
              <a:t>Développer une forme de pilotage pédagogique par la donnée </a:t>
            </a:r>
            <a:r>
              <a:rPr lang="fr-FR" sz="1400" dirty="0">
                <a:effectLst/>
                <a:latin typeface="Calibri" panose="020F0502020204030204" pitchFamily="34" charset="0"/>
                <a:ea typeface="Calibri" panose="020F0502020204030204" pitchFamily="34" charset="0"/>
                <a:cs typeface="Times New Roman" panose="02020603050405020304" pitchFamily="18" charset="0"/>
              </a:rPr>
              <a:t>avec l’équipe de direction et les enseignants volontaires</a:t>
            </a:r>
          </a:p>
          <a:p>
            <a:r>
              <a:rPr lang="fr-FR" sz="1400" dirty="0">
                <a:effectLst/>
                <a:latin typeface="Calibri" panose="020F0502020204030204" pitchFamily="34" charset="0"/>
                <a:ea typeface="Calibri" panose="020F0502020204030204" pitchFamily="34" charset="0"/>
                <a:cs typeface="Times New Roman" panose="02020603050405020304" pitchFamily="18" charset="0"/>
              </a:rPr>
              <a:t>        - quels sont les acteurs mobilisés ?</a:t>
            </a:r>
          </a:p>
          <a:p>
            <a:pPr marL="342900" lvl="0" indent="-342900">
              <a:buFont typeface="Wingdings" pitchFamily="2" charset="2"/>
              <a:buChar char=""/>
            </a:pPr>
            <a:r>
              <a:rPr lang="fr-FR" sz="1400" dirty="0">
                <a:effectLst/>
                <a:latin typeface="Calibri" panose="020F0502020204030204" pitchFamily="34" charset="0"/>
                <a:ea typeface="Calibri" panose="020F0502020204030204" pitchFamily="34" charset="0"/>
                <a:cs typeface="Times New Roman" panose="02020603050405020304" pitchFamily="18" charset="0"/>
              </a:rPr>
              <a:t>Équipe de direction, 10 membres de l’équipe éducative, équipe Edumalin, classes et groupes d’élèves sur la base du diagnostic établissement (entre 20 et </a:t>
            </a:r>
            <a:r>
              <a:rPr lang="fr-FR" sz="1400" dirty="0" smtClean="0">
                <a:effectLst/>
                <a:latin typeface="Calibri" panose="020F0502020204030204" pitchFamily="34" charset="0"/>
                <a:ea typeface="Calibri" panose="020F0502020204030204" pitchFamily="34" charset="0"/>
                <a:cs typeface="Times New Roman" panose="02020603050405020304" pitchFamily="18" charset="0"/>
              </a:rPr>
              <a:t>30)</a:t>
            </a:r>
            <a:endParaRPr lang="fr-FR" sz="1400" dirty="0">
              <a:latin typeface="Calibri" panose="020F0502020204030204" pitchFamily="34" charset="0"/>
              <a:ea typeface="Calibri" panose="020F0502020204030204" pitchFamily="34" charset="0"/>
              <a:cs typeface="Times New Roman" panose="02020603050405020304" pitchFamily="18" charset="0"/>
            </a:endParaRPr>
          </a:p>
          <a:p>
            <a:pPr lvl="0"/>
            <a:endParaRPr lang="fr-FR" sz="1400" b="1" dirty="0" smtClean="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lvl="0"/>
            <a:r>
              <a:rPr lang="fr-FR" sz="1600" b="1" u="sng" dirty="0" smtClean="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Quels </a:t>
            </a:r>
            <a:r>
              <a:rPr lang="fr-FR" sz="1600" b="1" u="sng"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moyens ont été mobilisés ?</a:t>
            </a:r>
          </a:p>
          <a:p>
            <a:r>
              <a:rPr lang="fr-FR" sz="1400" dirty="0">
                <a:effectLst/>
                <a:latin typeface="Calibri" panose="020F0502020204030204" pitchFamily="34" charset="0"/>
                <a:ea typeface="Calibri" panose="020F0502020204030204" pitchFamily="34" charset="0"/>
                <a:cs typeface="Times New Roman" panose="02020603050405020304" pitchFamily="18" charset="0"/>
              </a:rPr>
              <a:t>Moyens humaines (voir ci-dessus), salle informatique comme lieu d’accueil de l’équipe Edumalin, lieu d’ateliers avec les élèves ainsi que lieu de RDV et discussion avec les équipes pédagogiques et de direction. Financement d’abonnements complémentaires par le collège sur fonds propres</a:t>
            </a:r>
          </a:p>
        </p:txBody>
      </p:sp>
      <p:sp>
        <p:nvSpPr>
          <p:cNvPr id="4" name="Rectangle 3"/>
          <p:cNvSpPr/>
          <p:nvPr/>
        </p:nvSpPr>
        <p:spPr>
          <a:xfrm>
            <a:off x="1533724" y="635133"/>
            <a:ext cx="6312078" cy="707886"/>
          </a:xfrm>
          <a:prstGeom prst="rect">
            <a:avLst/>
          </a:prstGeom>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wrap="square">
            <a:spAutoFit/>
          </a:bodyPr>
          <a:lstStyle/>
          <a:p>
            <a:pPr algn="ctr"/>
            <a:r>
              <a:rPr lang="fr-FR" b="1" dirty="0" smtClean="0">
                <a:latin typeface="Arial" panose="020B0604020202020204" pitchFamily="34" charset="0"/>
              </a:rPr>
              <a:t>Atelier </a:t>
            </a:r>
            <a:r>
              <a:rPr lang="fr-FR" b="1" dirty="0">
                <a:latin typeface="Arial" panose="020B0604020202020204" pitchFamily="34" charset="0"/>
              </a:rPr>
              <a:t>3 </a:t>
            </a:r>
            <a:r>
              <a:rPr lang="fr-FR" b="1" dirty="0" smtClean="0">
                <a:latin typeface="Arial" panose="020B0604020202020204" pitchFamily="34" charset="0"/>
              </a:rPr>
              <a:t>	</a:t>
            </a:r>
            <a:r>
              <a:rPr lang="fr-FR" sz="2000"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Les </a:t>
            </a:r>
            <a:r>
              <a:rPr lang="fr-FR" sz="2000" b="1" dirty="0">
                <a:solidFill>
                  <a:schemeClr val="tx1"/>
                </a:solidFill>
                <a:latin typeface="Calibri" panose="020F0502020204030204" pitchFamily="34" charset="0"/>
                <a:ea typeface="Calibri" panose="020F0502020204030204" pitchFamily="34" charset="0"/>
                <a:cs typeface="Times New Roman" panose="02020603050405020304" pitchFamily="18" charset="0"/>
              </a:rPr>
              <a:t>actions de prévention du décrochage </a:t>
            </a:r>
            <a:r>
              <a:rPr lang="fr-FR" sz="2000"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 </a:t>
            </a:r>
            <a:r>
              <a:rPr lang="fr-FR" sz="2000" b="1" dirty="0" smtClean="0">
                <a:solidFill>
                  <a:srgbClr val="0070C0"/>
                </a:solidFill>
                <a:latin typeface="Calibri" panose="020F0502020204030204" pitchFamily="34" charset="0"/>
                <a:ea typeface="Calibri" panose="020F0502020204030204" pitchFamily="34" charset="0"/>
                <a:cs typeface="Times New Roman" panose="02020603050405020304" pitchFamily="18" charset="0"/>
              </a:rPr>
              <a:t>				« </a:t>
            </a:r>
            <a:r>
              <a:rPr lang="fr-FR" sz="1600" b="1" dirty="0" smtClean="0">
                <a:solidFill>
                  <a:srgbClr val="0070C0"/>
                </a:solidFill>
                <a:latin typeface="Calibri" panose="020F0502020204030204" pitchFamily="34" charset="0"/>
                <a:ea typeface="Calibri" panose="020F0502020204030204" pitchFamily="34" charset="0"/>
                <a:cs typeface="Times New Roman" panose="02020603050405020304" pitchFamily="18" charset="0"/>
              </a:rPr>
              <a:t>Incubateur </a:t>
            </a:r>
            <a:r>
              <a:rPr lang="fr-FR" sz="1600" b="1" dirty="0">
                <a:solidFill>
                  <a:srgbClr val="0070C0"/>
                </a:solidFill>
                <a:latin typeface="Calibri" panose="020F0502020204030204" pitchFamily="34" charset="0"/>
                <a:ea typeface="Calibri" panose="020F0502020204030204" pitchFamily="34" charset="0"/>
                <a:cs typeface="Times New Roman" panose="02020603050405020304" pitchFamily="18" charset="0"/>
              </a:rPr>
              <a:t>de la réussite au collège </a:t>
            </a:r>
            <a:r>
              <a:rPr lang="fr-FR" sz="1600" b="1" dirty="0" smtClean="0">
                <a:solidFill>
                  <a:srgbClr val="0070C0"/>
                </a:solidFill>
                <a:latin typeface="Calibri" panose="020F0502020204030204" pitchFamily="34" charset="0"/>
                <a:ea typeface="Calibri" panose="020F0502020204030204" pitchFamily="34" charset="0"/>
                <a:cs typeface="Times New Roman" panose="02020603050405020304" pitchFamily="18" charset="0"/>
              </a:rPr>
              <a:t>CONDORCET </a:t>
            </a:r>
            <a:r>
              <a:rPr lang="fr-FR" b="1" dirty="0" smtClean="0">
                <a:solidFill>
                  <a:srgbClr val="0070C0"/>
                </a:solidFill>
                <a:latin typeface="Calibri" panose="020F0502020204030204" pitchFamily="34" charset="0"/>
                <a:ea typeface="Calibri" panose="020F0502020204030204" pitchFamily="34" charset="0"/>
                <a:cs typeface="Times New Roman" panose="02020603050405020304" pitchFamily="18" charset="0"/>
              </a:rPr>
              <a:t>»</a:t>
            </a:r>
            <a:endParaRPr lang="fr-FR" b="1" dirty="0">
              <a:solidFill>
                <a:srgbClr val="0070C0"/>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224624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241047" y="1547412"/>
            <a:ext cx="6897433" cy="4770537"/>
          </a:xfrm>
          <a:prstGeom prst="rect">
            <a:avLst/>
          </a:prstGeom>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wrap="square">
            <a:spAutoFit/>
          </a:bodyPr>
          <a:lstStyle/>
          <a:p>
            <a:r>
              <a:rPr lang="fr-FR" sz="1800" dirty="0">
                <a:effectLst/>
                <a:latin typeface="Calibri" panose="020F0502020204030204" pitchFamily="34" charset="0"/>
                <a:ea typeface="Calibri" panose="020F0502020204030204" pitchFamily="34" charset="0"/>
                <a:cs typeface="Times New Roman" panose="02020603050405020304" pitchFamily="18" charset="0"/>
              </a:rPr>
              <a:t> </a:t>
            </a:r>
            <a:r>
              <a:rPr lang="fr-FR" sz="1600" b="1" u="sng" dirty="0" smtClean="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Bilan</a:t>
            </a:r>
          </a:p>
          <a:p>
            <a:endParaRPr lang="fr-FR" sz="1600" b="1" u="sng"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Wingdings" panose="05000000000000000000" pitchFamily="2" charset="2"/>
              <a:buChar char="§"/>
            </a:pPr>
            <a:r>
              <a:rPr lang="fr-FR" sz="1400" dirty="0" smtClean="0">
                <a:effectLst/>
                <a:latin typeface="Calibri" panose="020F0502020204030204" pitchFamily="34" charset="0"/>
                <a:ea typeface="Calibri" panose="020F0502020204030204" pitchFamily="34" charset="0"/>
                <a:cs typeface="Times New Roman" panose="02020603050405020304" pitchFamily="18" charset="0"/>
              </a:rPr>
              <a:t>Bilan </a:t>
            </a:r>
            <a:r>
              <a:rPr lang="fr-FR" sz="1400" dirty="0">
                <a:effectLst/>
                <a:latin typeface="Calibri" panose="020F0502020204030204" pitchFamily="34" charset="0"/>
                <a:ea typeface="Calibri" panose="020F0502020204030204" pitchFamily="34" charset="0"/>
                <a:cs typeface="Times New Roman" panose="02020603050405020304" pitchFamily="18" charset="0"/>
              </a:rPr>
              <a:t>très positif avec des éléments statistiques quantitatifs et qualitatifs montrant des progrès chez les élèves</a:t>
            </a:r>
          </a:p>
          <a:p>
            <a:pPr marL="342900" lvl="0" indent="-342900">
              <a:buFont typeface="Wingdings" panose="05000000000000000000" pitchFamily="2" charset="2"/>
              <a:buChar char="§"/>
            </a:pPr>
            <a:r>
              <a:rPr lang="fr-FR" sz="1400" dirty="0">
                <a:effectLst/>
                <a:latin typeface="Calibri" panose="020F0502020204030204" pitchFamily="34" charset="0"/>
                <a:ea typeface="Calibri" panose="020F0502020204030204" pitchFamily="34" charset="0"/>
                <a:cs typeface="Times New Roman" panose="02020603050405020304" pitchFamily="18" charset="0"/>
              </a:rPr>
              <a:t>Interactions riches et variées avec les équipes et construction de pratiques simples et adaptées aux choix pédagogiques en contexte</a:t>
            </a:r>
          </a:p>
          <a:p>
            <a:pPr marL="342900" lvl="0" indent="-342900">
              <a:buFont typeface="Wingdings" panose="05000000000000000000" pitchFamily="2" charset="2"/>
              <a:buChar char="§"/>
            </a:pPr>
            <a:r>
              <a:rPr lang="fr-FR" sz="1400" dirty="0">
                <a:effectLst/>
                <a:latin typeface="Calibri" panose="020F0502020204030204" pitchFamily="34" charset="0"/>
                <a:ea typeface="Calibri" panose="020F0502020204030204" pitchFamily="34" charset="0"/>
                <a:cs typeface="Times New Roman" panose="02020603050405020304" pitchFamily="18" charset="0"/>
              </a:rPr>
              <a:t>Démarche d’inclusion et pratiques autour de l’accessibilité universelle mieux appréhendées</a:t>
            </a:r>
          </a:p>
          <a:p>
            <a:pPr marL="342900" lvl="0" indent="-342900">
              <a:buFont typeface="Wingdings" panose="05000000000000000000" pitchFamily="2" charset="2"/>
              <a:buChar char="§"/>
            </a:pPr>
            <a:r>
              <a:rPr lang="fr-FR" sz="1400" dirty="0">
                <a:effectLst/>
                <a:latin typeface="Calibri" panose="020F0502020204030204" pitchFamily="34" charset="0"/>
                <a:ea typeface="Calibri" panose="020F0502020204030204" pitchFamily="34" charset="0"/>
                <a:cs typeface="Times New Roman" panose="02020603050405020304" pitchFamily="18" charset="0"/>
              </a:rPr>
              <a:t>Mise en valeur des travaux auprès de nombreux représentants de l’institution : IA-IPR, IEN, Directeur de l’Académie, représentants de la Mairie d’Arrondissement, professeurs-relais Inclusion, Psy-EN que nous avons eu le plaisir d’accueillir dans notre incubateur de la </a:t>
            </a:r>
            <a:r>
              <a:rPr lang="fr-FR" sz="1400" dirty="0" smtClean="0">
                <a:effectLst/>
                <a:latin typeface="Calibri" panose="020F0502020204030204" pitchFamily="34" charset="0"/>
                <a:ea typeface="Calibri" panose="020F0502020204030204" pitchFamily="34" charset="0"/>
                <a:cs typeface="Times New Roman" panose="02020603050405020304" pitchFamily="18" charset="0"/>
              </a:rPr>
              <a:t>réussite</a:t>
            </a:r>
          </a:p>
          <a:p>
            <a:pPr lvl="0"/>
            <a:endParaRPr lang="fr-FR"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lvl="0"/>
            <a:r>
              <a:rPr lang="fr-FR" sz="1600" b="1" u="sng" dirty="0" smtClean="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Perspectives</a:t>
            </a:r>
          </a:p>
          <a:p>
            <a:pPr lvl="0"/>
            <a:endParaRPr lang="fr-FR" sz="16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Wingdings" panose="05000000000000000000" pitchFamily="2" charset="2"/>
              <a:buChar char="§"/>
            </a:pPr>
            <a:r>
              <a:rPr lang="fr-FR" sz="1400" dirty="0">
                <a:effectLst/>
                <a:latin typeface="Calibri" panose="020F0502020204030204" pitchFamily="34" charset="0"/>
                <a:ea typeface="Calibri" panose="020F0502020204030204" pitchFamily="34" charset="0"/>
                <a:cs typeface="Times New Roman" panose="02020603050405020304" pitchFamily="18" charset="0"/>
              </a:rPr>
              <a:t>Pérennisation de la présence de l’équipe </a:t>
            </a:r>
            <a:r>
              <a:rPr lang="fr-FR" sz="1400" dirty="0" err="1">
                <a:effectLst/>
                <a:latin typeface="Calibri" panose="020F0502020204030204" pitchFamily="34" charset="0"/>
                <a:ea typeface="Calibri" panose="020F0502020204030204" pitchFamily="34" charset="0"/>
                <a:cs typeface="Times New Roman" panose="02020603050405020304" pitchFamily="18" charset="0"/>
              </a:rPr>
              <a:t>Edumalin</a:t>
            </a:r>
            <a:r>
              <a:rPr lang="fr-FR" sz="1400" dirty="0">
                <a:effectLst/>
                <a:latin typeface="Calibri" panose="020F0502020204030204" pitchFamily="34" charset="0"/>
                <a:ea typeface="Calibri" panose="020F0502020204030204" pitchFamily="34" charset="0"/>
                <a:cs typeface="Times New Roman" panose="02020603050405020304" pitchFamily="18" charset="0"/>
              </a:rPr>
              <a:t> pour les 3 prochaines années via vote au CA (en cours)</a:t>
            </a:r>
          </a:p>
          <a:p>
            <a:pPr marL="342900" lvl="0" indent="-342900">
              <a:buFont typeface="Wingdings" panose="05000000000000000000" pitchFamily="2" charset="2"/>
              <a:buChar char="§"/>
            </a:pPr>
            <a:r>
              <a:rPr lang="fr-FR" sz="1400" dirty="0">
                <a:effectLst/>
                <a:latin typeface="Calibri" panose="020F0502020204030204" pitchFamily="34" charset="0"/>
                <a:ea typeface="Calibri" panose="020F0502020204030204" pitchFamily="34" charset="0"/>
                <a:cs typeface="Times New Roman" panose="02020603050405020304" pitchFamily="18" charset="0"/>
              </a:rPr>
              <a:t>Montée en charge du dispositif pour un collège toujours plus inclusif, et lieu de réussite et de bien-être</a:t>
            </a:r>
          </a:p>
          <a:p>
            <a:pPr marL="342900" lvl="0" indent="-342900">
              <a:buFont typeface="Wingdings" panose="05000000000000000000" pitchFamily="2" charset="2"/>
              <a:buChar char="§"/>
            </a:pPr>
            <a:r>
              <a:rPr lang="fr-FR" sz="1400" dirty="0">
                <a:effectLst/>
                <a:latin typeface="Calibri" panose="020F0502020204030204" pitchFamily="34" charset="0"/>
                <a:ea typeface="Calibri" panose="020F0502020204030204" pitchFamily="34" charset="0"/>
                <a:cs typeface="Times New Roman" panose="02020603050405020304" pitchFamily="18" charset="0"/>
              </a:rPr>
              <a:t>Co-construction de nouveaux contenus FALC pour l’accessibilité universelle</a:t>
            </a:r>
          </a:p>
          <a:p>
            <a:pPr marL="342900" lvl="0" indent="-342900">
              <a:buFont typeface="Wingdings" panose="05000000000000000000" pitchFamily="2" charset="2"/>
              <a:buChar char="§"/>
            </a:pPr>
            <a:r>
              <a:rPr lang="fr-FR" sz="1400" dirty="0">
                <a:effectLst/>
                <a:latin typeface="Calibri" panose="020F0502020204030204" pitchFamily="34" charset="0"/>
                <a:ea typeface="Calibri" panose="020F0502020204030204" pitchFamily="34" charset="0"/>
                <a:cs typeface="Times New Roman" panose="02020603050405020304" pitchFamily="18" charset="0"/>
              </a:rPr>
              <a:t>Sollicitation du FIP CNR pour consolider la démarche </a:t>
            </a:r>
          </a:p>
        </p:txBody>
      </p:sp>
      <p:sp>
        <p:nvSpPr>
          <p:cNvPr id="4" name="Rectangle 3"/>
          <p:cNvSpPr/>
          <p:nvPr/>
        </p:nvSpPr>
        <p:spPr>
          <a:xfrm>
            <a:off x="1533724" y="536167"/>
            <a:ext cx="6312078" cy="707886"/>
          </a:xfrm>
          <a:prstGeom prst="rect">
            <a:avLst/>
          </a:prstGeom>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wrap="square">
            <a:spAutoFit/>
          </a:bodyPr>
          <a:lstStyle/>
          <a:p>
            <a:pPr algn="ctr"/>
            <a:r>
              <a:rPr lang="fr-FR" b="1" dirty="0" smtClean="0">
                <a:latin typeface="Arial" panose="020B0604020202020204" pitchFamily="34" charset="0"/>
              </a:rPr>
              <a:t>Atelier </a:t>
            </a:r>
            <a:r>
              <a:rPr lang="fr-FR" b="1" dirty="0">
                <a:latin typeface="Arial" panose="020B0604020202020204" pitchFamily="34" charset="0"/>
              </a:rPr>
              <a:t>3 </a:t>
            </a:r>
            <a:r>
              <a:rPr lang="fr-FR" b="1" dirty="0" smtClean="0">
                <a:latin typeface="Arial" panose="020B0604020202020204" pitchFamily="34" charset="0"/>
              </a:rPr>
              <a:t>	</a:t>
            </a:r>
            <a:r>
              <a:rPr lang="fr-FR" sz="2000"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Les </a:t>
            </a:r>
            <a:r>
              <a:rPr lang="fr-FR" sz="2000" b="1" dirty="0">
                <a:solidFill>
                  <a:schemeClr val="tx1"/>
                </a:solidFill>
                <a:latin typeface="Calibri" panose="020F0502020204030204" pitchFamily="34" charset="0"/>
                <a:ea typeface="Calibri" panose="020F0502020204030204" pitchFamily="34" charset="0"/>
                <a:cs typeface="Times New Roman" panose="02020603050405020304" pitchFamily="18" charset="0"/>
              </a:rPr>
              <a:t>actions de prévention du décrochage </a:t>
            </a:r>
            <a:r>
              <a:rPr lang="fr-FR" sz="2000"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 </a:t>
            </a:r>
            <a:r>
              <a:rPr lang="fr-FR" sz="2000" b="1" dirty="0" smtClean="0">
                <a:solidFill>
                  <a:srgbClr val="0070C0"/>
                </a:solidFill>
                <a:latin typeface="Calibri" panose="020F0502020204030204" pitchFamily="34" charset="0"/>
                <a:ea typeface="Calibri" panose="020F0502020204030204" pitchFamily="34" charset="0"/>
                <a:cs typeface="Times New Roman" panose="02020603050405020304" pitchFamily="18" charset="0"/>
              </a:rPr>
              <a:t>				</a:t>
            </a:r>
            <a:r>
              <a:rPr lang="fr-FR" sz="1600" b="1" dirty="0">
                <a:solidFill>
                  <a:srgbClr val="0070C0"/>
                </a:solidFill>
                <a:latin typeface="Calibri" panose="020F0502020204030204" pitchFamily="34" charset="0"/>
                <a:ea typeface="Calibri" panose="020F0502020204030204" pitchFamily="34" charset="0"/>
                <a:cs typeface="Times New Roman" panose="02020603050405020304" pitchFamily="18" charset="0"/>
              </a:rPr>
              <a:t>« Incubateur de la réussite au collège CONDORCET </a:t>
            </a:r>
            <a:r>
              <a:rPr lang="fr-FR" sz="1600" b="1" dirty="0" smtClean="0">
                <a:solidFill>
                  <a:srgbClr val="0070C0"/>
                </a:solidFill>
                <a:latin typeface="Calibri" panose="020F0502020204030204" pitchFamily="34" charset="0"/>
                <a:ea typeface="Calibri" panose="020F0502020204030204" pitchFamily="34" charset="0"/>
                <a:cs typeface="Times New Roman" panose="02020603050405020304" pitchFamily="18" charset="0"/>
              </a:rPr>
              <a:t>»</a:t>
            </a:r>
            <a:endParaRPr lang="fr-FR" b="1" dirty="0">
              <a:solidFill>
                <a:srgbClr val="0070C0"/>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54157660"/>
      </p:ext>
    </p:extLst>
  </p:cSld>
  <p:clrMapOvr>
    <a:masterClrMapping/>
  </p:clrMapOvr>
</p:sld>
</file>

<file path=ppt/theme/theme1.xml><?xml version="1.0" encoding="utf-8"?>
<a:theme xmlns:a="http://schemas.openxmlformats.org/drawingml/2006/main" name="Base">
  <a:themeElements>
    <a:clrScheme name="Base">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Base">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e">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docProps/app.xml><?xml version="1.0" encoding="utf-8"?>
<Properties xmlns="http://schemas.openxmlformats.org/officeDocument/2006/extended-properties" xmlns:vt="http://schemas.openxmlformats.org/officeDocument/2006/docPropsVTypes">
  <Template>Base</Template>
  <TotalTime>653</TotalTime>
  <Words>619</Words>
  <Application>Microsoft Office PowerPoint</Application>
  <PresentationFormat>Affichage à l'écran (4:3)</PresentationFormat>
  <Paragraphs>53</Paragraphs>
  <Slides>5</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5</vt:i4>
      </vt:variant>
    </vt:vector>
  </HeadingPairs>
  <TitlesOfParts>
    <vt:vector size="12" baseType="lpstr">
      <vt:lpstr>Apple Chancery</vt:lpstr>
      <vt:lpstr>Arial</vt:lpstr>
      <vt:lpstr>Calibri</vt:lpstr>
      <vt:lpstr>Corbel</vt:lpstr>
      <vt:lpstr>Times New Roman</vt:lpstr>
      <vt:lpstr>Wingdings</vt:lpstr>
      <vt:lpstr>Base</vt:lpstr>
      <vt:lpstr>  2ème séminaire dédié à la persévérance scolaire  « Agir collectivement en faveur de la persévérance scolaire »   </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Asma Boukaddour</dc:creator>
  <cp:lastModifiedBy>Utilisateur Windows</cp:lastModifiedBy>
  <cp:revision>43</cp:revision>
  <dcterms:created xsi:type="dcterms:W3CDTF">2023-01-13T18:04:45Z</dcterms:created>
  <dcterms:modified xsi:type="dcterms:W3CDTF">2023-03-29T16:08:38Z</dcterms:modified>
</cp:coreProperties>
</file>