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91" r:id="rId1"/>
  </p:sldMasterIdLst>
  <p:sldIdLst>
    <p:sldId id="258" r:id="rId2"/>
    <p:sldId id="270" r:id="rId3"/>
    <p:sldId id="266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800BA"/>
    <a:srgbClr val="A300A4"/>
    <a:srgbClr val="77EEF3"/>
    <a:srgbClr val="FFE974"/>
    <a:srgbClr val="4D9BF3"/>
    <a:srgbClr val="F857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Style à thème 1 - Accentuation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735" autoAdjust="0"/>
    <p:restoredTop sz="94624" autoAdjust="0"/>
  </p:normalViewPr>
  <p:slideViewPr>
    <p:cSldViewPr snapToGrid="0" snapToObjects="1">
      <p:cViewPr varScale="1">
        <p:scale>
          <a:sx n="41" d="100"/>
          <a:sy n="41" d="100"/>
        </p:scale>
        <p:origin x="588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79" y="182879"/>
            <a:ext cx="8778240" cy="649224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2485" y="882376"/>
            <a:ext cx="747522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6000" b="1" cap="all" baseline="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2148" y="3869635"/>
            <a:ext cx="6575895" cy="1388165"/>
          </a:xfrm>
        </p:spPr>
        <p:txBody>
          <a:bodyPr>
            <a:normAutofit/>
          </a:bodyPr>
          <a:lstStyle>
            <a:lvl1pPr marL="0" indent="0" algn="ctr">
              <a:spcBef>
                <a:spcPts val="1000"/>
              </a:spcBef>
              <a:buNone/>
              <a:defRPr sz="1800">
                <a:solidFill>
                  <a:srgbClr val="FFFFFF"/>
                </a:solidFill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7068DA9-7803-394A-AFEA-638EDB0AE816}" type="datetimeFigureOut">
              <a:rPr lang="fr-FR" smtClean="0"/>
              <a:pPr/>
              <a:t>29/03/2023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7E63A33-8271-4DD0-9C48-789913D7C115}" type="slidenum">
              <a:rPr lang="en-US" smtClean="0"/>
              <a:pPr/>
              <a:t>‹N°›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83995" y="3733800"/>
            <a:ext cx="61722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7340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68DA9-7803-394A-AFEA-638EDB0AE816}" type="datetimeFigureOut">
              <a:rPr lang="fr-FR" smtClean="0"/>
              <a:pPr/>
              <a:t>29/03/2023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B4B7E-A17F-484B-A2A7-ABCB186D46D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3927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762000"/>
            <a:ext cx="1743075" cy="54102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250" y="762000"/>
            <a:ext cx="5572125" cy="5410200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68DA9-7803-394A-AFEA-638EDB0AE816}" type="datetimeFigureOut">
              <a:rPr lang="fr-FR" smtClean="0"/>
              <a:pPr/>
              <a:t>29/03/2023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B4B7E-A17F-484B-A2A7-ABCB186D46D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9783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000"/>
              </a:spcBef>
              <a:defRPr/>
            </a:lvl1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68DA9-7803-394A-AFEA-638EDB0AE816}" type="datetimeFigureOut">
              <a:rPr lang="fr-FR" smtClean="0"/>
              <a:pPr/>
              <a:t>29/03/2023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B4B7E-A17F-484B-A2A7-ABCB186D46D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8620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818" y="1173575"/>
            <a:ext cx="747522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6000" b="0" cap="all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2446" y="4154520"/>
            <a:ext cx="6576822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68DA9-7803-394A-AFEA-638EDB0AE816}" type="datetimeFigureOut">
              <a:rPr lang="fr-FR" smtClean="0"/>
              <a:pPr/>
              <a:t>29/03/2023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B4B7E-A17F-484B-A2A7-ABCB186D46DA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7" name="Straight Connector 6"/>
          <p:cNvCxnSpPr/>
          <p:nvPr/>
        </p:nvCxnSpPr>
        <p:spPr>
          <a:xfrm>
            <a:off x="1485900" y="4020408"/>
            <a:ext cx="61722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0873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7250" y="2057399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709" y="2057400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68DA9-7803-394A-AFEA-638EDB0AE816}" type="datetimeFigureOut">
              <a:rPr lang="fr-FR" smtClean="0"/>
              <a:pPr/>
              <a:t>29/03/2023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B4B7E-A17F-484B-A2A7-ABCB186D46D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4465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2001511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7250" y="2721483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1880" y="1999032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1880" y="2719322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68DA9-7803-394A-AFEA-638EDB0AE816}" type="datetimeFigureOut">
              <a:rPr lang="fr-FR" smtClean="0"/>
              <a:pPr/>
              <a:t>29/03/2023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B4B7E-A17F-484B-A2A7-ABCB186D46D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4159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68DA9-7803-394A-AFEA-638EDB0AE816}" type="datetimeFigureOut">
              <a:rPr lang="fr-FR" smtClean="0"/>
              <a:pPr/>
              <a:t>29/03/2023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B4B7E-A17F-484B-A2A7-ABCB186D46D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5760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68DA9-7803-394A-AFEA-638EDB0AE816}" type="datetimeFigureOut">
              <a:rPr lang="fr-FR" smtClean="0"/>
              <a:pPr/>
              <a:t>29/03/2023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B4B7E-A17F-484B-A2A7-ABCB186D46D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089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9314" y="1097280"/>
            <a:ext cx="4149638" cy="466344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92608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68DA9-7803-394A-AFEA-638EDB0AE816}" type="datetimeFigureOut">
              <a:rPr lang="fr-FR" smtClean="0"/>
              <a:pPr/>
              <a:t>29/03/2023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B4B7E-A17F-484B-A2A7-ABCB186D46D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904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19107" y="1069847"/>
            <a:ext cx="4257703" cy="4645153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1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68DA9-7803-394A-AFEA-638EDB0AE816}" type="datetimeFigureOut">
              <a:rPr lang="fr-FR" smtClean="0"/>
              <a:pPr/>
              <a:t>29/03/2023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B4B7E-A17F-484B-A2A7-ABCB186D46D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6792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80" y="182880"/>
            <a:ext cx="8778240" cy="649224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1" y="2057400"/>
            <a:ext cx="7404653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7247" y="6223829"/>
            <a:ext cx="17468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/>
                </a:solidFill>
              </a:defRPr>
            </a:lvl1pPr>
          </a:lstStyle>
          <a:p>
            <a:fld id="{77068DA9-7803-394A-AFEA-638EDB0AE816}" type="datetimeFigureOut">
              <a:rPr lang="fr-FR" smtClean="0"/>
              <a:pPr/>
              <a:t>29/03/2023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61861" y="6223829"/>
            <a:ext cx="35383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accent1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7148" y="6223829"/>
            <a:ext cx="12796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/>
                </a:solidFill>
              </a:defRPr>
            </a:lvl1pPr>
          </a:lstStyle>
          <a:p>
            <a:fld id="{0DFB4B7E-A17F-484B-A2A7-ABCB186D46D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5047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2" r:id="rId1"/>
    <p:sldLayoutId id="2147483993" r:id="rId2"/>
    <p:sldLayoutId id="2147483994" r:id="rId3"/>
    <p:sldLayoutId id="2147483995" r:id="rId4"/>
    <p:sldLayoutId id="2147483996" r:id="rId5"/>
    <p:sldLayoutId id="2147483997" r:id="rId6"/>
    <p:sldLayoutId id="2147483998" r:id="rId7"/>
    <p:sldLayoutId id="2147483999" r:id="rId8"/>
    <p:sldLayoutId id="2147484000" r:id="rId9"/>
    <p:sldLayoutId id="2147484001" r:id="rId10"/>
    <p:sldLayoutId id="2147484002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1450" indent="-137160" algn="l" defTabSz="6858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92012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1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3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5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7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5545" y="2327563"/>
            <a:ext cx="7583487" cy="625601"/>
          </a:xfrm>
        </p:spPr>
        <p:txBody>
          <a:bodyPr>
            <a:normAutofit fontScale="90000"/>
          </a:bodyPr>
          <a:lstStyle/>
          <a:p>
            <a:pPr algn="ctr"/>
            <a:r>
              <a:rPr lang="fr-FR" sz="4000" dirty="0" smtClean="0">
                <a:solidFill>
                  <a:schemeClr val="tx1"/>
                </a:solidFill>
              </a:rPr>
              <a:t/>
            </a:r>
            <a:br>
              <a:rPr lang="fr-FR" sz="4000" dirty="0" smtClean="0">
                <a:solidFill>
                  <a:schemeClr val="tx1"/>
                </a:solidFill>
              </a:rPr>
            </a:br>
            <a:r>
              <a:rPr lang="fr-FR" sz="4000" dirty="0">
                <a:solidFill>
                  <a:schemeClr val="tx1"/>
                </a:solidFill>
              </a:rPr>
              <a:t/>
            </a:r>
            <a:br>
              <a:rPr lang="fr-FR" sz="4000" dirty="0">
                <a:solidFill>
                  <a:schemeClr val="tx1"/>
                </a:solidFill>
              </a:rPr>
            </a:br>
            <a:r>
              <a:rPr lang="fr-FR" sz="4000" b="1" dirty="0" smtClean="0">
                <a:solidFill>
                  <a:srgbClr val="660066"/>
                </a:solidFill>
                <a:latin typeface="Apple Chancery"/>
                <a:cs typeface="Apple Chancery"/>
              </a:rPr>
              <a:t>2</a:t>
            </a:r>
            <a:r>
              <a:rPr lang="fr-FR" sz="4000" b="1" baseline="30000" dirty="0" smtClean="0">
                <a:solidFill>
                  <a:srgbClr val="660066"/>
                </a:solidFill>
                <a:latin typeface="Apple Chancery"/>
                <a:cs typeface="Apple Chancery"/>
              </a:rPr>
              <a:t>ème</a:t>
            </a:r>
            <a:r>
              <a:rPr lang="fr-FR" sz="4000" b="1" dirty="0" smtClean="0">
                <a:solidFill>
                  <a:srgbClr val="660066"/>
                </a:solidFill>
                <a:latin typeface="Apple Chancery"/>
                <a:cs typeface="Apple Chancery"/>
              </a:rPr>
              <a:t> séminaire </a:t>
            </a:r>
            <a:r>
              <a:rPr lang="fr-FR" b="1" dirty="0" smtClean="0">
                <a:solidFill>
                  <a:srgbClr val="660066"/>
                </a:solidFill>
                <a:latin typeface="Apple Chancery"/>
                <a:cs typeface="Apple Chancery"/>
              </a:rPr>
              <a:t>dédié à la persévérance scolaire</a:t>
            </a:r>
            <a:br>
              <a:rPr lang="fr-FR" b="1" dirty="0" smtClean="0">
                <a:solidFill>
                  <a:srgbClr val="660066"/>
                </a:solidFill>
                <a:latin typeface="Apple Chancery"/>
                <a:cs typeface="Apple Chancery"/>
              </a:rPr>
            </a:br>
            <a:r>
              <a:rPr lang="fr-FR" b="1" dirty="0">
                <a:solidFill>
                  <a:srgbClr val="660066"/>
                </a:solidFill>
                <a:latin typeface="Apple Chancery"/>
                <a:cs typeface="Apple Chancery"/>
              </a:rPr>
              <a:t/>
            </a:r>
            <a:br>
              <a:rPr lang="fr-FR" b="1" dirty="0">
                <a:solidFill>
                  <a:srgbClr val="660066"/>
                </a:solidFill>
                <a:latin typeface="Apple Chancery"/>
                <a:cs typeface="Apple Chancery"/>
              </a:rPr>
            </a:br>
            <a:r>
              <a:rPr lang="fr-FR" sz="4000" b="1" dirty="0" smtClean="0">
                <a:solidFill>
                  <a:srgbClr val="660066"/>
                </a:solidFill>
                <a:latin typeface="Apple Chancery"/>
                <a:cs typeface="Apple Chancery"/>
              </a:rPr>
              <a:t>« Agir collectivement en faveur de </a:t>
            </a:r>
            <a:r>
              <a:rPr lang="fr-FR" b="1" dirty="0" smtClean="0">
                <a:solidFill>
                  <a:srgbClr val="660066"/>
                </a:solidFill>
                <a:latin typeface="Apple Chancery"/>
                <a:cs typeface="Apple Chancery"/>
              </a:rPr>
              <a:t>la persévérance scolaire</a:t>
            </a:r>
            <a:r>
              <a:rPr lang="fr-FR" sz="4000" b="1" dirty="0" smtClean="0">
                <a:solidFill>
                  <a:srgbClr val="660066"/>
                </a:solidFill>
                <a:latin typeface="Apple Chancery"/>
                <a:cs typeface="Apple Chancery"/>
              </a:rPr>
              <a:t> » </a:t>
            </a:r>
            <a:br>
              <a:rPr lang="fr-FR" sz="4000" b="1" dirty="0" smtClean="0">
                <a:solidFill>
                  <a:srgbClr val="660066"/>
                </a:solidFill>
                <a:latin typeface="Apple Chancery"/>
                <a:cs typeface="Apple Chancery"/>
              </a:rPr>
            </a:br>
            <a:r>
              <a:rPr lang="fr-FR" sz="4000" b="1" dirty="0" smtClean="0">
                <a:solidFill>
                  <a:srgbClr val="660066"/>
                </a:solidFill>
                <a:latin typeface="Apple Chancery"/>
                <a:cs typeface="Apple Chancery"/>
              </a:rPr>
              <a:t/>
            </a:r>
            <a:br>
              <a:rPr lang="fr-FR" sz="4000" b="1" dirty="0" smtClean="0">
                <a:solidFill>
                  <a:srgbClr val="660066"/>
                </a:solidFill>
                <a:latin typeface="Apple Chancery"/>
                <a:cs typeface="Apple Chancery"/>
              </a:rPr>
            </a:br>
            <a:endParaRPr lang="fr-FR" sz="4000" b="1" dirty="0">
              <a:solidFill>
                <a:srgbClr val="660066"/>
              </a:solidFill>
              <a:latin typeface="Apple Chancery"/>
              <a:cs typeface="Apple Chancery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3613751" y="4202864"/>
            <a:ext cx="467217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latin typeface="Arial"/>
                <a:cs typeface="Arial"/>
              </a:rPr>
              <a:t>Vendredi 10 mars 2023</a:t>
            </a:r>
            <a:endParaRPr lang="fr-FR" sz="2400" b="1" dirty="0">
              <a:latin typeface="Arial"/>
              <a:cs typeface="Arial"/>
            </a:endParaRPr>
          </a:p>
          <a:p>
            <a:r>
              <a:rPr lang="fr-FR" sz="2400" b="1" dirty="0" smtClean="0">
                <a:latin typeface="Arial"/>
                <a:cs typeface="Arial"/>
              </a:rPr>
              <a:t>		Lycée Jean Zay, Paris</a:t>
            </a:r>
          </a:p>
          <a:p>
            <a:endParaRPr lang="fr-FR" dirty="0" smtClean="0">
              <a:latin typeface="Arial"/>
              <a:cs typeface="Arial"/>
            </a:endParaRPr>
          </a:p>
          <a:p>
            <a:endParaRPr lang="fr-FR" dirty="0">
              <a:latin typeface="Arial"/>
              <a:cs typeface="Arial"/>
            </a:endParaRPr>
          </a:p>
        </p:txBody>
      </p:sp>
      <p:pic>
        <p:nvPicPr>
          <p:cNvPr id="5" name="Image 4" descr="https://encrypted-tbn1.gstatic.com/images?q=tbn:ANd9GcRKpPL2OCg3tg2NU-YbIMcq8OgRoeo9tULw13IiuEUaHfUOiaHC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565" y="277091"/>
            <a:ext cx="1186871" cy="1094509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 5" descr="https://lh3.googleusercontent.com/RNlY3eRfE2Bdm1K_9RVpGGnGATrvK_pFKkFOY7K4qD3tvXmhxwBfNnFr0HorPGjniX0xe_F0Y_4LXrTz_aKj2AZP1KDxMU3xC5tfA7xoMesf0NIPEDC3OWRRIbd0_UcJaobiJMoYhF2VkuHv8G3ImsteTACpJRnsjvVAt8JZ2-P23U3Tlqx1351NTksXDQ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3018" y="263833"/>
            <a:ext cx="1112317" cy="110776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95919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/>
          <p:cNvSpPr txBox="1"/>
          <p:nvPr/>
        </p:nvSpPr>
        <p:spPr>
          <a:xfrm>
            <a:off x="332647" y="423310"/>
            <a:ext cx="1846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 smtClean="0"/>
          </a:p>
          <a:p>
            <a:endParaRPr lang="fr-FR" dirty="0"/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71029"/>
            <a:ext cx="8633690" cy="4777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6471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39091" y="847636"/>
            <a:ext cx="709352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b="1">
                <a:solidFill>
                  <a:srgbClr val="FF9900"/>
                </a:solidFill>
                <a:latin typeface="Arial" panose="020B0604020202020204" pitchFamily="34" charset="0"/>
              </a:rPr>
              <a:t>Atelier 4 ⇒ Bien-être à l’école et persévérance scolaire : retours d’expérience et identification des leviers</a:t>
            </a:r>
            <a:endParaRPr lang="fr-FR">
              <a:effectLst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46364" y="1753382"/>
            <a:ext cx="8395854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En garde ! Prêt ? Allez ! 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au collège Colette BESSON REP+ (20</a:t>
            </a:r>
            <a:r>
              <a:rPr lang="fr-FR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Initiation à l’escrime et consolidation des compétences psychosociales</a:t>
            </a:r>
            <a:endParaRPr lang="fr-FR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Programme « Education par le sport », porté par la ville de Paris, l’académie et Paris 2024.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   3 objectifs visés: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        - </a:t>
            </a:r>
            <a:r>
              <a:rPr lang="fr-F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Remotivation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 de l’élève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        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- Valorisation de l’enfant via l’acquisition d’une nouvelle compétence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        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- Affirmation personnelle et intégration dans un groupe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Pour la mise en place du projet: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        - 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Convention entre le CEFC et l’établissement (mise à disposition des 		locaux, matériel)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        - 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Engagements annuels signés par les élèves et les familles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Des abandons en cours de route: un bilan mitigé ?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898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se">
  <a:themeElements>
    <a:clrScheme name="Base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e">
      <a:maj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e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Base</Template>
  <TotalTime>1136</TotalTime>
  <Words>213</Words>
  <Application>Microsoft Office PowerPoint</Application>
  <PresentationFormat>Affichage à l'écran (4:3)</PresentationFormat>
  <Paragraphs>19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7" baseType="lpstr">
      <vt:lpstr>Apple Chancery</vt:lpstr>
      <vt:lpstr>Arial</vt:lpstr>
      <vt:lpstr>Corbel</vt:lpstr>
      <vt:lpstr>Base</vt:lpstr>
      <vt:lpstr>  2ème séminaire dédié à la persévérance scolaire  « Agir collectivement en faveur de la persévérance scolaire »   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Asma Boukaddour</dc:creator>
  <cp:lastModifiedBy>Utilisateur Windows</cp:lastModifiedBy>
  <cp:revision>54</cp:revision>
  <dcterms:created xsi:type="dcterms:W3CDTF">2023-01-13T18:04:45Z</dcterms:created>
  <dcterms:modified xsi:type="dcterms:W3CDTF">2023-03-29T16:10:10Z</dcterms:modified>
</cp:coreProperties>
</file>