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91" r:id="rId1"/>
  </p:sldMasterIdLst>
  <p:sldIdLst>
    <p:sldId id="258" r:id="rId2"/>
    <p:sldId id="270" r:id="rId3"/>
    <p:sldId id="266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00BA"/>
    <a:srgbClr val="A300A4"/>
    <a:srgbClr val="77EEF3"/>
    <a:srgbClr val="FFE974"/>
    <a:srgbClr val="4D9BF3"/>
    <a:srgbClr val="F85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35" autoAdjust="0"/>
    <p:restoredTop sz="94624" autoAdjust="0"/>
  </p:normalViewPr>
  <p:slideViewPr>
    <p:cSldViewPr snapToGrid="0" snapToObjects="1">
      <p:cViewPr varScale="1">
        <p:scale>
          <a:sx n="41" d="100"/>
          <a:sy n="41" d="100"/>
        </p:scale>
        <p:origin x="58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068DA9-7803-394A-AFEA-638EDB0AE816}" type="datetimeFigureOut">
              <a:rPr lang="fr-FR" smtClean="0"/>
              <a:pPr/>
              <a:t>29/03/2023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7340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pPr/>
              <a:t>29/03/2023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3927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pPr/>
              <a:t>29/03/2023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9783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pPr/>
              <a:t>29/03/2023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862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pPr/>
              <a:t>29/03/2023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87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pPr/>
              <a:t>29/03/2023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4465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pPr/>
              <a:t>29/03/2023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4159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pPr/>
              <a:t>29/03/2023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5760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pPr/>
              <a:t>29/03/2023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089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pPr/>
              <a:t>29/03/2023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904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pPr/>
              <a:t>29/03/2023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792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77068DA9-7803-394A-AFEA-638EDB0AE816}" type="datetimeFigureOut">
              <a:rPr lang="fr-FR" smtClean="0"/>
              <a:pPr/>
              <a:t>29/03/2023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0DFB4B7E-A17F-484B-A2A7-ABCB186D46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504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93" r:id="rId2"/>
    <p:sldLayoutId id="2147483994" r:id="rId3"/>
    <p:sldLayoutId id="2147483995" r:id="rId4"/>
    <p:sldLayoutId id="2147483996" r:id="rId5"/>
    <p:sldLayoutId id="2147483997" r:id="rId6"/>
    <p:sldLayoutId id="2147483998" r:id="rId7"/>
    <p:sldLayoutId id="2147483999" r:id="rId8"/>
    <p:sldLayoutId id="2147484000" r:id="rId9"/>
    <p:sldLayoutId id="2147484001" r:id="rId10"/>
    <p:sldLayoutId id="214748400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5545" y="2327563"/>
            <a:ext cx="7583487" cy="625601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dirty="0" smtClean="0">
                <a:solidFill>
                  <a:schemeClr val="tx1"/>
                </a:solidFill>
              </a:rPr>
              <a:t/>
            </a:r>
            <a:br>
              <a:rPr lang="fr-FR" sz="4000" dirty="0" smtClean="0">
                <a:solidFill>
                  <a:schemeClr val="tx1"/>
                </a:solidFill>
              </a:rPr>
            </a:br>
            <a:r>
              <a:rPr lang="fr-FR" sz="4000" dirty="0">
                <a:solidFill>
                  <a:schemeClr val="tx1"/>
                </a:solidFill>
              </a:rPr>
              <a:t/>
            </a:r>
            <a:br>
              <a:rPr lang="fr-FR" sz="4000" dirty="0">
                <a:solidFill>
                  <a:schemeClr val="tx1"/>
                </a:solidFill>
              </a:rPr>
            </a:br>
            <a:r>
              <a:rPr lang="fr-FR" sz="4000" b="1" dirty="0" smtClean="0">
                <a:solidFill>
                  <a:srgbClr val="660066"/>
                </a:solidFill>
                <a:latin typeface="Apple Chancery"/>
                <a:cs typeface="Apple Chancery"/>
              </a:rPr>
              <a:t>2</a:t>
            </a:r>
            <a:r>
              <a:rPr lang="fr-FR" sz="4000" b="1" baseline="30000" dirty="0" smtClean="0">
                <a:solidFill>
                  <a:srgbClr val="660066"/>
                </a:solidFill>
                <a:latin typeface="Apple Chancery"/>
                <a:cs typeface="Apple Chancery"/>
              </a:rPr>
              <a:t>ème</a:t>
            </a:r>
            <a:r>
              <a:rPr lang="fr-FR" sz="4000" b="1" dirty="0" smtClean="0">
                <a:solidFill>
                  <a:srgbClr val="660066"/>
                </a:solidFill>
                <a:latin typeface="Apple Chancery"/>
                <a:cs typeface="Apple Chancery"/>
              </a:rPr>
              <a:t> séminaire </a:t>
            </a:r>
            <a:r>
              <a:rPr lang="fr-FR" b="1" dirty="0" smtClean="0">
                <a:solidFill>
                  <a:srgbClr val="660066"/>
                </a:solidFill>
                <a:latin typeface="Apple Chancery"/>
                <a:cs typeface="Apple Chancery"/>
              </a:rPr>
              <a:t>dédié à la persévérance scolaire</a:t>
            </a:r>
            <a:br>
              <a:rPr lang="fr-FR" b="1" dirty="0" smtClean="0">
                <a:solidFill>
                  <a:srgbClr val="660066"/>
                </a:solidFill>
                <a:latin typeface="Apple Chancery"/>
                <a:cs typeface="Apple Chancery"/>
              </a:rPr>
            </a:br>
            <a:r>
              <a:rPr lang="fr-FR" b="1" dirty="0">
                <a:solidFill>
                  <a:srgbClr val="660066"/>
                </a:solidFill>
                <a:latin typeface="Apple Chancery"/>
                <a:cs typeface="Apple Chancery"/>
              </a:rPr>
              <a:t/>
            </a:r>
            <a:br>
              <a:rPr lang="fr-FR" b="1" dirty="0">
                <a:solidFill>
                  <a:srgbClr val="660066"/>
                </a:solidFill>
                <a:latin typeface="Apple Chancery"/>
                <a:cs typeface="Apple Chancery"/>
              </a:rPr>
            </a:br>
            <a:r>
              <a:rPr lang="fr-FR" sz="4000" b="1" dirty="0" smtClean="0">
                <a:solidFill>
                  <a:srgbClr val="660066"/>
                </a:solidFill>
                <a:latin typeface="Apple Chancery"/>
                <a:cs typeface="Apple Chancery"/>
              </a:rPr>
              <a:t>« Agir collectivement en faveur de </a:t>
            </a:r>
            <a:r>
              <a:rPr lang="fr-FR" b="1" dirty="0" smtClean="0">
                <a:solidFill>
                  <a:srgbClr val="660066"/>
                </a:solidFill>
                <a:latin typeface="Apple Chancery"/>
                <a:cs typeface="Apple Chancery"/>
              </a:rPr>
              <a:t>la persévérance scolaire</a:t>
            </a:r>
            <a:r>
              <a:rPr lang="fr-FR" sz="4000" b="1" dirty="0" smtClean="0">
                <a:solidFill>
                  <a:srgbClr val="660066"/>
                </a:solidFill>
                <a:latin typeface="Apple Chancery"/>
                <a:cs typeface="Apple Chancery"/>
              </a:rPr>
              <a:t> » </a:t>
            </a:r>
            <a:br>
              <a:rPr lang="fr-FR" sz="4000" b="1" dirty="0" smtClean="0">
                <a:solidFill>
                  <a:srgbClr val="660066"/>
                </a:solidFill>
                <a:latin typeface="Apple Chancery"/>
                <a:cs typeface="Apple Chancery"/>
              </a:rPr>
            </a:br>
            <a:r>
              <a:rPr lang="fr-FR" sz="4000" b="1" dirty="0" smtClean="0">
                <a:solidFill>
                  <a:srgbClr val="660066"/>
                </a:solidFill>
                <a:latin typeface="Apple Chancery"/>
                <a:cs typeface="Apple Chancery"/>
              </a:rPr>
              <a:t/>
            </a:r>
            <a:br>
              <a:rPr lang="fr-FR" sz="4000" b="1" dirty="0" smtClean="0">
                <a:solidFill>
                  <a:srgbClr val="660066"/>
                </a:solidFill>
                <a:latin typeface="Apple Chancery"/>
                <a:cs typeface="Apple Chancery"/>
              </a:rPr>
            </a:br>
            <a:endParaRPr lang="fr-FR" sz="4000" b="1" dirty="0">
              <a:solidFill>
                <a:srgbClr val="660066"/>
              </a:solidFill>
              <a:latin typeface="Apple Chancery"/>
              <a:cs typeface="Apple Chancery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613751" y="4202864"/>
            <a:ext cx="46721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/>
                <a:cs typeface="Arial"/>
              </a:rPr>
              <a:t>Vendredi 10 mars 2023</a:t>
            </a:r>
            <a:endParaRPr lang="fr-FR" sz="2400" b="1" dirty="0">
              <a:latin typeface="Arial"/>
              <a:cs typeface="Arial"/>
            </a:endParaRPr>
          </a:p>
          <a:p>
            <a:r>
              <a:rPr lang="fr-FR" sz="2400" b="1" dirty="0" smtClean="0">
                <a:latin typeface="Arial"/>
                <a:cs typeface="Arial"/>
              </a:rPr>
              <a:t>		Lycée Jean Zay, Paris</a:t>
            </a:r>
          </a:p>
          <a:p>
            <a:endParaRPr lang="fr-FR" dirty="0" smtClean="0">
              <a:latin typeface="Arial"/>
              <a:cs typeface="Arial"/>
            </a:endParaRPr>
          </a:p>
          <a:p>
            <a:endParaRPr lang="fr-FR" dirty="0">
              <a:latin typeface="Arial"/>
              <a:cs typeface="Arial"/>
            </a:endParaRPr>
          </a:p>
        </p:txBody>
      </p:sp>
      <p:pic>
        <p:nvPicPr>
          <p:cNvPr id="5" name="Image 4" descr="https://encrypted-tbn1.gstatic.com/images?q=tbn:ANd9GcRKpPL2OCg3tg2NU-YbIMcq8OgRoeo9tULw13IiuEUaHfUOiaHC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565" y="277091"/>
            <a:ext cx="1186871" cy="10945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https://lh3.googleusercontent.com/RNlY3eRfE2Bdm1K_9RVpGGnGATrvK_pFKkFOY7K4qD3tvXmhxwBfNnFr0HorPGjniX0xe_F0Y_4LXrTz_aKj2AZP1KDxMU3xC5tfA7xoMesf0NIPEDC3OWRRIbd0_UcJaobiJMoYhF2VkuHv8G3ImsteTACpJRnsjvVAt8JZ2-P23U3Tlqx1351NTksXDQ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3018" y="263833"/>
            <a:ext cx="1112317" cy="11077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591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332647" y="423310"/>
            <a:ext cx="184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 smtClean="0"/>
          </a:p>
          <a:p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1029"/>
            <a:ext cx="8633690" cy="4777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47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9091" y="847636"/>
            <a:ext cx="70935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>
                <a:solidFill>
                  <a:srgbClr val="FF9900"/>
                </a:solidFill>
                <a:latin typeface="Arial" panose="020B0604020202020204" pitchFamily="34" charset="0"/>
              </a:rPr>
              <a:t>Atelier 4 ⇒ Bien-être à l’école et persévérance scolaire : retours d’expérience et identification des leviers</a:t>
            </a:r>
            <a:endParaRPr lang="fr-FR">
              <a:effectLst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6364" y="1753382"/>
            <a:ext cx="8395854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En garde ! Prêt ? Allez !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au collège Colette BESSON REP+ (20</a:t>
            </a:r>
            <a:r>
              <a:rPr lang="fr-FR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Initiation à l’escrime et consolidation des compétences psychosociales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Programme « Education par le sport », porté par la ville de Paris, l’académie et Paris 2024.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  3 objectifs visés: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       -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Remotivation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de l’élève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      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- Valorisation de l’enfant via l’acquisition d’une nouvelle compétence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      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- Affirmation personnelle et intégration dans un groupe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Pour la mise en place du projet: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       -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Convention entre le CEFC et l’établissement (mise à disposition des 		locaux, matériel)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       -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Engagements annuels signés par les élèves et les familles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 abandons en cours de route: un bilan mitigé ?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9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1136</TotalTime>
  <Words>213</Words>
  <Application>Microsoft Office PowerPoint</Application>
  <PresentationFormat>Affichage à l'écran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Apple Chancery</vt:lpstr>
      <vt:lpstr>Arial</vt:lpstr>
      <vt:lpstr>Corbel</vt:lpstr>
      <vt:lpstr>Base</vt:lpstr>
      <vt:lpstr>  2ème séminaire dédié à la persévérance scolaire  « Agir collectivement en faveur de la persévérance scolaire »   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Asma Boukaddour</dc:creator>
  <cp:lastModifiedBy>Utilisateur Windows</cp:lastModifiedBy>
  <cp:revision>54</cp:revision>
  <dcterms:created xsi:type="dcterms:W3CDTF">2023-01-13T18:04:45Z</dcterms:created>
  <dcterms:modified xsi:type="dcterms:W3CDTF">2023-03-29T16:10:10Z</dcterms:modified>
</cp:coreProperties>
</file>