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91" r:id="rId1"/>
  </p:sldMasterIdLst>
  <p:notesMasterIdLst>
    <p:notesMasterId r:id="rId18"/>
  </p:notesMasterIdLst>
  <p:sldIdLst>
    <p:sldId id="276" r:id="rId2"/>
    <p:sldId id="284" r:id="rId3"/>
    <p:sldId id="271" r:id="rId4"/>
    <p:sldId id="280" r:id="rId5"/>
    <p:sldId id="281" r:id="rId6"/>
    <p:sldId id="282" r:id="rId7"/>
    <p:sldId id="272" r:id="rId8"/>
    <p:sldId id="273" r:id="rId9"/>
    <p:sldId id="274" r:id="rId10"/>
    <p:sldId id="286" r:id="rId11"/>
    <p:sldId id="289" r:id="rId12"/>
    <p:sldId id="287" r:id="rId13"/>
    <p:sldId id="275" r:id="rId14"/>
    <p:sldId id="288" r:id="rId15"/>
    <p:sldId id="277" r:id="rId16"/>
    <p:sldId id="28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00BA"/>
    <a:srgbClr val="A300A4"/>
    <a:srgbClr val="77EEF3"/>
    <a:srgbClr val="FFE974"/>
    <a:srgbClr val="4D9BF3"/>
    <a:srgbClr val="F85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62" autoAdjust="0"/>
    <p:restoredTop sz="94643"/>
  </p:normalViewPr>
  <p:slideViewPr>
    <p:cSldViewPr snapToGrid="0" snapToObjects="1">
      <p:cViewPr varScale="1">
        <p:scale>
          <a:sx n="41" d="100"/>
          <a:sy n="41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47115-804D-ED4F-912F-A2E0B702CF3F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57664-DC55-F249-8B4D-708B5EDEC4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793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057664-DC55-F249-8B4D-708B5EDEC4A1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3597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34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92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78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62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87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465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4159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576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8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0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79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7068DA9-7803-394A-AFEA-638EDB0AE816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0DFB4B7E-A17F-484B-A2A7-ABCB186D46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5047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1EF26-4E41-DAC1-7EEE-CA1C55A6D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400" b="1" dirty="0"/>
              <a:t>1-Titre de l’action présentée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1119A01-5942-85F4-72F1-84C7B06079CC}"/>
              </a:ext>
            </a:extLst>
          </p:cNvPr>
          <p:cNvSpPr txBox="1"/>
          <p:nvPr/>
        </p:nvSpPr>
        <p:spPr>
          <a:xfrm>
            <a:off x="857250" y="1965960"/>
            <a:ext cx="75212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4800" b="1" dirty="0"/>
          </a:p>
          <a:p>
            <a:pPr algn="ctr"/>
            <a:r>
              <a:rPr lang="fr-FR" sz="4000" b="1" dirty="0"/>
              <a:t>« Jeudis des parents » </a:t>
            </a:r>
          </a:p>
          <a:p>
            <a:pPr algn="ctr"/>
            <a:r>
              <a:rPr lang="fr-FR" sz="4000" b="1" dirty="0"/>
              <a:t>au collège Gustave Flaubert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150945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53B395-FDAA-84D2-4250-BB337E5FE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40270"/>
            <a:ext cx="7406640" cy="1356360"/>
          </a:xfrm>
        </p:spPr>
        <p:txBody>
          <a:bodyPr/>
          <a:lstStyle/>
          <a:p>
            <a:pPr marL="742950" indent="-742950">
              <a:buFont typeface="+mj-lt"/>
              <a:buAutoNum type="alphaLcPeriod" startAt="4"/>
            </a:pPr>
            <a:r>
              <a:rPr lang="fr-FR" b="1" dirty="0"/>
              <a:t>Pilotage et soutien 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F33BE24-4F1B-91C9-D8A9-E899A9931502}"/>
              </a:ext>
            </a:extLst>
          </p:cNvPr>
          <p:cNvSpPr txBox="1"/>
          <p:nvPr/>
        </p:nvSpPr>
        <p:spPr>
          <a:xfrm>
            <a:off x="541866" y="1654972"/>
            <a:ext cx="82363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Des réunions mensuelles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Associant direction, enseignants et parents pilotes (5)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En mode hybride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Animation par la médiatrice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1200" b="1" dirty="0">
              <a:cs typeface="Times New Roman" panose="02020603050405020304" pitchFamily="18" charset="0"/>
            </a:endParaRPr>
          </a:p>
          <a:p>
            <a:r>
              <a:rPr lang="fr-FR" sz="2400" b="1" dirty="0">
                <a:cs typeface="Times New Roman" panose="02020603050405020304" pitchFamily="18" charset="0"/>
              </a:rPr>
              <a:t>1/ Pilotage de l’action </a:t>
            </a:r>
          </a:p>
          <a:p>
            <a:r>
              <a:rPr lang="fr-FR" sz="2400" b="1" dirty="0">
                <a:cs typeface="Times New Roman" panose="02020603050405020304" pitchFamily="18" charset="0"/>
              </a:rPr>
              <a:t>programmation et retours d’expérience</a:t>
            </a:r>
          </a:p>
          <a:p>
            <a:r>
              <a:rPr lang="fr-FR" sz="2400" b="1" dirty="0">
                <a:cs typeface="Times New Roman" panose="02020603050405020304" pitchFamily="18" charset="0"/>
              </a:rPr>
              <a:t>suivi de la communication vers les parents</a:t>
            </a:r>
          </a:p>
          <a:p>
            <a:endParaRPr lang="fr-FR" sz="1200" b="1" dirty="0">
              <a:cs typeface="Times New Roman" panose="02020603050405020304" pitchFamily="18" charset="0"/>
            </a:endParaRPr>
          </a:p>
          <a:p>
            <a:r>
              <a:rPr lang="fr-FR" sz="2400" b="1" dirty="0">
                <a:cs typeface="Times New Roman" panose="02020603050405020304" pitchFamily="18" charset="0"/>
              </a:rPr>
              <a:t>2/ Soutien d’initiatives de co-éducation, notamment 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Livret d’accueil au collège destiné aux parents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Sondage sur leurs usages des écrans au sein des familles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Témoignages métiers des parents auprès des élèves de 5e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7927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CCE404-CC59-BEC6-D206-ECE03F339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715" y="609600"/>
            <a:ext cx="7406640" cy="1356360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fr-FR" b="1" dirty="0"/>
              <a:t>Réalisation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C3BAEA1-E7D4-09A5-6C60-FEC89961FB8D}"/>
              </a:ext>
            </a:extLst>
          </p:cNvPr>
          <p:cNvSpPr txBox="1"/>
          <p:nvPr/>
        </p:nvSpPr>
        <p:spPr>
          <a:xfrm>
            <a:off x="857250" y="2072641"/>
            <a:ext cx="740664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+mj-lt"/>
                <a:ea typeface="+mj-ea"/>
                <a:cs typeface="+mj-cs"/>
              </a:rPr>
              <a:t>Les acteurs mobilisés</a:t>
            </a:r>
          </a:p>
          <a:p>
            <a:endParaRPr lang="fr-FR" sz="2800" b="1" dirty="0">
              <a:latin typeface="+mj-lt"/>
              <a:ea typeface="+mj-ea"/>
              <a:cs typeface="+mj-cs"/>
            </a:endParaRPr>
          </a:p>
          <a:p>
            <a:endParaRPr lang="fr-FR" sz="700" b="1" dirty="0">
              <a:latin typeface="+mj-lt"/>
              <a:ea typeface="+mj-ea"/>
              <a:cs typeface="+mj-cs"/>
            </a:endParaRPr>
          </a:p>
          <a:p>
            <a:pPr marL="571500" indent="-5715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Collège</a:t>
            </a:r>
          </a:p>
          <a:p>
            <a:pPr marL="571500" indent="-571500">
              <a:buFont typeface="+mj-lt"/>
              <a:buAutoNum type="alphaLcPeriod"/>
            </a:pPr>
            <a:endParaRPr lang="fr-FR" sz="16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571500" indent="-5715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Parents représentants</a:t>
            </a:r>
          </a:p>
          <a:p>
            <a:pPr marL="571500" indent="-571500">
              <a:buFont typeface="+mj-lt"/>
              <a:buAutoNum type="alphaLcPeriod"/>
            </a:pPr>
            <a:endParaRPr lang="fr-FR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571500" indent="-5715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Médiatrice</a:t>
            </a:r>
          </a:p>
          <a:p>
            <a:pPr marL="571500" indent="-571500">
              <a:buFont typeface="+mj-lt"/>
              <a:buAutoNum type="alphaLcPeriod"/>
            </a:pPr>
            <a:endParaRPr lang="fr-FR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571500" indent="-5715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Partenaires</a:t>
            </a:r>
          </a:p>
          <a:p>
            <a:pPr marL="571500" indent="-571500">
              <a:buFont typeface="+mj-lt"/>
              <a:buAutoNum type="alphaLcPeriod"/>
            </a:pPr>
            <a:endParaRPr lang="fr-FR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571500" indent="-5715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Parents participants</a:t>
            </a:r>
          </a:p>
        </p:txBody>
      </p:sp>
    </p:spTree>
    <p:extLst>
      <p:ext uri="{BB962C8B-B14F-4D97-AF65-F5344CB8AC3E}">
        <p14:creationId xmlns:p14="http://schemas.microsoft.com/office/powerpoint/2010/main" val="195631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CCE404-CC59-BEC6-D206-ECE03F339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715" y="315681"/>
            <a:ext cx="7406640" cy="1356360"/>
          </a:xfrm>
        </p:spPr>
        <p:txBody>
          <a:bodyPr/>
          <a:lstStyle/>
          <a:p>
            <a:r>
              <a:rPr lang="fr-FR" b="1" dirty="0"/>
              <a:t>Les a</a:t>
            </a:r>
            <a:r>
              <a:rPr lang="fr-FR" sz="4000" b="1" dirty="0">
                <a:latin typeface="+mj-lt"/>
                <a:ea typeface="+mj-ea"/>
                <a:cs typeface="+mj-cs"/>
              </a:rPr>
              <a:t>cteurs mobilisés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C3BAEA1-E7D4-09A5-6C60-FEC89961FB8D}"/>
              </a:ext>
            </a:extLst>
          </p:cNvPr>
          <p:cNvSpPr txBox="1"/>
          <p:nvPr/>
        </p:nvSpPr>
        <p:spPr>
          <a:xfrm>
            <a:off x="531358" y="1492422"/>
            <a:ext cx="80737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Direction du collège, équipe pédagogique et personnels </a:t>
            </a:r>
          </a:p>
          <a:p>
            <a:r>
              <a:rPr lang="fr-FR" sz="2400" dirty="0">
                <a:latin typeface="+mj-lt"/>
                <a:ea typeface="+mj-ea"/>
                <a:cs typeface="+mj-cs"/>
              </a:rPr>
              <a:t>Portage et pilotage de l’action, communication vers les parents, intervention lors des rencontres,  </a:t>
            </a:r>
          </a:p>
          <a:p>
            <a:pPr marL="457200" indent="-457200">
              <a:buFont typeface="+mj-lt"/>
              <a:buAutoNum type="alphaLcPeriod" startAt="2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Parents représentants FCPE </a:t>
            </a:r>
          </a:p>
          <a:p>
            <a:r>
              <a:rPr lang="fr-FR" sz="2400" dirty="0">
                <a:latin typeface="+mj-lt"/>
                <a:ea typeface="+mj-ea"/>
                <a:cs typeface="+mj-cs"/>
              </a:rPr>
              <a:t>Pilotage et  relais de communication vers les parents, participation aux rencontres, animation du groupe WhatsApp</a:t>
            </a:r>
          </a:p>
          <a:p>
            <a:pPr marL="457200" indent="-457200">
              <a:buFont typeface="+mj-lt"/>
              <a:buAutoNum type="alphaLcPeriod" startAt="3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Médiatrice chargée du dispositif </a:t>
            </a:r>
          </a:p>
          <a:p>
            <a:r>
              <a:rPr lang="fr-FR" sz="2400" dirty="0">
                <a:latin typeface="+mj-lt"/>
                <a:ea typeface="+mj-ea"/>
                <a:cs typeface="+mj-cs"/>
              </a:rPr>
              <a:t>Proposition de dispositif, supports de communication, animation des rencontres et du pilotage, recherche d’intervenants (maillage), animation du groupe WhatsApp.</a:t>
            </a:r>
          </a:p>
          <a:p>
            <a:pPr marL="457200" indent="-457200">
              <a:buFont typeface="+mj-lt"/>
              <a:buAutoNum type="alphaLcPeriod" startAt="4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Partenaires du collège </a:t>
            </a:r>
            <a:endParaRPr lang="fr-FR" sz="2400" b="1" dirty="0">
              <a:solidFill>
                <a:schemeClr val="accent1"/>
              </a:solidFill>
              <a:latin typeface="+mj-lt"/>
              <a:ea typeface="+mj-ea"/>
              <a:cs typeface="Times New Roman" panose="02020603050405020304" pitchFamily="18" charset="0"/>
            </a:endParaRPr>
          </a:p>
          <a:p>
            <a:r>
              <a:rPr lang="fr-FR" sz="2400" dirty="0">
                <a:cs typeface="Times New Roman" panose="02020603050405020304" pitchFamily="18" charset="0"/>
              </a:rPr>
              <a:t>Zup de Co, Centre Emergence Tolbiac, Médiateurs de rue, etc…</a:t>
            </a:r>
          </a:p>
        </p:txBody>
      </p:sp>
    </p:spTree>
    <p:extLst>
      <p:ext uri="{BB962C8B-B14F-4D97-AF65-F5344CB8AC3E}">
        <p14:creationId xmlns:p14="http://schemas.microsoft.com/office/powerpoint/2010/main" val="1475639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F1672-930A-7A03-FDA0-0A083109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Les a</a:t>
            </a:r>
            <a:r>
              <a:rPr lang="fr-FR" sz="4000" b="1" dirty="0">
                <a:latin typeface="+mj-lt"/>
                <a:ea typeface="+mj-ea"/>
                <a:cs typeface="+mj-cs"/>
              </a:rPr>
              <a:t>cteurs mobilisés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981341D-98D2-68A7-C481-2BD36582BB65}"/>
              </a:ext>
            </a:extLst>
          </p:cNvPr>
          <p:cNvSpPr txBox="1"/>
          <p:nvPr/>
        </p:nvSpPr>
        <p:spPr>
          <a:xfrm>
            <a:off x="790250" y="1688368"/>
            <a:ext cx="75634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eriod" startAt="5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Les parents participants </a:t>
            </a:r>
          </a:p>
          <a:p>
            <a:r>
              <a:rPr lang="fr-FR" sz="2400" dirty="0"/>
              <a:t>106 parents mobilisés depuis novembre 2020</a:t>
            </a:r>
          </a:p>
          <a:p>
            <a:r>
              <a:rPr lang="fr-FR" sz="2400" dirty="0"/>
              <a:t>71 parents mobilisés depuis la rentrée scolaire 2022</a:t>
            </a:r>
          </a:p>
          <a:p>
            <a:r>
              <a:rPr lang="fr-FR" sz="2400" dirty="0"/>
              <a:t>3 parents pilotes </a:t>
            </a:r>
          </a:p>
          <a:p>
            <a:r>
              <a:rPr lang="fr-FR" sz="2400" b="1" dirty="0"/>
              <a:t>Caractéristiques </a:t>
            </a:r>
          </a:p>
          <a:p>
            <a:r>
              <a:rPr lang="fr-FR" sz="2400" dirty="0"/>
              <a:t>Une majorité de mères, la participation de quelques couples et de pères, une diversité de CSP et de cultures d’origine</a:t>
            </a:r>
          </a:p>
          <a:p>
            <a:r>
              <a:rPr lang="fr-FR" sz="2400" dirty="0"/>
              <a:t>16 élèves ayant une moyenne de 9 à 12 et/ou connaissant des baisse de résultats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213948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CCE404-CC59-BEC6-D206-ECE03F339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715" y="609600"/>
            <a:ext cx="7406640" cy="1356360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fr-FR" b="1" dirty="0"/>
              <a:t>Réalisation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C3BAEA1-E7D4-09A5-6C60-FEC89961FB8D}"/>
              </a:ext>
            </a:extLst>
          </p:cNvPr>
          <p:cNvSpPr txBox="1"/>
          <p:nvPr/>
        </p:nvSpPr>
        <p:spPr>
          <a:xfrm>
            <a:off x="635430" y="1913769"/>
            <a:ext cx="793706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+mj-lt"/>
                <a:ea typeface="+mj-ea"/>
                <a:cs typeface="+mj-cs"/>
              </a:rPr>
              <a:t>Les ressources mobilisées</a:t>
            </a:r>
          </a:p>
          <a:p>
            <a:endParaRPr lang="fr-FR" sz="2800" b="1" dirty="0">
              <a:latin typeface="+mj-lt"/>
              <a:ea typeface="+mj-ea"/>
              <a:cs typeface="+mj-cs"/>
            </a:endParaRPr>
          </a:p>
          <a:p>
            <a:r>
              <a:rPr lang="fr-FR" sz="2400" b="1" dirty="0">
                <a:latin typeface="+mj-lt"/>
                <a:ea typeface="+mj-ea"/>
                <a:cs typeface="+mj-cs"/>
              </a:rPr>
              <a:t>Portage par l’Association Osez la Médiation et intervention d’une médiatrice spécialisée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j-lt"/>
                <a:ea typeface="+mj-ea"/>
                <a:cs typeface="+mj-cs"/>
              </a:rPr>
              <a:t>Animation d’échanges de pratiques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j-lt"/>
                <a:ea typeface="+mj-ea"/>
                <a:cs typeface="+mj-cs"/>
              </a:rPr>
              <a:t>Développement de dynamiques collectives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j-lt"/>
                <a:ea typeface="+mj-ea"/>
                <a:cs typeface="+mj-cs"/>
              </a:rPr>
              <a:t>Accompagnement de la parentalité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latin typeface="+mj-lt"/>
                <a:ea typeface="+mj-ea"/>
                <a:cs typeface="+mj-cs"/>
              </a:rPr>
              <a:t>Coéducation parents-professionnels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b="1" dirty="0">
              <a:latin typeface="+mj-lt"/>
              <a:ea typeface="+mj-ea"/>
              <a:cs typeface="+mj-cs"/>
            </a:endParaRPr>
          </a:p>
          <a:p>
            <a:r>
              <a:rPr lang="fr-FR" sz="2400" b="1" dirty="0">
                <a:latin typeface="+mj-lt"/>
                <a:ea typeface="+mj-ea"/>
                <a:cs typeface="+mj-cs"/>
              </a:rPr>
              <a:t>Financements  </a:t>
            </a:r>
            <a:r>
              <a:rPr lang="fr-FR" sz="2400" dirty="0">
                <a:latin typeface="+mj-lt"/>
                <a:ea typeface="+mj-ea"/>
                <a:cs typeface="+mj-cs"/>
              </a:rPr>
              <a:t>CAF et Mairie de Paris (DASCO/DFPE Paris Collège Famille)</a:t>
            </a:r>
          </a:p>
        </p:txBody>
      </p:sp>
    </p:spTree>
    <p:extLst>
      <p:ext uri="{BB962C8B-B14F-4D97-AF65-F5344CB8AC3E}">
        <p14:creationId xmlns:p14="http://schemas.microsoft.com/office/powerpoint/2010/main" val="2143634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48E82862-EDB1-5DC0-72EB-E725630E7036}"/>
              </a:ext>
            </a:extLst>
          </p:cNvPr>
          <p:cNvSpPr txBox="1"/>
          <p:nvPr/>
        </p:nvSpPr>
        <p:spPr>
          <a:xfrm>
            <a:off x="880110" y="1280152"/>
            <a:ext cx="73837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sz="2400" b="1" dirty="0"/>
              <a:t>Des questionnements en lien avec la persévérance scolaire et les enjeux de coéducation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Estime de soi et confiance en soi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Relations positives entre pairs et avec les adultes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Motivation, envie et plaisir d’apprendre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Projection vers l’avenir, orientation choisie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Compréhension de son environnement, de ce qui est attendu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Concentration, régularité, cadre et méthodes de travail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Communication, dialogue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Autonomisation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3D02A76-A84A-F9E5-0843-5E7C8F921B58}"/>
              </a:ext>
            </a:extLst>
          </p:cNvPr>
          <p:cNvSpPr txBox="1"/>
          <p:nvPr/>
        </p:nvSpPr>
        <p:spPr>
          <a:xfrm>
            <a:off x="1240971" y="580228"/>
            <a:ext cx="47484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rgbClr val="A6B727"/>
                </a:solidFill>
                <a:latin typeface="Corbel" panose="020B0503020204020204"/>
                <a:ea typeface="+mj-ea"/>
                <a:cs typeface="+mj-cs"/>
              </a:rPr>
              <a:t>Bilan et perspectives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1937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686CD2-BC13-D569-9CED-3620A093A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8" y="375678"/>
            <a:ext cx="8449732" cy="1356360"/>
          </a:xfrm>
        </p:spPr>
        <p:txBody>
          <a:bodyPr/>
          <a:lstStyle/>
          <a:p>
            <a:r>
              <a:rPr lang="fr-FR" b="1" dirty="0"/>
              <a:t>	Bilan et perspectives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D3263D6-99AC-DC40-8CCA-40FD4D6ADABB}"/>
              </a:ext>
            </a:extLst>
          </p:cNvPr>
          <p:cNvSpPr txBox="1"/>
          <p:nvPr/>
        </p:nvSpPr>
        <p:spPr>
          <a:xfrm>
            <a:off x="857250" y="1714502"/>
            <a:ext cx="740664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fr-FR" sz="2400" b="1" dirty="0"/>
              <a:t>L’animation d’un dispositif médiateur </a:t>
            </a:r>
          </a:p>
          <a:p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Échanges de pratiques entre pairs qui renforcent les liens entre parents, préviennent l’isolement, ont un rôle de réassurance.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Accompagnement de la parentalité qui apporte des repères et des éclairages pour renforcer les capacités d’agir des parents d’adolescents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Croisements d’expériences entre parents et professionnels favorisant la co-éducation et l’émergence d’initiatives concrètes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8491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1EF26-4E41-DAC1-7EEE-CA1C55A6D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0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2 - En quoi consiste l’action ? </a:t>
            </a:r>
            <a:endParaRPr lang="fr-FR" b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1119A01-5942-85F4-72F1-84C7B06079CC}"/>
              </a:ext>
            </a:extLst>
          </p:cNvPr>
          <p:cNvSpPr txBox="1"/>
          <p:nvPr/>
        </p:nvSpPr>
        <p:spPr>
          <a:xfrm>
            <a:off x="857250" y="1745828"/>
            <a:ext cx="7521205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b="1" dirty="0"/>
          </a:p>
          <a:p>
            <a:r>
              <a:rPr lang="fr-FR" sz="2400" b="1" dirty="0"/>
              <a:t>Un dispositif lancé depuis novembre 2020</a:t>
            </a:r>
          </a:p>
          <a:p>
            <a:endParaRPr lang="fr-FR" sz="24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b="1" dirty="0">
                <a:latin typeface="+mj-lt"/>
                <a:ea typeface="+mj-ea"/>
                <a:cs typeface="+mj-cs"/>
              </a:rPr>
              <a:t>Des rencontres mensuelles entre parents  </a:t>
            </a:r>
          </a:p>
          <a:p>
            <a:endParaRPr lang="fr-FR" sz="2400" b="1" dirty="0">
              <a:latin typeface="+mj-lt"/>
              <a:ea typeface="+mj-ea"/>
              <a:cs typeface="+mj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b="1" dirty="0">
                <a:latin typeface="+mj-lt"/>
                <a:ea typeface="+mj-ea"/>
                <a:cs typeface="+mj-cs"/>
              </a:rPr>
              <a:t>Un pilotage associant collège et parents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2400" b="1" dirty="0">
              <a:latin typeface="+mj-lt"/>
              <a:ea typeface="+mj-ea"/>
              <a:cs typeface="+mj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b="1" dirty="0">
                <a:latin typeface="+mj-lt"/>
                <a:ea typeface="+mj-ea"/>
                <a:cs typeface="+mj-cs"/>
              </a:rPr>
              <a:t>Un groupe WhatsApp dédié depuis novembre 2021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2400" b="1" dirty="0">
              <a:latin typeface="+mj-lt"/>
              <a:ea typeface="+mj-ea"/>
              <a:cs typeface="+mj-cs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b="1" dirty="0">
                <a:latin typeface="+mj-lt"/>
                <a:ea typeface="+mj-ea"/>
                <a:cs typeface="+mj-cs"/>
              </a:rPr>
              <a:t>Le portage et l’animation par une médiatrice (association Osez la Médiation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24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3568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1EF26-4E41-DAC1-7EEE-CA1C55A6D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Objectifs visés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1119A01-5942-85F4-72F1-84C7B06079CC}"/>
              </a:ext>
            </a:extLst>
          </p:cNvPr>
          <p:cNvSpPr txBox="1"/>
          <p:nvPr/>
        </p:nvSpPr>
        <p:spPr>
          <a:xfrm>
            <a:off x="544750" y="1988284"/>
            <a:ext cx="7833706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9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Créer des liens de qualité entre une diversité de parents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Contribuer à la qualité de relation entre collège et parents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Développer la capacité d’agir (</a:t>
            </a:r>
            <a:r>
              <a:rPr lang="fr-FR" sz="2400" b="1" dirty="0" err="1"/>
              <a:t>empowerment</a:t>
            </a:r>
            <a:r>
              <a:rPr lang="fr-FR" sz="2400" b="1" dirty="0"/>
              <a:t>) face aux enjeux de l’adolescence</a:t>
            </a:r>
          </a:p>
          <a:p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Accompagner notamment la transition école-collège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b="1" dirty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125399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1EF26-4E41-DAC1-7EEE-CA1C55A6D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76600"/>
            <a:ext cx="7406640" cy="1356360"/>
          </a:xfrm>
        </p:spPr>
        <p:txBody>
          <a:bodyPr/>
          <a:lstStyle/>
          <a:p>
            <a:r>
              <a:rPr lang="fr-FR" b="1" dirty="0"/>
              <a:t>Contexte(s) de l’action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1119A01-5942-85F4-72F1-84C7B06079CC}"/>
              </a:ext>
            </a:extLst>
          </p:cNvPr>
          <p:cNvSpPr txBox="1"/>
          <p:nvPr/>
        </p:nvSpPr>
        <p:spPr>
          <a:xfrm>
            <a:off x="411480" y="1546324"/>
            <a:ext cx="8129405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b="1" dirty="0">
              <a:highlight>
                <a:srgbClr val="FFFF00"/>
              </a:highligh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Un environnement urbain spécifique (dalle des Olympiades, tours) et une diversité sociale et culturelle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Des relations de qualité entre le collège, les représentants des parents et les parents</a:t>
            </a:r>
          </a:p>
          <a:p>
            <a:endParaRPr lang="fr-F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Une expérience de « parents référents » par classe (confinement) et une écoute des idées des parents (amélioration continue)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b="1" dirty="0"/>
              <a:t>L’attente d’autres formats d’échanges avec le collège</a:t>
            </a:r>
          </a:p>
          <a:p>
            <a:endParaRPr lang="fr-FR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79607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1EF26-4E41-DAC1-7EEE-CA1C55A6D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43350"/>
            <a:ext cx="7406640" cy="1356360"/>
          </a:xfrm>
        </p:spPr>
        <p:txBody>
          <a:bodyPr/>
          <a:lstStyle/>
          <a:p>
            <a:r>
              <a:rPr lang="fr-FR" b="1" dirty="0"/>
              <a:t>Publics  visés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1119A01-5942-85F4-72F1-84C7B06079CC}"/>
              </a:ext>
            </a:extLst>
          </p:cNvPr>
          <p:cNvSpPr txBox="1"/>
          <p:nvPr/>
        </p:nvSpPr>
        <p:spPr>
          <a:xfrm>
            <a:off x="406400" y="1734286"/>
            <a:ext cx="79720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Les parents d’élèves du collège avec une attention particulière pour :</a:t>
            </a:r>
            <a:endParaRPr lang="fr-FR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Les parents d’élèves de 6</a:t>
            </a:r>
            <a:r>
              <a:rPr lang="fr-FR" sz="2400" baseline="30000" dirty="0"/>
              <a:t>ème</a:t>
            </a:r>
            <a:r>
              <a:rPr lang="fr-FR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Les familles « éloignées » du collège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Les familles monoparentales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Les familles en situation de fragilité sociale et économique</a:t>
            </a:r>
          </a:p>
          <a:p>
            <a:endParaRPr lang="fr-FR" sz="2400" dirty="0"/>
          </a:p>
          <a:p>
            <a:r>
              <a:rPr lang="fr-FR" sz="2400" b="1" dirty="0"/>
              <a:t>Les professionnels</a:t>
            </a:r>
          </a:p>
          <a:p>
            <a:r>
              <a:rPr lang="fr-FR" sz="2400" dirty="0"/>
              <a:t>La direction du collège, des membres de l’équipe pédagogique ainsi que des partenaires du collège susceptibles d’apporter des éclairage sur des thèmes précis</a:t>
            </a:r>
          </a:p>
          <a:p>
            <a:r>
              <a:rPr lang="fr-FR" sz="2400" b="1" dirty="0"/>
              <a:t> </a:t>
            </a:r>
          </a:p>
          <a:p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18574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CCE404-CC59-BEC6-D206-ECE03F339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715" y="609600"/>
            <a:ext cx="7406640" cy="1356360"/>
          </a:xfrm>
        </p:spPr>
        <p:txBody>
          <a:bodyPr/>
          <a:lstStyle/>
          <a:p>
            <a:pPr marL="742950" indent="-742950">
              <a:buFont typeface="+mj-lt"/>
              <a:buAutoNum type="arabicPeriod" startAt="3"/>
            </a:pPr>
            <a:r>
              <a:rPr lang="fr-FR" b="1" dirty="0"/>
              <a:t>Réalisation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C3BAEA1-E7D4-09A5-6C60-FEC89961FB8D}"/>
              </a:ext>
            </a:extLst>
          </p:cNvPr>
          <p:cNvSpPr txBox="1"/>
          <p:nvPr/>
        </p:nvSpPr>
        <p:spPr>
          <a:xfrm>
            <a:off x="857250" y="2072641"/>
            <a:ext cx="740664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latin typeface="+mj-lt"/>
                <a:ea typeface="+mj-ea"/>
                <a:cs typeface="+mj-cs"/>
              </a:rPr>
              <a:t>Les modalités</a:t>
            </a:r>
          </a:p>
          <a:p>
            <a:endParaRPr lang="fr-FR" sz="2800" b="1" dirty="0">
              <a:latin typeface="+mj-lt"/>
              <a:ea typeface="+mj-ea"/>
              <a:cs typeface="+mj-cs"/>
            </a:endParaRPr>
          </a:p>
          <a:p>
            <a:endParaRPr lang="fr-FR" sz="700" b="1" dirty="0">
              <a:latin typeface="+mj-lt"/>
              <a:ea typeface="+mj-ea"/>
              <a:cs typeface="+mj-cs"/>
            </a:endParaRPr>
          </a:p>
          <a:p>
            <a:pPr marL="571500" indent="-5715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Des rencontres mensuelles</a:t>
            </a:r>
          </a:p>
          <a:p>
            <a:pPr marL="571500" indent="-571500">
              <a:buFont typeface="+mj-lt"/>
              <a:buAutoNum type="alphaLcPeriod"/>
            </a:pPr>
            <a:endParaRPr lang="fr-FR" sz="24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571500" indent="-5715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Un programme thématique</a:t>
            </a:r>
          </a:p>
          <a:p>
            <a:pPr marL="571500" indent="-571500">
              <a:buFont typeface="+mj-lt"/>
              <a:buAutoNum type="alphaLcPeriod"/>
            </a:pPr>
            <a:endParaRPr lang="fr-FR" sz="24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571500" indent="-5715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Un groupe WhatsApp dédié</a:t>
            </a:r>
          </a:p>
          <a:p>
            <a:pPr marL="571500" indent="-571500">
              <a:buFont typeface="+mj-lt"/>
              <a:buAutoNum type="alphaLcPeriod"/>
            </a:pPr>
            <a:endParaRPr lang="fr-FR" sz="24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571500" indent="-571500">
              <a:buFont typeface="+mj-lt"/>
              <a:buAutoNum type="alphaLcPeriod"/>
            </a:pPr>
            <a:r>
              <a:rPr lang="fr-FR" sz="2400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Pilotage et soutien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fr-FR" sz="24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7091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22586E-7474-1CF9-AD94-D7DC96519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398503"/>
            <a:ext cx="7406640" cy="1354252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LcPeriod"/>
            </a:pPr>
            <a:r>
              <a:rPr lang="fr-FR" b="1" dirty="0"/>
              <a:t>Des échanges mensuels</a:t>
            </a:r>
            <a:endParaRPr lang="fr-FR" sz="4000" b="1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F836FAA-B653-29AE-98C2-297B87DDE692}"/>
              </a:ext>
            </a:extLst>
          </p:cNvPr>
          <p:cNvSpPr txBox="1"/>
          <p:nvPr/>
        </p:nvSpPr>
        <p:spPr>
          <a:xfrm>
            <a:off x="678481" y="1843491"/>
            <a:ext cx="7652115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latin typeface="Corbel" panose="020B0503020204020204"/>
                <a:ea typeface="+mj-ea"/>
                <a:cs typeface="+mj-cs"/>
              </a:rPr>
              <a:t>U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n jeudi par mois de 18h30 à 20h depuis novembre 2020</a:t>
            </a:r>
            <a:endParaRPr lang="fr-FR" sz="24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Accueil par le principal adjoint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Thèmes programmés avec les parents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Animation par une médiatrice spécialisée (échanges de pratiques, accompagnement de la parentalité)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Partenariat avec la FCPE</a:t>
            </a:r>
          </a:p>
          <a:p>
            <a:r>
              <a:rPr lang="fr-FR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Pour accompagner la scolarité de votre collégien(ne) et l’aider à vivre pleinement son adolescence </a:t>
            </a:r>
            <a:endParaRPr lang="fr-FR" sz="2000" b="1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20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artagez </a:t>
            </a:r>
            <a:r>
              <a:rPr lang="fr-FR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l’expérience de parents et d’élus</a:t>
            </a:r>
            <a:endParaRPr lang="fr-FR" sz="20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Échangez avec des professionnels du collège ou des experts invités selon vos besoins</a:t>
            </a:r>
            <a:endParaRPr lang="fr-FR" sz="20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0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Entraidez-vous pour trouver « vos » réponses de parents</a:t>
            </a:r>
            <a:r>
              <a:rPr lang="fr-FR" sz="2000" b="1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fr-FR" sz="20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>
              <a:cs typeface="Times New Roman" panose="02020603050405020304" pitchFamily="18" charset="0"/>
            </a:endParaRPr>
          </a:p>
        </p:txBody>
      </p:sp>
      <p:sp>
        <p:nvSpPr>
          <p:cNvPr id="4" name="Cadre 3">
            <a:extLst>
              <a:ext uri="{FF2B5EF4-FFF2-40B4-BE49-F238E27FC236}">
                <a16:creationId xmlns:a16="http://schemas.microsoft.com/office/drawing/2014/main" id="{1D64D529-B068-7D7C-A63C-343C425510EC}"/>
              </a:ext>
            </a:extLst>
          </p:cNvPr>
          <p:cNvSpPr/>
          <p:nvPr/>
        </p:nvSpPr>
        <p:spPr>
          <a:xfrm>
            <a:off x="473528" y="4130565"/>
            <a:ext cx="7857067" cy="2115728"/>
          </a:xfrm>
          <a:prstGeom prst="frame">
            <a:avLst>
              <a:gd name="adj1" fmla="val 1174"/>
            </a:avLst>
          </a:prstGeom>
          <a:solidFill>
            <a:schemeClr val="accent1">
              <a:alpha val="4742"/>
            </a:schemeClr>
          </a:solidFill>
          <a:ln w="3175" cmpd="sng">
            <a:solidFill>
              <a:schemeClr val="accent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n w="0">
                <a:solidFill>
                  <a:schemeClr val="accent1"/>
                </a:solidFill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063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EC6F1C-CBBF-AE4E-7084-80E81EFD0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69" y="329569"/>
            <a:ext cx="7727847" cy="1307906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LcPeriod" startAt="2"/>
            </a:pPr>
            <a:r>
              <a:rPr lang="fr-FR" b="1" dirty="0"/>
              <a:t>Un programme thématique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3796C2A-E78F-B452-22B1-C6C683F29058}"/>
              </a:ext>
            </a:extLst>
          </p:cNvPr>
          <p:cNvSpPr txBox="1"/>
          <p:nvPr/>
        </p:nvSpPr>
        <p:spPr>
          <a:xfrm>
            <a:off x="630620" y="1264949"/>
            <a:ext cx="821891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Café d’accueil</a:t>
            </a:r>
            <a:endParaRPr lang="fr-FR" sz="2000" dirty="0">
              <a:solidFill>
                <a:srgbClr val="C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Questions de r</a:t>
            </a:r>
            <a:r>
              <a:rPr lang="fr-FR" sz="20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entrée </a:t>
            </a:r>
            <a:r>
              <a:rPr lang="fr-FR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(2 enseignants)</a:t>
            </a:r>
            <a:r>
              <a:rPr lang="fr-FR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cs typeface="Times New Roman" panose="02020603050405020304" pitchFamily="18" charset="0"/>
              </a:rPr>
              <a:t>Aider nos adolescents à acquérir de bonnes méthodes de travail </a:t>
            </a:r>
            <a:r>
              <a:rPr lang="fr-F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(Zup de Co)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cs typeface="Times New Roman" panose="02020603050405020304" pitchFamily="18" charset="0"/>
              </a:rPr>
              <a:t>Éveil au monde professionnel : Comment échanger avec nos adolescents sur leur avenir ? (</a:t>
            </a:r>
            <a:r>
              <a:rPr lang="fr-FR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psy EN)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b="1" dirty="0">
                <a:cs typeface="Times New Roman" panose="02020603050405020304" pitchFamily="18" charset="0"/>
              </a:rPr>
              <a:t>Veiller au bien-être des adolescents : quelles expériences et quelles ressources pour les parents ? </a:t>
            </a:r>
            <a:r>
              <a:rPr lang="fr-F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(infirmière)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b="1" dirty="0">
                <a:cs typeface="Times New Roman" panose="02020603050405020304" pitchFamily="18" charset="0"/>
              </a:rPr>
              <a:t>Téléphone, Internet, réseaux sociaux, jeux vidéo… Aider nos adolescents à faire bon usage des écrans </a:t>
            </a:r>
            <a:r>
              <a:rPr lang="fr-F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(psychologue de prévention des addictions)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b="1" dirty="0">
                <a:cs typeface="Times New Roman" panose="02020603050405020304" pitchFamily="18" charset="0"/>
              </a:rPr>
              <a:t>Bien-être des adolescents : Focus sur les ressources et les réponses aux parents </a:t>
            </a:r>
            <a:r>
              <a:rPr lang="fr-FR" sz="2000" dirty="0">
                <a:cs typeface="Times New Roman" panose="02020603050405020304" pitchFamily="18" charset="0"/>
              </a:rPr>
              <a:t>(</a:t>
            </a:r>
            <a:r>
              <a:rPr lang="fr-F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principale adjointe, ex-CPE du collège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b="1" dirty="0">
                <a:cs typeface="Times New Roman" panose="02020603050405020304" pitchFamily="18" charset="0"/>
              </a:rPr>
              <a:t>Comment dénouer les conflits avec nos adolescents ? </a:t>
            </a:r>
            <a:r>
              <a:rPr lang="fr-FR" sz="2000" dirty="0">
                <a:cs typeface="Times New Roman" panose="02020603050405020304" pitchFamily="18" charset="0"/>
              </a:rPr>
              <a:t>avec OLM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b="1" dirty="0">
                <a:cs typeface="Times New Roman" panose="02020603050405020304" pitchFamily="18" charset="0"/>
              </a:rPr>
              <a:t>Sécurité, confiance, responsabilité : nos adolescents dans l’espace public</a:t>
            </a:r>
            <a:r>
              <a:rPr lang="fr-FR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fr-F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avec les médiateurs municipaux et le CPE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fr-FR" sz="2000" b="1" dirty="0">
                <a:cs typeface="Times New Roman" panose="02020603050405020304" pitchFamily="18" charset="0"/>
              </a:rPr>
              <a:t>Pot de fin d’année </a:t>
            </a:r>
            <a:r>
              <a:rPr lang="fr-FR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avec les parents des futurs 6</a:t>
            </a:r>
            <a:r>
              <a:rPr lang="fr-FR" sz="2000" baseline="30000" dirty="0">
                <a:solidFill>
                  <a:srgbClr val="000000"/>
                </a:solidFill>
                <a:cs typeface="Times New Roman" panose="02020603050405020304" pitchFamily="18" charset="0"/>
              </a:rPr>
              <a:t>ème </a:t>
            </a:r>
            <a:endParaRPr lang="fr-FR" sz="280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204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0F5E7D-27DC-3441-0E8A-B73D11A5A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53" y="609600"/>
            <a:ext cx="8471647" cy="99108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LcPeriod" startAt="3"/>
            </a:pPr>
            <a:r>
              <a:rPr lang="fr-FR" b="1" dirty="0"/>
              <a:t>Un groupe WhatsApp dédié </a:t>
            </a: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8FF53A4-A853-8650-F75A-8580D1514021}"/>
              </a:ext>
            </a:extLst>
          </p:cNvPr>
          <p:cNvSpPr txBox="1"/>
          <p:nvPr/>
        </p:nvSpPr>
        <p:spPr>
          <a:xfrm>
            <a:off x="700031" y="1710044"/>
            <a:ext cx="774393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45 parents</a:t>
            </a:r>
          </a:p>
          <a:p>
            <a:endParaRPr lang="fr-FR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Co-administration par la FCPE et le tiers médiateur</a:t>
            </a:r>
            <a:endParaRPr lang="fr-FR" sz="2400" dirty="0"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Accueil et présentation des nouveaux membres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Rappels et relances pour les rencontres mensuelles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Identification des questions en amont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Partage de ressources et d’informations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Soutien mutuel, échanges au quotidien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cs typeface="Times New Roman" panose="02020603050405020304" pitchFamily="18" charset="0"/>
              </a:rPr>
              <a:t>Organisation des pots lors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388432060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2636</TotalTime>
  <Words>951</Words>
  <Application>Microsoft Office PowerPoint</Application>
  <PresentationFormat>Affichage à l'écran (4:3)</PresentationFormat>
  <Paragraphs>157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Corbel</vt:lpstr>
      <vt:lpstr>Times New Roman</vt:lpstr>
      <vt:lpstr>Base</vt:lpstr>
      <vt:lpstr>1-Titre de l’action présentée </vt:lpstr>
      <vt:lpstr>2 - En quoi consiste l’action ? </vt:lpstr>
      <vt:lpstr>Objectifs visés</vt:lpstr>
      <vt:lpstr>Contexte(s) de l’action</vt:lpstr>
      <vt:lpstr>Publics  visés</vt:lpstr>
      <vt:lpstr>Réalisation</vt:lpstr>
      <vt:lpstr>Des échanges mensuels</vt:lpstr>
      <vt:lpstr>Un programme thématique</vt:lpstr>
      <vt:lpstr>Un groupe WhatsApp dédié </vt:lpstr>
      <vt:lpstr>Pilotage et soutien  </vt:lpstr>
      <vt:lpstr>Réalisation</vt:lpstr>
      <vt:lpstr>Les acteurs mobilisés</vt:lpstr>
      <vt:lpstr>Les acteurs mobilisés</vt:lpstr>
      <vt:lpstr>Réalisation</vt:lpstr>
      <vt:lpstr>Présentation PowerPoint</vt:lpstr>
      <vt:lpstr> Bilan et perspectives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Asma Boukaddour</dc:creator>
  <cp:lastModifiedBy>Utilisateur Windows</cp:lastModifiedBy>
  <cp:revision>62</cp:revision>
  <dcterms:created xsi:type="dcterms:W3CDTF">2023-01-13T18:04:45Z</dcterms:created>
  <dcterms:modified xsi:type="dcterms:W3CDTF">2023-03-29T16:11:56Z</dcterms:modified>
</cp:coreProperties>
</file>