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91" r:id="rId1"/>
  </p:sldMasterIdLst>
  <p:notesMasterIdLst>
    <p:notesMasterId r:id="rId8"/>
  </p:notesMasterIdLst>
  <p:sldIdLst>
    <p:sldId id="258" r:id="rId2"/>
    <p:sldId id="270" r:id="rId3"/>
    <p:sldId id="271" r:id="rId4"/>
    <p:sldId id="272" r:id="rId5"/>
    <p:sldId id="273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00BA"/>
    <a:srgbClr val="A300A4"/>
    <a:srgbClr val="77EEF3"/>
    <a:srgbClr val="FFE974"/>
    <a:srgbClr val="4D9BF3"/>
    <a:srgbClr val="F85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44" autoAdjust="0"/>
    <p:restoredTop sz="94660"/>
  </p:normalViewPr>
  <p:slideViewPr>
    <p:cSldViewPr snapToGrid="0" snapToObjects="1">
      <p:cViewPr varScale="1">
        <p:scale>
          <a:sx n="41" d="100"/>
          <a:sy n="41" d="100"/>
        </p:scale>
        <p:origin x="58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76C8E-B84A-4BC4-BC7C-FA54B2C909A0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561D4-3E75-41B4-AE74-A2F4568471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632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561D4-3E75-41B4-AE74-A2F45684717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819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7340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3927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78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862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87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4465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4159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760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8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04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792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504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  <p:sldLayoutId id="2147483995" r:id="rId4"/>
    <p:sldLayoutId id="2147483996" r:id="rId5"/>
    <p:sldLayoutId id="2147483997" r:id="rId6"/>
    <p:sldLayoutId id="2147483998" r:id="rId7"/>
    <p:sldLayoutId id="2147483999" r:id="rId8"/>
    <p:sldLayoutId id="2147484000" r:id="rId9"/>
    <p:sldLayoutId id="2147484001" r:id="rId10"/>
    <p:sldLayoutId id="214748400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5545" y="2327563"/>
            <a:ext cx="7583487" cy="625601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000" dirty="0" smtClean="0">
                <a:solidFill>
                  <a:schemeClr val="tx1"/>
                </a:solidFill>
              </a:rPr>
              <a:t/>
            </a:r>
            <a:br>
              <a:rPr lang="fr-FR" sz="4000" dirty="0" smtClean="0">
                <a:solidFill>
                  <a:schemeClr val="tx1"/>
                </a:solidFill>
              </a:rPr>
            </a:br>
            <a:r>
              <a:rPr lang="fr-FR" sz="4000" dirty="0">
                <a:solidFill>
                  <a:schemeClr val="tx1"/>
                </a:solidFill>
              </a:rPr>
              <a:t/>
            </a:r>
            <a:br>
              <a:rPr lang="fr-FR" sz="4000" dirty="0">
                <a:solidFill>
                  <a:schemeClr val="tx1"/>
                </a:solidFill>
              </a:rPr>
            </a:br>
            <a:r>
              <a:rPr lang="fr-FR" sz="4000" b="1" dirty="0" smtClean="0">
                <a:solidFill>
                  <a:srgbClr val="660066"/>
                </a:solidFill>
                <a:latin typeface="Apple Chancery"/>
                <a:cs typeface="Apple Chancery"/>
              </a:rPr>
              <a:t>2</a:t>
            </a:r>
            <a:r>
              <a:rPr lang="fr-FR" sz="4000" b="1" baseline="30000" dirty="0" smtClean="0">
                <a:solidFill>
                  <a:srgbClr val="660066"/>
                </a:solidFill>
                <a:latin typeface="Apple Chancery"/>
                <a:cs typeface="Apple Chancery"/>
              </a:rPr>
              <a:t>ème</a:t>
            </a:r>
            <a:r>
              <a:rPr lang="fr-FR" sz="4000" b="1" dirty="0" smtClean="0">
                <a:solidFill>
                  <a:srgbClr val="660066"/>
                </a:solidFill>
                <a:latin typeface="Apple Chancery"/>
                <a:cs typeface="Apple Chancery"/>
              </a:rPr>
              <a:t> séminaire </a:t>
            </a:r>
            <a:r>
              <a:rPr lang="fr-FR" b="1" dirty="0" smtClean="0">
                <a:solidFill>
                  <a:srgbClr val="660066"/>
                </a:solidFill>
                <a:latin typeface="Apple Chancery"/>
                <a:cs typeface="Apple Chancery"/>
              </a:rPr>
              <a:t>dédié à la persévérance scolaire</a:t>
            </a:r>
            <a:br>
              <a:rPr lang="fr-FR" b="1" dirty="0" smtClean="0">
                <a:solidFill>
                  <a:srgbClr val="660066"/>
                </a:solidFill>
                <a:latin typeface="Apple Chancery"/>
                <a:cs typeface="Apple Chancery"/>
              </a:rPr>
            </a:br>
            <a:r>
              <a:rPr lang="fr-FR" b="1" dirty="0">
                <a:solidFill>
                  <a:srgbClr val="660066"/>
                </a:solidFill>
                <a:latin typeface="Apple Chancery"/>
                <a:cs typeface="Apple Chancery"/>
              </a:rPr>
              <a:t/>
            </a:r>
            <a:br>
              <a:rPr lang="fr-FR" b="1" dirty="0">
                <a:solidFill>
                  <a:srgbClr val="660066"/>
                </a:solidFill>
                <a:latin typeface="Apple Chancery"/>
                <a:cs typeface="Apple Chancery"/>
              </a:rPr>
            </a:br>
            <a:r>
              <a:rPr lang="fr-FR" sz="4000" b="1" dirty="0" smtClean="0">
                <a:solidFill>
                  <a:srgbClr val="660066"/>
                </a:solidFill>
                <a:latin typeface="Apple Chancery"/>
                <a:cs typeface="Apple Chancery"/>
              </a:rPr>
              <a:t>« Agir collectivement en faveur de</a:t>
            </a:r>
            <a:r>
              <a:rPr lang="fr-FR" b="1" dirty="0" smtClean="0">
                <a:solidFill>
                  <a:srgbClr val="660066"/>
                </a:solidFill>
                <a:latin typeface="Apple Chancery"/>
                <a:cs typeface="Apple Chancery"/>
              </a:rPr>
              <a:t> la persévérance scolaire</a:t>
            </a:r>
            <a:r>
              <a:rPr lang="fr-FR" sz="4000" b="1" dirty="0" smtClean="0">
                <a:solidFill>
                  <a:srgbClr val="660066"/>
                </a:solidFill>
                <a:latin typeface="Apple Chancery"/>
                <a:cs typeface="Apple Chancery"/>
              </a:rPr>
              <a:t> » </a:t>
            </a:r>
            <a:br>
              <a:rPr lang="fr-FR" sz="4000" b="1" dirty="0" smtClean="0">
                <a:solidFill>
                  <a:srgbClr val="660066"/>
                </a:solidFill>
                <a:latin typeface="Apple Chancery"/>
                <a:cs typeface="Apple Chancery"/>
              </a:rPr>
            </a:br>
            <a:r>
              <a:rPr lang="fr-FR" sz="4000" b="1" dirty="0" smtClean="0">
                <a:solidFill>
                  <a:srgbClr val="660066"/>
                </a:solidFill>
                <a:latin typeface="Apple Chancery"/>
                <a:cs typeface="Apple Chancery"/>
              </a:rPr>
              <a:t/>
            </a:r>
            <a:br>
              <a:rPr lang="fr-FR" sz="4000" b="1" dirty="0" smtClean="0">
                <a:solidFill>
                  <a:srgbClr val="660066"/>
                </a:solidFill>
                <a:latin typeface="Apple Chancery"/>
                <a:cs typeface="Apple Chancery"/>
              </a:rPr>
            </a:br>
            <a:endParaRPr lang="fr-FR" sz="4000" b="1" dirty="0">
              <a:solidFill>
                <a:srgbClr val="660066"/>
              </a:solidFill>
              <a:latin typeface="Apple Chancery"/>
              <a:cs typeface="Apple Chancery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613751" y="4202864"/>
            <a:ext cx="46721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/>
                <a:cs typeface="Arial"/>
              </a:rPr>
              <a:t>Vendredi 10 mars 2023, 8H45 </a:t>
            </a:r>
          </a:p>
          <a:p>
            <a:endParaRPr lang="fr-FR" sz="2400" b="1" dirty="0">
              <a:latin typeface="Arial"/>
              <a:cs typeface="Arial"/>
            </a:endParaRPr>
          </a:p>
          <a:p>
            <a:r>
              <a:rPr lang="fr-FR" sz="2400" b="1" dirty="0" smtClean="0">
                <a:latin typeface="Arial"/>
                <a:cs typeface="Arial"/>
              </a:rPr>
              <a:t>		Lycée Jean Zay, Paris</a:t>
            </a:r>
          </a:p>
          <a:p>
            <a:endParaRPr lang="fr-FR" dirty="0" smtClean="0">
              <a:latin typeface="Arial"/>
              <a:cs typeface="Arial"/>
            </a:endParaRPr>
          </a:p>
          <a:p>
            <a:endParaRPr lang="fr-FR" dirty="0">
              <a:latin typeface="Arial"/>
              <a:cs typeface="Arial"/>
            </a:endParaRPr>
          </a:p>
        </p:txBody>
      </p:sp>
      <p:pic>
        <p:nvPicPr>
          <p:cNvPr id="5" name="Image 4" descr="https://encrypted-tbn1.gstatic.com/images?q=tbn:ANd9GcRKpPL2OCg3tg2NU-YbIMcq8OgRoeo9tULw13IiuEUaHfUOiaHC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65" y="277091"/>
            <a:ext cx="1186871" cy="10945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https://lh3.googleusercontent.com/RNlY3eRfE2Bdm1K_9RVpGGnGATrvK_pFKkFOY7K4qD3tvXmhxwBfNnFr0HorPGjniX0xe_F0Y_4LXrTz_aKj2AZP1KDxMU3xC5tfA7xoMesf0NIPEDC3OWRRIbd0_UcJaobiJMoYhF2VkuHv8G3ImsteTACpJRnsjvVAt8JZ2-P23U3Tlqx1351NTksXDQ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018" y="263833"/>
            <a:ext cx="1112317" cy="11077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591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332647" y="423310"/>
            <a:ext cx="184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 smtClean="0"/>
          </a:p>
          <a:p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1029"/>
            <a:ext cx="8633690" cy="4777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47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1382" y="736800"/>
            <a:ext cx="72320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rgbClr val="7F6000"/>
                </a:solidFill>
                <a:latin typeface="Arial" panose="020B0604020202020204" pitchFamily="34" charset="0"/>
              </a:rPr>
              <a:t>Atelier 5 ⇒ Coéducation et persévérance scolaire : quels leviers pour faciliter l’engagement des familles au service de la persévérance scolaire ?</a:t>
            </a:r>
            <a:endParaRPr lang="fr-FR" dirty="0"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5018" y="1794946"/>
            <a:ext cx="825038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  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317634" y="-1128422"/>
            <a:ext cx="8484669" cy="8017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1600" b="1" u="sng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1600" b="1" u="sng" dirty="0" smtClean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1600" b="1" u="sng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1600" b="1" u="sng" dirty="0" smtClean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1600" b="1" u="sng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1600" b="1" u="sng" dirty="0" smtClean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1600" b="1" u="sng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1600" b="1" u="sng" dirty="0" smtClean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1600" b="1" u="sng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b="1" u="sng" dirty="0" smtClean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b="1" u="sng" dirty="0" smtClean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b="1" u="sng" dirty="0" smtClean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L’implication </a:t>
            </a:r>
            <a:r>
              <a:rPr lang="fr-FR" altLang="fr-FR" b="1" u="sng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des parents dans une action de la Mission de Lutte contre le</a:t>
            </a:r>
            <a:endParaRPr lang="fr-FR" altLang="fr-FR" b="1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b="1" u="sng" dirty="0">
                <a:latin typeface="Calibri" panose="020F0502020204030204" pitchFamily="34" charset="0"/>
                <a:ea typeface="Arial MT"/>
                <a:cs typeface="Calibri" panose="020F0502020204030204" pitchFamily="34" charset="0"/>
              </a:rPr>
              <a:t>Décrochage Scolaire</a:t>
            </a:r>
            <a:endParaRPr lang="fr-FR" alt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dirty="0">
                <a:latin typeface="Calibri" panose="020F0502020204030204" pitchFamily="34" charset="0"/>
                <a:ea typeface="Arial MT"/>
                <a:cs typeface="Calibri" panose="020F0502020204030204" pitchFamily="34" charset="0"/>
              </a:rPr>
              <a:t>La Mission de Lutte contre le Décrochage Scolaire accueille les jeunes en voie de décrochage dans leurs établissements, et les jeunes sans solution de scolarité ni de formation.</a:t>
            </a:r>
            <a:endParaRPr lang="fr-FR" alt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dirty="0">
                <a:latin typeface="Calibri" panose="020F0502020204030204" pitchFamily="34" charset="0"/>
                <a:ea typeface="Arial MT"/>
                <a:cs typeface="Calibri" panose="020F0502020204030204" pitchFamily="34" charset="0"/>
              </a:rPr>
              <a:t>Les coordonnateurs de la MLDS contactent la famille et l’élève pour les inviter à </a:t>
            </a:r>
            <a:r>
              <a:rPr lang="fr-FR" altLang="fr-FR" b="1" dirty="0">
                <a:latin typeface="Calibri" panose="020F0502020204030204" pitchFamily="34" charset="0"/>
                <a:ea typeface="Arial MT"/>
                <a:cs typeface="Calibri" panose="020F0502020204030204" pitchFamily="34" charset="0"/>
              </a:rPr>
              <a:t>un</a:t>
            </a:r>
            <a:endParaRPr lang="fr-FR" altLang="fr-FR" b="1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b="1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premier entretien de recherche de solutions.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b="1" dirty="0">
              <a:latin typeface="Calibri" panose="020F0502020204030204" pitchFamily="34" charset="0"/>
              <a:ea typeface="Arial MT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MT"/>
                <a:cs typeface="Calibri" panose="020F0502020204030204" pitchFamily="34" charset="0"/>
              </a:rPr>
              <a:t>L’entretien initial avec le jeune et sa famille : dans </a:t>
            </a:r>
            <a:r>
              <a:rPr kumimoji="0" lang="fr-FR" altLang="fr-FR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MT"/>
                <a:cs typeface="Calibri" panose="020F0502020204030204" pitchFamily="34" charset="0"/>
              </a:rPr>
              <a:t>une autre spatialité et dynamique</a:t>
            </a:r>
            <a:endParaRPr kumimoji="0" lang="fr-FR" alt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MT"/>
                <a:cs typeface="Calibri" panose="020F0502020204030204" pitchFamily="34" charset="0"/>
              </a:rPr>
              <a:t>Le premier entretien, donné rapidement, a pour finalité de bien comprendre et analyser la situation du jeune afin de lui proposer la solution la plus adaptée.</a:t>
            </a:r>
            <a:endParaRPr kumimoji="0" lang="fr-FR" alt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MT"/>
                <a:cs typeface="Calibri" panose="020F0502020204030204" pitchFamily="34" charset="0"/>
              </a:rPr>
              <a:t>Il est précisé clairement, dès le début, le cadre et les objectifs visés par cet entretien.</a:t>
            </a:r>
            <a:endParaRPr kumimoji="0" lang="fr-FR" alt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Arial MT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MT"/>
                <a:cs typeface="Calibri" panose="020F0502020204030204" pitchFamily="34" charset="0"/>
              </a:rPr>
              <a:t>Le cadre 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MT"/>
                <a:cs typeface="Calibri" panose="020F0502020204030204" pitchFamily="34" charset="0"/>
              </a:rPr>
              <a:t>: un entretien d’une heure minimum, qui n’est pas un entretien de sanction mais de proposition.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MT"/>
                <a:cs typeface="Calibri" panose="020F0502020204030204" pitchFamily="34" charset="0"/>
              </a:rPr>
              <a:t>Les objectifs 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 MT"/>
                <a:cs typeface="Calibri" panose="020F0502020204030204" pitchFamily="34" charset="0"/>
              </a:rPr>
              <a:t>: essayer de trouver ensemble une ou des solutions de parcours.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/>
            </a:r>
            <a:b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</a:b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40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1382" y="590262"/>
            <a:ext cx="72320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rgbClr val="7F6000"/>
                </a:solidFill>
                <a:latin typeface="Arial" panose="020B0604020202020204" pitchFamily="34" charset="0"/>
              </a:rPr>
              <a:t>Atelier 5 ⇒ Coéducation et persévérance scolaire : quels leviers pour faciliter l’engagement des familles au service de la persévérance scolaire ?</a:t>
            </a:r>
            <a:endParaRPr lang="fr-FR" dirty="0"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2227" y="1513592"/>
            <a:ext cx="8395588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Les leviers identifiés pour faciliter l’engagement des familles</a:t>
            </a:r>
          </a:p>
          <a:p>
            <a:r>
              <a:rPr lang="fr-FR" u="heavy" dirty="0">
                <a:latin typeface="Calibri" panose="020F0502020204030204" pitchFamily="34" charset="0"/>
                <a:cs typeface="Calibri" panose="020F0502020204030204" pitchFamily="34" charset="0"/>
              </a:rPr>
              <a:t> Des modalités de communication essentielles pour la réussite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0"/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L’écoute, l’attention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portées à la famille : remercier systématiquement le(s) parent(s) et ou l’éducateur d’avoir pu se libérer pour accompagner le jeune.</a:t>
            </a:r>
          </a:p>
          <a:p>
            <a:pPr lvl="0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Dire où se situe le coordonnateur MLDS : se présenter en énumérant nos fonctions qui ne sont pas celles de CPE, de psychologue, de PSY-EN, de juge pour enfant…</a:t>
            </a:r>
          </a:p>
          <a:p>
            <a:pPr lvl="0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Une 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posture neutre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: même en ayant des informations sur l’antériorité du parcours de l’élève et sur son environnement.</a:t>
            </a: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fr-FR" u="heavy" dirty="0"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fr-FR" u="heavy" dirty="0" err="1">
                <a:latin typeface="Calibri" panose="020F0502020204030204" pitchFamily="34" charset="0"/>
                <a:cs typeface="Calibri" panose="020F0502020204030204" pitchFamily="34" charset="0"/>
              </a:rPr>
              <a:t>co</a:t>
            </a:r>
            <a:r>
              <a:rPr lang="fr-FR" u="heavy" dirty="0">
                <a:latin typeface="Calibri" panose="020F0502020204030204" pitchFamily="34" charset="0"/>
                <a:cs typeface="Calibri" panose="020F0502020204030204" pitchFamily="34" charset="0"/>
              </a:rPr>
              <a:t>-construction de pistes, leur mise en </a:t>
            </a:r>
            <a:r>
              <a:rPr lang="fr-FR" u="heavy" dirty="0" err="1">
                <a:latin typeface="Calibri" panose="020F0502020204030204" pitchFamily="34" charset="0"/>
                <a:cs typeface="Calibri" panose="020F0502020204030204" pitchFamily="34" charset="0"/>
              </a:rPr>
              <a:t>oeuvre</a:t>
            </a:r>
            <a:r>
              <a:rPr lang="fr-FR" u="heavy" dirty="0">
                <a:latin typeface="Calibri" panose="020F0502020204030204" pitchFamily="34" charset="0"/>
                <a:cs typeface="Calibri" panose="020F0502020204030204" pitchFamily="34" charset="0"/>
              </a:rPr>
              <a:t> et le suivi </a:t>
            </a:r>
            <a:r>
              <a:rPr lang="fr-FR" u="sng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Droit d’information des parents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pour construire étape par étape le parcours et donner</a:t>
            </a: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les perspectives à venir.</a:t>
            </a:r>
          </a:p>
          <a:p>
            <a:pPr lvl="0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Essayer de formuler des pistes de solution construites ensemble pour sortir des</a:t>
            </a: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blocages.</a:t>
            </a:r>
          </a:p>
          <a:p>
            <a:pPr lvl="0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Réussir à établir et à maintenir, malgré les aléas du parcours du jeune, un lien</a:t>
            </a: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d’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estime réciproque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et de confiance par un discours honnête et empathique.</a:t>
            </a: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Un 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suivi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qui se concrétise par des appels et sms réguliers aux parents.</a:t>
            </a: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      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   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917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6863" y="1784838"/>
            <a:ext cx="8440614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b="1" dirty="0">
              <a:solidFill>
                <a:srgbClr val="7F6000"/>
              </a:solidFill>
              <a:effectLst/>
              <a:latin typeface="Arial" panose="020B0604020202020204" pitchFamily="34" charset="0"/>
            </a:endParaRPr>
          </a:p>
          <a:p>
            <a:r>
              <a:rPr lang="fr-FR" sz="1600" u="sng" dirty="0">
                <a:latin typeface="Arial" panose="020B0604020202020204" pitchFamily="34" charset="0"/>
                <a:cs typeface="Arial" panose="020B0604020202020204" pitchFamily="34" charset="0"/>
              </a:rPr>
              <a:t>Pourquoi l’implication des parents nous paraît importante : </a:t>
            </a:r>
            <a:endParaRPr lang="fr-FR" sz="16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6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 levier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pour la réussite du projet </a:t>
            </a: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 l’élève</a:t>
            </a:r>
          </a:p>
          <a:p>
            <a:endParaRPr lang="fr-F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 levier pour l’apaisement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dans le cadre familial. </a:t>
            </a:r>
            <a:endParaRPr lang="fr-F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fil du temps, si </a:t>
            </a: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les parents se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sentent en confiance, ils parlent de leurs difficultés au sein de la cellule familiale. </a:t>
            </a:r>
            <a:endParaRPr lang="fr-F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Cela permet de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leur proposer de faire le lien avec des personnes ressources de l’établissement : AS, service de la bourse, médecin scolaire</a:t>
            </a: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...et contribuer à l’amélioration du contexte familial.</a:t>
            </a: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b="1" dirty="0" smtClean="0">
              <a:solidFill>
                <a:srgbClr val="7F6000"/>
              </a:solidFill>
              <a:latin typeface="Arial" panose="020B0604020202020204" pitchFamily="34" charset="0"/>
            </a:endParaRPr>
          </a:p>
          <a:p>
            <a:pPr algn="ctr"/>
            <a:endParaRPr lang="fr-FR" b="1" dirty="0">
              <a:solidFill>
                <a:srgbClr val="7F6000"/>
              </a:solidFill>
              <a:effectLst/>
              <a:latin typeface="Arial" panose="020B0604020202020204" pitchFamily="34" charset="0"/>
            </a:endParaRPr>
          </a:p>
          <a:p>
            <a:pPr algn="ctr"/>
            <a:endParaRPr lang="fr-FR" b="1" dirty="0" smtClean="0">
              <a:solidFill>
                <a:srgbClr val="7F6000"/>
              </a:solidFill>
              <a:latin typeface="Arial" panose="020B0604020202020204" pitchFamily="34" charset="0"/>
            </a:endParaRPr>
          </a:p>
          <a:p>
            <a:pPr algn="ctr"/>
            <a:endParaRPr lang="fr-FR" b="1" dirty="0">
              <a:solidFill>
                <a:srgbClr val="7F6000"/>
              </a:solidFill>
              <a:effectLst/>
              <a:latin typeface="Arial" panose="020B0604020202020204" pitchFamily="34" charset="0"/>
            </a:endParaRPr>
          </a:p>
          <a:p>
            <a:pPr algn="ctr"/>
            <a:endParaRPr lang="fr-FR" b="1" dirty="0" smtClean="0">
              <a:solidFill>
                <a:srgbClr val="7F6000"/>
              </a:solidFill>
              <a:latin typeface="Arial" panose="020B0604020202020204" pitchFamily="34" charset="0"/>
            </a:endParaRPr>
          </a:p>
          <a:p>
            <a:pPr algn="ctr"/>
            <a:endParaRPr lang="fr-FR" dirty="0"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11382" y="590262"/>
            <a:ext cx="72320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rgbClr val="7F6000"/>
                </a:solidFill>
                <a:latin typeface="Arial" panose="020B0604020202020204" pitchFamily="34" charset="0"/>
              </a:rPr>
              <a:t>Atelier 5 ⇒ Coéducation et persévérance scolaire : quels leviers pour faciliter l’engagement des familles au service de la persévérance scolaire ?</a:t>
            </a:r>
            <a:endParaRPr lang="fr-F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12211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8473" y="704395"/>
            <a:ext cx="69569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>
                <a:solidFill>
                  <a:srgbClr val="CC4125"/>
                </a:solidFill>
                <a:latin typeface="Arial" panose="020B0604020202020204" pitchFamily="34" charset="0"/>
              </a:rPr>
              <a:t>Synthèse </a:t>
            </a:r>
            <a:r>
              <a:rPr lang="fr-FR" sz="2800" b="1" dirty="0" smtClean="0">
                <a:solidFill>
                  <a:srgbClr val="CC4125"/>
                </a:solidFill>
                <a:latin typeface="Arial" panose="020B0604020202020204" pitchFamily="34" charset="0"/>
              </a:rPr>
              <a:t>du </a:t>
            </a:r>
            <a:r>
              <a:rPr lang="fr-FR" sz="2800" b="1" dirty="0">
                <a:solidFill>
                  <a:srgbClr val="CC4125"/>
                </a:solidFill>
                <a:latin typeface="Arial" panose="020B0604020202020204" pitchFamily="34" charset="0"/>
              </a:rPr>
              <a:t>séminaire</a:t>
            </a:r>
            <a:endParaRPr lang="fr-FR" sz="28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683" y="2904284"/>
            <a:ext cx="3429000" cy="3429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01683" y="397245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/>
              <a:t>https://ladigitale.dev/digiwords/#/n/63ca523f8a1a3</a:t>
            </a:r>
          </a:p>
        </p:txBody>
      </p:sp>
    </p:spTree>
    <p:extLst>
      <p:ext uri="{BB962C8B-B14F-4D97-AF65-F5344CB8AC3E}">
        <p14:creationId xmlns:p14="http://schemas.microsoft.com/office/powerpoint/2010/main" val="341631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700</TotalTime>
  <Words>566</Words>
  <Application>Microsoft Office PowerPoint</Application>
  <PresentationFormat>Affichage à l'écran (4:3)</PresentationFormat>
  <Paragraphs>70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Apple Chancery</vt:lpstr>
      <vt:lpstr>Arial</vt:lpstr>
      <vt:lpstr>Arial MT</vt:lpstr>
      <vt:lpstr>Calibri</vt:lpstr>
      <vt:lpstr>Corbel</vt:lpstr>
      <vt:lpstr>Base</vt:lpstr>
      <vt:lpstr>  2ème séminaire dédié à la persévérance scolaire  « Agir collectivement en faveur de la persévérance scolaire »   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Asma Boukaddour</dc:creator>
  <cp:lastModifiedBy>Utilisateur Windows</cp:lastModifiedBy>
  <cp:revision>53</cp:revision>
  <dcterms:created xsi:type="dcterms:W3CDTF">2023-01-13T18:04:45Z</dcterms:created>
  <dcterms:modified xsi:type="dcterms:W3CDTF">2023-03-29T16:11:21Z</dcterms:modified>
</cp:coreProperties>
</file>