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320" r:id="rId6"/>
    <p:sldId id="330" r:id="rId7"/>
    <p:sldId id="321" r:id="rId8"/>
    <p:sldId id="309" r:id="rId9"/>
    <p:sldId id="303" r:id="rId10"/>
    <p:sldId id="332" r:id="rId11"/>
    <p:sldId id="311" r:id="rId12"/>
    <p:sldId id="312" r:id="rId13"/>
    <p:sldId id="314" r:id="rId14"/>
    <p:sldId id="333" r:id="rId15"/>
    <p:sldId id="323" r:id="rId16"/>
    <p:sldId id="324" r:id="rId17"/>
    <p:sldId id="327" r:id="rId18"/>
    <p:sldId id="325" r:id="rId19"/>
    <p:sldId id="326" r:id="rId20"/>
    <p:sldId id="329" r:id="rId21"/>
    <p:sldId id="263"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8D3915-1846-8836-C279-4B5F713C55B3}" name="Marie AMELLER" initials="MA" userId="S::m.ameller@centrenationaldulivre.fr::ca806d01-5aff-4ef6-929b-35b2c88072a0" providerId="AD"/>
  <p188:author id="{3850F2D8-32FA-F469-91B7-F8C8EDC10FB7}" name="Pierre REDOULES" initials="PR" userId="S::p.redoules@centrenationaldulivre.fr::7a70cd7f-4fcd-4cde-ae60-b010109008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70B5"/>
    <a:srgbClr val="6B0104"/>
    <a:srgbClr val="4B0103"/>
    <a:srgbClr val="ED7D31"/>
    <a:srgbClr val="E30615"/>
    <a:srgbClr val="7B1E82"/>
    <a:srgbClr val="000000"/>
    <a:srgbClr val="320096"/>
    <a:srgbClr val="C00000"/>
    <a:srgbClr val="C100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6" d="100"/>
          <a:sy n="46" d="100"/>
        </p:scale>
        <p:origin x="78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800" dirty="0"/>
              <a:t>Répartition par catégorie d’établissement</a:t>
            </a:r>
          </a:p>
        </c:rich>
      </c:tx>
      <c:layout>
        <c:manualLayout>
          <c:xMode val="edge"/>
          <c:yMode val="edge"/>
          <c:x val="0.1155397092592891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2326756696673747"/>
          <c:y val="0.14134936062682152"/>
          <c:w val="0.55089589371008363"/>
          <c:h val="0.66608465494588487"/>
        </c:manualLayout>
      </c:layout>
      <c:pieChart>
        <c:varyColors val="1"/>
        <c:ser>
          <c:idx val="0"/>
          <c:order val="0"/>
          <c:tx>
            <c:strRef>
              <c:f>Feuil1!$B$1</c:f>
              <c:strCache>
                <c:ptCount val="1"/>
                <c:pt idx="0">
                  <c:v>Répartition par catégorie d’établissement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21FA-4577-AFE0-0FA771A5BC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21FA-4577-AFE0-0FA771A5BC6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21FA-4577-AFE0-0FA771A5BC6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21FA-4577-AFE0-0FA771A5BC61}"/>
              </c:ext>
            </c:extLst>
          </c:dPt>
          <c:dLbls>
            <c:dLbl>
              <c:idx val="0"/>
              <c:layout>
                <c:manualLayout>
                  <c:x val="-0.20159977907456353"/>
                  <c:y val="5.7511073106010481E-2"/>
                </c:manualLayout>
              </c:layout>
              <c:tx>
                <c:rich>
                  <a:bodyPr/>
                  <a:lstStyle/>
                  <a:p>
                    <a:fld id="{685EAFA8-2CB1-48C8-B8E4-2813F6C97070}" type="VALUE">
                      <a:rPr lang="en-US" b="1">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FA-4577-AFE0-0FA771A5BC61}"/>
                </c:ext>
              </c:extLst>
            </c:dLbl>
            <c:dLbl>
              <c:idx val="1"/>
              <c:layout>
                <c:manualLayout>
                  <c:x val="7.5141042848425335E-2"/>
                  <c:y val="-0.15372554209379988"/>
                </c:manualLayout>
              </c:layout>
              <c:tx>
                <c:rich>
                  <a:bodyPr/>
                  <a:lstStyle/>
                  <a:p>
                    <a:fld id="{BE1391CA-C023-4682-A12D-621874CC864A}" type="VALUE">
                      <a:rPr lang="en-US" b="1">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FA-4577-AFE0-0FA771A5BC61}"/>
                </c:ext>
              </c:extLst>
            </c:dLbl>
            <c:dLbl>
              <c:idx val="2"/>
              <c:layout>
                <c:manualLayout>
                  <c:x val="0.17046851714043382"/>
                  <c:y val="-1.277557939600006E-2"/>
                </c:manualLayout>
              </c:layout>
              <c:tx>
                <c:rich>
                  <a:bodyPr/>
                  <a:lstStyle/>
                  <a:p>
                    <a:fld id="{A306F3C5-A124-4872-9FF1-1145FE018267}" type="VALUE">
                      <a:rPr lang="en-US" b="1">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1FA-4577-AFE0-0FA771A5BC61}"/>
                </c:ext>
              </c:extLst>
            </c:dLbl>
            <c:dLbl>
              <c:idx val="3"/>
              <c:layout>
                <c:manualLayout>
                  <c:x val="9.0675158061355662E-2"/>
                  <c:y val="0.14160511440068527"/>
                </c:manualLayout>
              </c:layout>
              <c:tx>
                <c:rich>
                  <a:bodyPr/>
                  <a:lstStyle/>
                  <a:p>
                    <a:fld id="{23FCD108-991B-419C-B1E3-1A42A8437018}" type="VALUE">
                      <a:rPr lang="en-US" b="1">
                        <a:solidFill>
                          <a:schemeClr val="bg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FA-4577-AFE0-0FA771A5BC6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Collège</c:v>
                </c:pt>
                <c:pt idx="1">
                  <c:v>LGT</c:v>
                </c:pt>
                <c:pt idx="2">
                  <c:v>Lycée professionnel</c:v>
                </c:pt>
                <c:pt idx="3">
                  <c:v>Lycée polyvalent</c:v>
                </c:pt>
              </c:strCache>
            </c:strRef>
          </c:cat>
          <c:val>
            <c:numRef>
              <c:f>Feuil1!$B$2:$B$5</c:f>
              <c:numCache>
                <c:formatCode>0.00%</c:formatCode>
                <c:ptCount val="4"/>
                <c:pt idx="0">
                  <c:v>0.432</c:v>
                </c:pt>
                <c:pt idx="1">
                  <c:v>0.2195</c:v>
                </c:pt>
                <c:pt idx="2">
                  <c:v>0.17069999999999999</c:v>
                </c:pt>
                <c:pt idx="3" formatCode="0%">
                  <c:v>0.1777</c:v>
                </c:pt>
              </c:numCache>
            </c:numRef>
          </c:val>
          <c:extLst>
            <c:ext xmlns:c16="http://schemas.microsoft.com/office/drawing/2014/chart" uri="{C3380CC4-5D6E-409C-BE32-E72D297353CC}">
              <c16:uniqueId val="{00000000-21FA-4577-AFE0-0FA771A5BC6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8.8561579784493555E-2"/>
          <c:y val="0.84350545357781903"/>
          <c:w val="0.82147139004262271"/>
          <c:h val="0.131898416412877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1" u="none" dirty="0"/>
              <a:t>RÉPARTITION</a:t>
            </a:r>
            <a:r>
              <a:rPr lang="en-US" sz="1200" b="1" u="none" baseline="0" dirty="0"/>
              <a:t> DES AUTEURS PAR GENRE</a:t>
            </a:r>
            <a:endParaRPr lang="en-US" sz="1200" b="1" u="none" dirty="0"/>
          </a:p>
        </c:rich>
      </c:tx>
      <c:layout>
        <c:manualLayout>
          <c:xMode val="edge"/>
          <c:yMode val="edge"/>
          <c:x val="0.17201470916106146"/>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Auteurs de Masterclass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49-47DC-B0EE-704F347A28F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449-47DC-B0EE-704F347A28F2}"/>
              </c:ext>
            </c:extLst>
          </c:dPt>
          <c:dLbls>
            <c:dLbl>
              <c:idx val="0"/>
              <c:layout>
                <c:manualLayout>
                  <c:x val="-0.17811266513384891"/>
                  <c:y val="2.60245552566454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449-47DC-B0EE-704F347A28F2}"/>
                </c:ext>
              </c:extLst>
            </c:dLbl>
            <c:dLbl>
              <c:idx val="1"/>
              <c:layout>
                <c:manualLayout>
                  <c:x val="0.17520243190926688"/>
                  <c:y val="-2.6100988056561897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449-47DC-B0EE-704F347A28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Hommes</c:v>
                </c:pt>
                <c:pt idx="1">
                  <c:v>Femmes</c:v>
                </c:pt>
              </c:strCache>
            </c:strRef>
          </c:cat>
          <c:val>
            <c:numRef>
              <c:f>Feuil1!$B$2:$B$3</c:f>
              <c:numCache>
                <c:formatCode>General</c:formatCode>
                <c:ptCount val="2"/>
                <c:pt idx="0">
                  <c:v>68</c:v>
                </c:pt>
                <c:pt idx="1">
                  <c:v>103</c:v>
                </c:pt>
              </c:numCache>
            </c:numRef>
          </c:val>
          <c:extLst>
            <c:ext xmlns:c16="http://schemas.microsoft.com/office/drawing/2014/chart" uri="{C3380CC4-5D6E-409C-BE32-E72D297353CC}">
              <c16:uniqueId val="{00000004-8449-47DC-B0EE-704F347A28F2}"/>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5795495224978049"/>
          <c:y val="0.38796346872411441"/>
          <c:w val="0.22007019866539682"/>
          <c:h val="0.359201609962534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1" dirty="0"/>
              <a:t>RÉPARTITION</a:t>
            </a:r>
            <a:r>
              <a:rPr lang="en-US" sz="1200" b="1" baseline="0" dirty="0"/>
              <a:t> DES AUTEURS PAR PROFESSION</a:t>
            </a:r>
          </a:p>
        </c:rich>
      </c:tx>
      <c:layout>
        <c:manualLayout>
          <c:xMode val="edge"/>
          <c:yMode val="edge"/>
          <c:x val="0.1262211296993670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Profession des auteurs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F7-4118-AF00-6F4DDF62CBA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F7-4118-AF00-6F4DDF62CB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F7-4118-AF00-6F4DDF62CBA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F7-4118-AF00-6F4DDF62CBA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5F7-4118-AF00-6F4DDF62CBA4}"/>
              </c:ext>
            </c:extLst>
          </c:dPt>
          <c:dLbls>
            <c:dLbl>
              <c:idx val="0"/>
              <c:layout>
                <c:manualLayout>
                  <c:x val="-0.17426532287624466"/>
                  <c:y val="-0.1598535092209262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5F7-4118-AF00-6F4DDF62CBA4}"/>
                </c:ext>
              </c:extLst>
            </c:dLbl>
            <c:dLbl>
              <c:idx val="1"/>
              <c:layout>
                <c:manualLayout>
                  <c:x val="0.11590493823508496"/>
                  <c:y val="-0.1051104800736419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5F7-4118-AF00-6F4DDF62CBA4}"/>
                </c:ext>
              </c:extLst>
            </c:dLbl>
            <c:dLbl>
              <c:idx val="2"/>
              <c:layout>
                <c:manualLayout>
                  <c:x val="0.14215480673596759"/>
                  <c:y val="3.425411274405174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5F7-4118-AF00-6F4DDF62CBA4}"/>
                </c:ext>
              </c:extLst>
            </c:dLbl>
            <c:dLbl>
              <c:idx val="3"/>
              <c:layout>
                <c:manualLayout>
                  <c:x val="9.1117085246886262E-2"/>
                  <c:y val="9.130287837337618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5F7-4118-AF00-6F4DDF62CBA4}"/>
                </c:ext>
              </c:extLst>
            </c:dLbl>
            <c:dLbl>
              <c:idx val="4"/>
              <c:delete val="1"/>
              <c:extLst>
                <c:ext xmlns:c15="http://schemas.microsoft.com/office/drawing/2012/chart" uri="{CE6537A1-D6FC-4f65-9D91-7224C49458BB}"/>
                <c:ext xmlns:c16="http://schemas.microsoft.com/office/drawing/2014/chart" uri="{C3380CC4-5D6E-409C-BE32-E72D297353CC}">
                  <c16:uniqueId val="{00000009-15F7-4118-AF00-6F4DDF62CBA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Écrivains</c:v>
                </c:pt>
                <c:pt idx="1">
                  <c:v>Auteurs de BD</c:v>
                </c:pt>
                <c:pt idx="2">
                  <c:v>Illustrateurs</c:v>
                </c:pt>
                <c:pt idx="3">
                  <c:v>Traducteurs</c:v>
                </c:pt>
                <c:pt idx="4">
                  <c:v>Poètes</c:v>
                </c:pt>
              </c:strCache>
            </c:strRef>
          </c:cat>
          <c:val>
            <c:numRef>
              <c:f>Feuil1!$B$2:$B$6</c:f>
              <c:numCache>
                <c:formatCode>General</c:formatCode>
                <c:ptCount val="5"/>
                <c:pt idx="0">
                  <c:v>96</c:v>
                </c:pt>
                <c:pt idx="1">
                  <c:v>25</c:v>
                </c:pt>
                <c:pt idx="2">
                  <c:v>20</c:v>
                </c:pt>
                <c:pt idx="3">
                  <c:v>13</c:v>
                </c:pt>
                <c:pt idx="4">
                  <c:v>17</c:v>
                </c:pt>
              </c:numCache>
            </c:numRef>
          </c:val>
          <c:extLst>
            <c:ext xmlns:c16="http://schemas.microsoft.com/office/drawing/2014/chart" uri="{C3380CC4-5D6E-409C-BE32-E72D297353CC}">
              <c16:uniqueId val="{0000000A-15F7-4118-AF00-6F4DDF62CBA4}"/>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6805327731005473"/>
          <c:y val="0.25624407933713728"/>
          <c:w val="0.42935162326558368"/>
          <c:h val="0.6867163988094009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fr-FR" sz="1200" dirty="0"/>
              <a:t>Pensez-vous que le dispositif de</a:t>
            </a:r>
            <a:r>
              <a:rPr lang="fr-FR" sz="1200" baseline="0" dirty="0"/>
              <a:t> </a:t>
            </a:r>
            <a:r>
              <a:rPr lang="fr-FR" sz="1200" dirty="0"/>
              <a:t>puisse avoir un impact sur la pratique de la lecture et/ou de l'écriture chez les jeunes ?</a:t>
            </a:r>
          </a:p>
        </c:rich>
      </c:tx>
      <c:layout>
        <c:manualLayout>
          <c:xMode val="edge"/>
          <c:yMode val="edge"/>
          <c:x val="2.9162975742621281E-2"/>
          <c:y val="1.2223646833304099E-2"/>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Pensez-vous que le dispositif de Résidence d'auteur à l'École puisse avoir un impact sur la pratique de la lecture et/ou de l'écriture chez les jeunes? (82 réponses)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5A-408D-9880-38FC7F4E1E4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56A4-49E7-A532-AEF5D7447A7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0-46E7-415B-8127-3550A97AFC1C}"/>
              </c:ext>
            </c:extLst>
          </c:dPt>
          <c:dLbls>
            <c:dLbl>
              <c:idx val="1"/>
              <c:delete val="1"/>
              <c:extLst>
                <c:ext xmlns:c15="http://schemas.microsoft.com/office/drawing/2012/chart" uri="{CE6537A1-D6FC-4f65-9D91-7224C49458BB}"/>
                <c:ext xmlns:c16="http://schemas.microsoft.com/office/drawing/2014/chart" uri="{C3380CC4-5D6E-409C-BE32-E72D297353CC}">
                  <c16:uniqueId val="{00000001-56A4-49E7-A532-AEF5D7447A77}"/>
                </c:ext>
              </c:extLst>
            </c:dLbl>
            <c:dLbl>
              <c:idx val="2"/>
              <c:delete val="1"/>
              <c:extLst>
                <c:ext xmlns:c15="http://schemas.microsoft.com/office/drawing/2012/chart" uri="{CE6537A1-D6FC-4f65-9D91-7224C49458BB}"/>
                <c:ext xmlns:c16="http://schemas.microsoft.com/office/drawing/2014/chart" uri="{C3380CC4-5D6E-409C-BE32-E72D297353CC}">
                  <c16:uniqueId val="{00000000-46E7-415B-8127-3550A97AFC1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OUI </c:v>
                </c:pt>
                <c:pt idx="1">
                  <c:v>NON </c:v>
                </c:pt>
                <c:pt idx="2">
                  <c:v>JE NE SAIS PAS </c:v>
                </c:pt>
              </c:strCache>
            </c:strRef>
          </c:cat>
          <c:val>
            <c:numRef>
              <c:f>Feuil1!$B$2:$B$4</c:f>
              <c:numCache>
                <c:formatCode>0.00%</c:formatCode>
                <c:ptCount val="3"/>
                <c:pt idx="0">
                  <c:v>1</c:v>
                </c:pt>
                <c:pt idx="1">
                  <c:v>0</c:v>
                </c:pt>
                <c:pt idx="2">
                  <c:v>0</c:v>
                </c:pt>
              </c:numCache>
            </c:numRef>
          </c:val>
          <c:extLst>
            <c:ext xmlns:c16="http://schemas.microsoft.com/office/drawing/2014/chart" uri="{C3380CC4-5D6E-409C-BE32-E72D297353CC}">
              <c16:uniqueId val="{00000000-56A4-49E7-A532-AEF5D7447A77}"/>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dirty="0"/>
              <a:t>La rencontre avec les élèves nourrit-elle votre travail d’auteur</a:t>
            </a:r>
            <a:r>
              <a:rPr lang="fr-FR" sz="1200" baseline="0" dirty="0"/>
              <a:t> ?</a:t>
            </a:r>
            <a:endParaRPr lang="fr-FR" sz="1200" dirty="0"/>
          </a:p>
        </c:rich>
      </c:tx>
      <c:layout>
        <c:manualLayout>
          <c:xMode val="edge"/>
          <c:yMode val="edge"/>
          <c:x val="4.659507952295041E-2"/>
          <c:y val="1.2369711713077037E-2"/>
        </c:manualLayout>
      </c:layout>
      <c:overlay val="0"/>
      <c:spPr>
        <a:noFill/>
        <a:ln>
          <a:noFill/>
        </a:ln>
        <a:effectLst/>
      </c:spPr>
    </c:title>
    <c:autoTitleDeleted val="0"/>
    <c:plotArea>
      <c:layout/>
      <c:pieChart>
        <c:varyColors val="1"/>
        <c:ser>
          <c:idx val="0"/>
          <c:order val="0"/>
          <c:tx>
            <c:strRef>
              <c:f>Feuil1!$B$1</c:f>
              <c:strCache>
                <c:ptCount val="1"/>
                <c:pt idx="0">
                  <c:v>La rencontre avec les élèves nourrit-elle votre travail de création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B05-4F16-ACD4-D81A7692798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B05-4F16-ACD4-D81A76927982}"/>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05-4F16-ACD4-D81A76927982}"/>
                </c:ext>
              </c:extLst>
            </c:dLbl>
            <c:spPr>
              <a:noFill/>
              <a:ln>
                <a:noFill/>
              </a:ln>
              <a:effectLst/>
            </c:spPr>
            <c:txPr>
              <a:bodyPr rot="0" spcFirstLastPara="1" vertOverflow="ellipsis" vert="horz" wrap="square" lIns="36000" tIns="19050" rIns="36000" bIns="19050" anchor="ctr" anchorCtr="0">
                <a:spAutoFit/>
              </a:bodyPr>
              <a:lstStyle/>
              <a:p>
                <a:pPr>
                  <a:defRPr sz="1197"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Feuil1!$A$2:$A$3</c:f>
              <c:strCache>
                <c:ptCount val="2"/>
                <c:pt idx="0">
                  <c:v>OUI</c:v>
                </c:pt>
                <c:pt idx="1">
                  <c:v>NON</c:v>
                </c:pt>
              </c:strCache>
            </c:strRef>
          </c:cat>
          <c:val>
            <c:numRef>
              <c:f>Feuil1!$B$2:$B$3</c:f>
              <c:numCache>
                <c:formatCode>0.00%</c:formatCode>
                <c:ptCount val="2"/>
                <c:pt idx="0">
                  <c:v>0.82399999999999995</c:v>
                </c:pt>
                <c:pt idx="1">
                  <c:v>0.17599999999999999</c:v>
                </c:pt>
              </c:numCache>
            </c:numRef>
          </c:val>
          <c:extLst>
            <c:ext xmlns:c16="http://schemas.microsoft.com/office/drawing/2014/chart" uri="{C3380CC4-5D6E-409C-BE32-E72D297353CC}">
              <c16:uniqueId val="{00000004-5B05-4F16-ACD4-D81A7692798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en-US" sz="1400" b="0" dirty="0" err="1"/>
              <a:t>Souhaiteriez-vous</a:t>
            </a:r>
            <a:r>
              <a:rPr lang="en-US" sz="1400" b="0" dirty="0"/>
              <a:t> </a:t>
            </a:r>
            <a:r>
              <a:rPr lang="en-US" sz="1400" b="0" dirty="0" err="1"/>
              <a:t>renouveler</a:t>
            </a:r>
            <a:r>
              <a:rPr lang="en-US" sz="1400" b="0" dirty="0"/>
              <a:t> </a:t>
            </a:r>
            <a:r>
              <a:rPr lang="en-US" sz="1400" b="0" dirty="0" err="1"/>
              <a:t>l'expérience</a:t>
            </a:r>
            <a:r>
              <a:rPr lang="en-US" sz="1400" b="0" dirty="0"/>
              <a:t> ? </a:t>
            </a:r>
          </a:p>
        </c:rich>
      </c:tx>
      <c:layout>
        <c:manualLayout>
          <c:xMode val="edge"/>
          <c:yMode val="edge"/>
          <c:x val="0.15377019540576251"/>
          <c:y val="3.8319500226491258E-3"/>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Souhaiteriez-vous renouveler l'expérience ?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FEAB-418B-AB6C-1F87F491995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FEAB-418B-AB6C-1F87F491995C}"/>
              </c:ext>
            </c:extLst>
          </c:dPt>
          <c:dLbls>
            <c:dLbl>
              <c:idx val="0"/>
              <c:layout>
                <c:manualLayout>
                  <c:x val="7.6612833027715835E-3"/>
                  <c:y val="-0.2252914572597260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AB-418B-AB6C-1F87F491995C}"/>
                </c:ext>
              </c:extLst>
            </c:dLbl>
            <c:dLbl>
              <c:idx val="1"/>
              <c:delete val="1"/>
              <c:extLst>
                <c:ext xmlns:c15="http://schemas.microsoft.com/office/drawing/2012/chart" uri="{CE6537A1-D6FC-4f65-9D91-7224C49458BB}"/>
                <c:ext xmlns:c16="http://schemas.microsoft.com/office/drawing/2014/chart" uri="{C3380CC4-5D6E-409C-BE32-E72D297353CC}">
                  <c16:uniqueId val="{00000001-FEAB-418B-AB6C-1F87F491995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formatCode="0%">
                  <c:v>1</c:v>
                </c:pt>
              </c:numCache>
            </c:numRef>
          </c:val>
          <c:extLst>
            <c:ext xmlns:c16="http://schemas.microsoft.com/office/drawing/2014/chart" uri="{C3380CC4-5D6E-409C-BE32-E72D297353CC}">
              <c16:uniqueId val="{00000000-FEAB-418B-AB6C-1F87F491995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0.28349</cdr:x>
      <cdr:y>0.27336</cdr:y>
    </cdr:from>
    <cdr:to>
      <cdr:x>0.38818</cdr:x>
      <cdr:y>0.35702</cdr:y>
    </cdr:to>
    <cdr:sp macro="" textlink="">
      <cdr:nvSpPr>
        <cdr:cNvPr id="4" name="ZoneTexte 3">
          <a:extLst xmlns:a="http://schemas.openxmlformats.org/drawingml/2006/main">
            <a:ext uri="{FF2B5EF4-FFF2-40B4-BE49-F238E27FC236}">
              <a16:creationId xmlns:a16="http://schemas.microsoft.com/office/drawing/2014/main" id="{98A22D03-1794-6B08-82A9-A32AB4AEFACB}"/>
            </a:ext>
          </a:extLst>
        </cdr:cNvPr>
        <cdr:cNvSpPr txBox="1"/>
      </cdr:nvSpPr>
      <cdr:spPr>
        <a:xfrm xmlns:a="http://schemas.openxmlformats.org/drawingml/2006/main">
          <a:off x="1447115" y="1036101"/>
          <a:ext cx="534401" cy="3170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200" b="1" dirty="0">
              <a:solidFill>
                <a:schemeClr val="bg1"/>
              </a:solidFill>
            </a:rPr>
            <a:t>10%</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F372C9-A715-7D4B-BE1B-CBE91CC311A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4873BAD-02C4-B6CB-B397-B8E3352458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85DCDB9-434E-F480-9FF3-899DF451CF2C}"/>
              </a:ext>
            </a:extLst>
          </p:cNvPr>
          <p:cNvSpPr>
            <a:spLocks noGrp="1"/>
          </p:cNvSpPr>
          <p:nvPr>
            <p:ph type="dt" sz="half" idx="10"/>
          </p:nvPr>
        </p:nvSpPr>
        <p:spPr/>
        <p:txBody>
          <a:bodyPr/>
          <a:lstStyle/>
          <a:p>
            <a:fld id="{6EF9968C-4ECC-499A-BED0-29CF86923560}" type="datetimeFigureOut">
              <a:rPr lang="fr-FR" smtClean="0"/>
              <a:t>26/04/2023</a:t>
            </a:fld>
            <a:endParaRPr lang="fr-FR"/>
          </a:p>
        </p:txBody>
      </p:sp>
      <p:sp>
        <p:nvSpPr>
          <p:cNvPr id="5" name="Espace réservé du pied de page 4">
            <a:extLst>
              <a:ext uri="{FF2B5EF4-FFF2-40B4-BE49-F238E27FC236}">
                <a16:creationId xmlns:a16="http://schemas.microsoft.com/office/drawing/2014/main" id="{39A35C01-4B95-E44A-185F-9E6B6425E9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B785DF-61AF-97D7-BCC2-DD8797D2F3E5}"/>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16535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AF7BBB-629B-6326-9CA5-AD136FEAEF4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BFB1866-AD61-97A4-2675-4C04396042B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5397E6-6D20-654B-6615-2AE6E9142AA2}"/>
              </a:ext>
            </a:extLst>
          </p:cNvPr>
          <p:cNvSpPr>
            <a:spLocks noGrp="1"/>
          </p:cNvSpPr>
          <p:nvPr>
            <p:ph type="dt" sz="half" idx="10"/>
          </p:nvPr>
        </p:nvSpPr>
        <p:spPr/>
        <p:txBody>
          <a:bodyPr/>
          <a:lstStyle/>
          <a:p>
            <a:fld id="{6EF9968C-4ECC-499A-BED0-29CF86923560}" type="datetimeFigureOut">
              <a:rPr lang="fr-FR" smtClean="0"/>
              <a:t>26/04/2023</a:t>
            </a:fld>
            <a:endParaRPr lang="fr-FR"/>
          </a:p>
        </p:txBody>
      </p:sp>
      <p:sp>
        <p:nvSpPr>
          <p:cNvPr id="5" name="Espace réservé du pied de page 4">
            <a:extLst>
              <a:ext uri="{FF2B5EF4-FFF2-40B4-BE49-F238E27FC236}">
                <a16:creationId xmlns:a16="http://schemas.microsoft.com/office/drawing/2014/main" id="{10FDC803-8EAF-1D0D-0323-601ECCC7B90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0FBE12-A6C9-A7C4-7E38-AA4062C006AF}"/>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98777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DCCCD34-B903-6792-E60A-E063D4F6414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460A105-A69A-377D-8FFE-8B7E25DC938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FC1B17-F8B5-FD90-7631-43931E6D5BA8}"/>
              </a:ext>
            </a:extLst>
          </p:cNvPr>
          <p:cNvSpPr>
            <a:spLocks noGrp="1"/>
          </p:cNvSpPr>
          <p:nvPr>
            <p:ph type="dt" sz="half" idx="10"/>
          </p:nvPr>
        </p:nvSpPr>
        <p:spPr/>
        <p:txBody>
          <a:bodyPr/>
          <a:lstStyle/>
          <a:p>
            <a:fld id="{6EF9968C-4ECC-499A-BED0-29CF86923560}" type="datetimeFigureOut">
              <a:rPr lang="fr-FR" smtClean="0"/>
              <a:t>26/04/2023</a:t>
            </a:fld>
            <a:endParaRPr lang="fr-FR"/>
          </a:p>
        </p:txBody>
      </p:sp>
      <p:sp>
        <p:nvSpPr>
          <p:cNvPr id="5" name="Espace réservé du pied de page 4">
            <a:extLst>
              <a:ext uri="{FF2B5EF4-FFF2-40B4-BE49-F238E27FC236}">
                <a16:creationId xmlns:a16="http://schemas.microsoft.com/office/drawing/2014/main" id="{75E0FA58-067D-B1E7-AF30-8A873B8CAB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8CDDCB-E3BC-F946-74B3-D2AFE93DBE22}"/>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2303859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titre B">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8663D697-952F-1F40-B899-E80D7AAAD223}"/>
              </a:ext>
            </a:extLst>
          </p:cNvPr>
          <p:cNvSpPr>
            <a:spLocks noGrp="1"/>
          </p:cNvSpPr>
          <p:nvPr>
            <p:ph type="pic" sz="quarter" idx="11"/>
          </p:nvPr>
        </p:nvSpPr>
        <p:spPr>
          <a:xfrm>
            <a:off x="0" y="0"/>
            <a:ext cx="6993467" cy="6858000"/>
          </a:xfrm>
          <a:solidFill>
            <a:schemeClr val="bg1">
              <a:lumMod val="85000"/>
            </a:schemeClr>
          </a:solidFill>
        </p:spPr>
        <p:txBody>
          <a:bodyPr>
            <a:noAutofit/>
          </a:bodyPr>
          <a:lstStyle/>
          <a:p>
            <a:endParaRPr lang="fr-FR"/>
          </a:p>
        </p:txBody>
      </p:sp>
      <p:pic>
        <p:nvPicPr>
          <p:cNvPr id="3" name="Image 2">
            <a:extLst>
              <a:ext uri="{FF2B5EF4-FFF2-40B4-BE49-F238E27FC236}">
                <a16:creationId xmlns:a16="http://schemas.microsoft.com/office/drawing/2014/main" id="{2860077D-47CE-0946-9D63-8C03F1CA456B}"/>
              </a:ext>
            </a:extLst>
          </p:cNvPr>
          <p:cNvPicPr>
            <a:picLocks noChangeAspect="1"/>
          </p:cNvPicPr>
          <p:nvPr userDrawn="1"/>
        </p:nvPicPr>
        <p:blipFill rotWithShape="1">
          <a:blip r:embed="rId2"/>
          <a:srcRect l="34480"/>
          <a:stretch/>
        </p:blipFill>
        <p:spPr>
          <a:xfrm>
            <a:off x="4203802" y="0"/>
            <a:ext cx="7988199" cy="6858000"/>
          </a:xfrm>
          <a:prstGeom prst="rect">
            <a:avLst/>
          </a:prstGeom>
        </p:spPr>
      </p:pic>
      <p:sp>
        <p:nvSpPr>
          <p:cNvPr id="15" name="Espace réservé du texte 14">
            <a:extLst>
              <a:ext uri="{FF2B5EF4-FFF2-40B4-BE49-F238E27FC236}">
                <a16:creationId xmlns:a16="http://schemas.microsoft.com/office/drawing/2014/main" id="{176D90C6-AF61-884E-BB78-E81FE295AD23}"/>
              </a:ext>
            </a:extLst>
          </p:cNvPr>
          <p:cNvSpPr>
            <a:spLocks noGrp="1"/>
          </p:cNvSpPr>
          <p:nvPr>
            <p:ph type="body" sz="quarter" idx="10" hasCustomPrompt="1"/>
          </p:nvPr>
        </p:nvSpPr>
        <p:spPr>
          <a:xfrm>
            <a:off x="6328833" y="2098512"/>
            <a:ext cx="5319184" cy="3071380"/>
          </a:xfrm>
        </p:spPr>
        <p:txBody>
          <a:bodyPr anchor="b" anchorCtr="0"/>
          <a:lstStyle>
            <a:lvl1pPr algn="l">
              <a:lnSpc>
                <a:spcPts val="8280"/>
              </a:lnSpc>
              <a:spcAft>
                <a:spcPts val="2160"/>
              </a:spcAft>
              <a:defRPr sz="6900" cap="all" baseline="0">
                <a:solidFill>
                  <a:schemeClr val="bg1"/>
                </a:solidFill>
              </a:defRPr>
            </a:lvl1pPr>
            <a:lvl2pPr algn="l">
              <a:lnSpc>
                <a:spcPts val="2892"/>
              </a:lnSpc>
              <a:defRPr sz="2760" cap="all" baseline="0">
                <a:solidFill>
                  <a:schemeClr val="bg1"/>
                </a:solidFill>
              </a:defRPr>
            </a:lvl2pPr>
            <a:lvl3pPr marL="0" indent="0" algn="l">
              <a:lnSpc>
                <a:spcPts val="2772"/>
              </a:lnSpc>
              <a:spcAft>
                <a:spcPts val="2160"/>
              </a:spcAft>
              <a:buNone/>
              <a:defRPr sz="2160" b="0" i="0" cap="all" baseline="0">
                <a:solidFill>
                  <a:schemeClr val="bg1"/>
                </a:solidFill>
              </a:defRPr>
            </a:lvl3pPr>
            <a:lvl4pPr>
              <a:lnSpc>
                <a:spcPts val="2772"/>
              </a:lnSpc>
              <a:defRPr sz="2880" b="1" i="1">
                <a:solidFill>
                  <a:schemeClr val="bg1"/>
                </a:solidFill>
              </a:defRPr>
            </a:lvl4pPr>
          </a:lstStyle>
          <a:p>
            <a:pPr lvl="0"/>
            <a:r>
              <a:rPr lang="fr-FR" dirty="0"/>
              <a:t>Titre</a:t>
            </a:r>
          </a:p>
          <a:p>
            <a:pPr lvl="1"/>
            <a:r>
              <a:rPr lang="fr-FR" dirty="0"/>
              <a:t>Deuxième </a:t>
            </a:r>
            <a:br>
              <a:rPr lang="fr-FR" dirty="0"/>
            </a:br>
            <a:r>
              <a:rPr lang="fr-FR" dirty="0"/>
              <a:t>niveau</a:t>
            </a:r>
          </a:p>
          <a:p>
            <a:pPr lvl="2"/>
            <a:r>
              <a:rPr lang="fr-FR" dirty="0"/>
              <a:t>Troisième niveau</a:t>
            </a:r>
          </a:p>
          <a:p>
            <a:pPr lvl="3"/>
            <a:r>
              <a:rPr lang="fr-FR" dirty="0"/>
              <a:t>Quatrième niveau</a:t>
            </a:r>
          </a:p>
        </p:txBody>
      </p:sp>
      <p:pic>
        <p:nvPicPr>
          <p:cNvPr id="16" name="Image 15">
            <a:extLst>
              <a:ext uri="{FF2B5EF4-FFF2-40B4-BE49-F238E27FC236}">
                <a16:creationId xmlns:a16="http://schemas.microsoft.com/office/drawing/2014/main" id="{36BA46C6-6F86-0B41-AE82-6CD5AACD4C15}"/>
              </a:ext>
            </a:extLst>
          </p:cNvPr>
          <p:cNvPicPr>
            <a:picLocks noChangeAspect="1"/>
          </p:cNvPicPr>
          <p:nvPr userDrawn="1"/>
        </p:nvPicPr>
        <p:blipFill>
          <a:blip r:embed="rId3"/>
          <a:stretch>
            <a:fillRect/>
          </a:stretch>
        </p:blipFill>
        <p:spPr>
          <a:xfrm>
            <a:off x="9139200" y="5498280"/>
            <a:ext cx="772432" cy="895320"/>
          </a:xfrm>
          <a:prstGeom prst="rect">
            <a:avLst/>
          </a:prstGeom>
        </p:spPr>
      </p:pic>
      <p:pic>
        <p:nvPicPr>
          <p:cNvPr id="8" name="Image 7">
            <a:extLst>
              <a:ext uri="{FF2B5EF4-FFF2-40B4-BE49-F238E27FC236}">
                <a16:creationId xmlns:a16="http://schemas.microsoft.com/office/drawing/2014/main" id="{AAE1465B-201D-6E40-8B44-9556BBE360CA}"/>
              </a:ext>
            </a:extLst>
          </p:cNvPr>
          <p:cNvPicPr>
            <a:picLocks noChangeAspect="1"/>
          </p:cNvPicPr>
          <p:nvPr userDrawn="1"/>
        </p:nvPicPr>
        <p:blipFill rotWithShape="1">
          <a:blip r:embed="rId4">
            <a:extLst>
              <a:ext uri="{28A0092B-C50C-407E-A947-70E740481C1C}">
                <a14:useLocalDpi xmlns:a14="http://schemas.microsoft.com/office/drawing/2010/main"/>
              </a:ext>
            </a:extLst>
          </a:blip>
          <a:srcRect l="71749" t="84382" r="12911" b="3282"/>
          <a:stretch/>
        </p:blipFill>
        <p:spPr>
          <a:xfrm>
            <a:off x="10154970" y="5736876"/>
            <a:ext cx="1614631" cy="717386"/>
          </a:xfrm>
          <a:prstGeom prst="rect">
            <a:avLst/>
          </a:prstGeom>
        </p:spPr>
      </p:pic>
    </p:spTree>
    <p:extLst>
      <p:ext uri="{BB962C8B-B14F-4D97-AF65-F5344CB8AC3E}">
        <p14:creationId xmlns:p14="http://schemas.microsoft.com/office/powerpoint/2010/main" val="3307983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50918F6-76A3-704A-AAD5-F2B4036453E8}"/>
              </a:ext>
            </a:extLst>
          </p:cNvPr>
          <p:cNvSpPr>
            <a:spLocks noGrp="1"/>
          </p:cNvSpPr>
          <p:nvPr>
            <p:ph idx="1"/>
          </p:nvPr>
        </p:nvSpPr>
        <p:spPr>
          <a:xfrm>
            <a:off x="838201" y="2582905"/>
            <a:ext cx="4610100" cy="1592436"/>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2">
            <a:extLst>
              <a:ext uri="{FF2B5EF4-FFF2-40B4-BE49-F238E27FC236}">
                <a16:creationId xmlns:a16="http://schemas.microsoft.com/office/drawing/2014/main" id="{63E966E5-4497-9A43-A4B7-7B2BCDADF44F}"/>
              </a:ext>
            </a:extLst>
          </p:cNvPr>
          <p:cNvSpPr>
            <a:spLocks noGrp="1"/>
          </p:cNvSpPr>
          <p:nvPr>
            <p:ph idx="13"/>
          </p:nvPr>
        </p:nvSpPr>
        <p:spPr>
          <a:xfrm>
            <a:off x="6743701" y="1148715"/>
            <a:ext cx="4610100" cy="4980622"/>
          </a:xfrm>
          <a:noFill/>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contenu 2">
            <a:extLst>
              <a:ext uri="{FF2B5EF4-FFF2-40B4-BE49-F238E27FC236}">
                <a16:creationId xmlns:a16="http://schemas.microsoft.com/office/drawing/2014/main" id="{41F52203-FC41-2C44-993B-05E3D4E3E3FB}"/>
              </a:ext>
            </a:extLst>
          </p:cNvPr>
          <p:cNvSpPr>
            <a:spLocks noGrp="1"/>
          </p:cNvSpPr>
          <p:nvPr>
            <p:ph idx="14" hasCustomPrompt="1"/>
          </p:nvPr>
        </p:nvSpPr>
        <p:spPr>
          <a:xfrm>
            <a:off x="838201" y="1185588"/>
            <a:ext cx="4610100" cy="818764"/>
          </a:xfrm>
        </p:spPr>
        <p:txBody>
          <a:bodyPr/>
          <a:lstStyle>
            <a:lvl1pPr>
              <a:lnSpc>
                <a:spcPts val="3156"/>
              </a:lnSpc>
              <a:defRPr sz="3504" b="1">
                <a:solidFill>
                  <a:schemeClr val="tx1"/>
                </a:solidFill>
              </a:defRPr>
            </a:lvl1pPr>
            <a:lvl2pPr>
              <a:lnSpc>
                <a:spcPts val="3156"/>
              </a:lnSpc>
              <a:defRPr sz="3504">
                <a:solidFill>
                  <a:schemeClr val="accent6"/>
                </a:solidFill>
              </a:defRPr>
            </a:lvl2pPr>
          </a:lstStyle>
          <a:p>
            <a:pPr lvl="0"/>
            <a:r>
              <a:rPr lang="fr-FR" dirty="0"/>
              <a:t>Sous-titre</a:t>
            </a:r>
          </a:p>
          <a:p>
            <a:pPr lvl="1"/>
            <a:r>
              <a:rPr lang="fr-FR" dirty="0"/>
              <a:t>Deuxième niveau</a:t>
            </a:r>
          </a:p>
        </p:txBody>
      </p:sp>
      <p:pic>
        <p:nvPicPr>
          <p:cNvPr id="16" name="Image 15">
            <a:extLst>
              <a:ext uri="{FF2B5EF4-FFF2-40B4-BE49-F238E27FC236}">
                <a16:creationId xmlns:a16="http://schemas.microsoft.com/office/drawing/2014/main" id="{36F99B51-C829-3B4F-9317-30238B36838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89183"/>
          <a:stretch/>
        </p:blipFill>
        <p:spPr>
          <a:xfrm>
            <a:off x="0" y="1"/>
            <a:ext cx="12192000" cy="728663"/>
          </a:xfrm>
          <a:prstGeom prst="rect">
            <a:avLst/>
          </a:prstGeom>
        </p:spPr>
      </p:pic>
      <p:sp>
        <p:nvSpPr>
          <p:cNvPr id="8" name="Triangle rectangle 7">
            <a:extLst>
              <a:ext uri="{FF2B5EF4-FFF2-40B4-BE49-F238E27FC236}">
                <a16:creationId xmlns:a16="http://schemas.microsoft.com/office/drawing/2014/main" id="{2871F2A8-B885-654E-9012-08C06EF6F5A3}"/>
              </a:ext>
            </a:extLst>
          </p:cNvPr>
          <p:cNvSpPr/>
          <p:nvPr userDrawn="1"/>
        </p:nvSpPr>
        <p:spPr>
          <a:xfrm rot="16200000">
            <a:off x="11583677" y="6261948"/>
            <a:ext cx="599767" cy="6168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dirty="0"/>
          </a:p>
        </p:txBody>
      </p:sp>
      <p:sp>
        <p:nvSpPr>
          <p:cNvPr id="14" name="Espace réservé du numéro de diapositive 5">
            <a:extLst>
              <a:ext uri="{FF2B5EF4-FFF2-40B4-BE49-F238E27FC236}">
                <a16:creationId xmlns:a16="http://schemas.microsoft.com/office/drawing/2014/main" id="{4F52D74A-9D5F-614D-BA07-5AC5FA6F9891}"/>
              </a:ext>
            </a:extLst>
          </p:cNvPr>
          <p:cNvSpPr>
            <a:spLocks noGrp="1"/>
          </p:cNvSpPr>
          <p:nvPr>
            <p:ph type="sldNum" sz="quarter" idx="12"/>
          </p:nvPr>
        </p:nvSpPr>
        <p:spPr>
          <a:xfrm>
            <a:off x="9293984" y="6387828"/>
            <a:ext cx="2743200" cy="365125"/>
          </a:xfrm>
        </p:spPr>
        <p:txBody>
          <a:bodyPr/>
          <a:lstStyle/>
          <a:p>
            <a:fld id="{5B75A964-35FD-F74A-8F4B-5547E8314425}" type="slidenum">
              <a:rPr lang="fr-FR" smtClean="0"/>
              <a:t>‹N°›</a:t>
            </a:fld>
            <a:endParaRPr lang="fr-FR"/>
          </a:p>
        </p:txBody>
      </p:sp>
    </p:spTree>
    <p:extLst>
      <p:ext uri="{BB962C8B-B14F-4D97-AF65-F5344CB8AC3E}">
        <p14:creationId xmlns:p14="http://schemas.microsoft.com/office/powerpoint/2010/main" val="1495120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utr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7635439-571B-B14D-8F6D-7A32FE435B1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Espace réservé du texte 11">
            <a:extLst>
              <a:ext uri="{FF2B5EF4-FFF2-40B4-BE49-F238E27FC236}">
                <a16:creationId xmlns:a16="http://schemas.microsoft.com/office/drawing/2014/main" id="{993A0BC9-AF44-6F4A-88AF-5977DD8D28CA}"/>
              </a:ext>
            </a:extLst>
          </p:cNvPr>
          <p:cNvSpPr>
            <a:spLocks noGrp="1"/>
          </p:cNvSpPr>
          <p:nvPr>
            <p:ph type="body" sz="quarter" idx="10"/>
          </p:nvPr>
        </p:nvSpPr>
        <p:spPr>
          <a:xfrm>
            <a:off x="402419" y="5810801"/>
            <a:ext cx="6819900" cy="276998"/>
          </a:xfrm>
        </p:spPr>
        <p:txBody>
          <a:bodyPr anchor="b" anchorCtr="0"/>
          <a:lstStyle>
            <a:lvl1pPr>
              <a:lnSpc>
                <a:spcPts val="2208"/>
              </a:lnSpc>
              <a:defRPr sz="1932">
                <a:solidFill>
                  <a:schemeClr val="bg1"/>
                </a:solidFill>
              </a:defRPr>
            </a:lvl1pPr>
          </a:lstStyle>
          <a:p>
            <a:pPr lvl="0"/>
            <a:r>
              <a:rPr lang="fr-FR" dirty="0"/>
              <a:t>Cliquez pour modifier les styles du texte du masque</a:t>
            </a:r>
          </a:p>
        </p:txBody>
      </p:sp>
      <p:pic>
        <p:nvPicPr>
          <p:cNvPr id="3" name="Image 2">
            <a:extLst>
              <a:ext uri="{FF2B5EF4-FFF2-40B4-BE49-F238E27FC236}">
                <a16:creationId xmlns:a16="http://schemas.microsoft.com/office/drawing/2014/main" id="{EB7B9604-6BA3-5C4F-A16F-12B9C60DFEBD}"/>
              </a:ext>
            </a:extLst>
          </p:cNvPr>
          <p:cNvPicPr>
            <a:picLocks noChangeAspect="1"/>
          </p:cNvPicPr>
          <p:nvPr userDrawn="1"/>
        </p:nvPicPr>
        <p:blipFill rotWithShape="1">
          <a:blip r:embed="rId3"/>
          <a:srcRect l="3737" t="85729" r="75198" b="5173"/>
          <a:stretch/>
        </p:blipFill>
        <p:spPr>
          <a:xfrm>
            <a:off x="316800" y="6175900"/>
            <a:ext cx="1785600" cy="449281"/>
          </a:xfrm>
          <a:prstGeom prst="rect">
            <a:avLst/>
          </a:prstGeom>
        </p:spPr>
      </p:pic>
    </p:spTree>
    <p:extLst>
      <p:ext uri="{BB962C8B-B14F-4D97-AF65-F5344CB8AC3E}">
        <p14:creationId xmlns:p14="http://schemas.microsoft.com/office/powerpoint/2010/main" val="257527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3E2FF0-7B9A-6B8D-4690-437F852E1B1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09764C5-26AD-FECC-1E0C-6F3157E9661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C474ED-C2FA-83FC-50B2-B4B739621425}"/>
              </a:ext>
            </a:extLst>
          </p:cNvPr>
          <p:cNvSpPr>
            <a:spLocks noGrp="1"/>
          </p:cNvSpPr>
          <p:nvPr>
            <p:ph type="dt" sz="half" idx="10"/>
          </p:nvPr>
        </p:nvSpPr>
        <p:spPr/>
        <p:txBody>
          <a:bodyPr/>
          <a:lstStyle/>
          <a:p>
            <a:fld id="{6EF9968C-4ECC-499A-BED0-29CF86923560}" type="datetimeFigureOut">
              <a:rPr lang="fr-FR" smtClean="0"/>
              <a:t>26/04/2023</a:t>
            </a:fld>
            <a:endParaRPr lang="fr-FR"/>
          </a:p>
        </p:txBody>
      </p:sp>
      <p:sp>
        <p:nvSpPr>
          <p:cNvPr id="5" name="Espace réservé du pied de page 4">
            <a:extLst>
              <a:ext uri="{FF2B5EF4-FFF2-40B4-BE49-F238E27FC236}">
                <a16:creationId xmlns:a16="http://schemas.microsoft.com/office/drawing/2014/main" id="{63E3838A-64C6-6821-CD41-7A741E468E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81BF1D-2957-3ECA-3337-67B7FD9A09CD}"/>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363406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F2DE22-B829-16A1-5F30-F77CED4AEA3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208F62C-E580-9041-C540-49024E26C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E236F7A-A274-D869-1116-608321B7C745}"/>
              </a:ext>
            </a:extLst>
          </p:cNvPr>
          <p:cNvSpPr>
            <a:spLocks noGrp="1"/>
          </p:cNvSpPr>
          <p:nvPr>
            <p:ph type="dt" sz="half" idx="10"/>
          </p:nvPr>
        </p:nvSpPr>
        <p:spPr/>
        <p:txBody>
          <a:bodyPr/>
          <a:lstStyle/>
          <a:p>
            <a:fld id="{6EF9968C-4ECC-499A-BED0-29CF86923560}" type="datetimeFigureOut">
              <a:rPr lang="fr-FR" smtClean="0"/>
              <a:t>26/04/2023</a:t>
            </a:fld>
            <a:endParaRPr lang="fr-FR"/>
          </a:p>
        </p:txBody>
      </p:sp>
      <p:sp>
        <p:nvSpPr>
          <p:cNvPr id="5" name="Espace réservé du pied de page 4">
            <a:extLst>
              <a:ext uri="{FF2B5EF4-FFF2-40B4-BE49-F238E27FC236}">
                <a16:creationId xmlns:a16="http://schemas.microsoft.com/office/drawing/2014/main" id="{B347CAC7-171F-FF17-C8BE-D6E10D0A99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E0F8300-0934-72DA-F23B-38446E8EA07D}"/>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18961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9255DD-A8AC-5E6B-EDA6-6FD1FF32D19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B97DBA-ADF0-2936-3AE6-88DB80820BF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017E507-36CA-347C-D380-3240C2305FD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71A0FA7-B399-B0D9-60CC-B5FE14D103F1}"/>
              </a:ext>
            </a:extLst>
          </p:cNvPr>
          <p:cNvSpPr>
            <a:spLocks noGrp="1"/>
          </p:cNvSpPr>
          <p:nvPr>
            <p:ph type="dt" sz="half" idx="10"/>
          </p:nvPr>
        </p:nvSpPr>
        <p:spPr/>
        <p:txBody>
          <a:bodyPr/>
          <a:lstStyle/>
          <a:p>
            <a:fld id="{6EF9968C-4ECC-499A-BED0-29CF86923560}" type="datetimeFigureOut">
              <a:rPr lang="fr-FR" smtClean="0"/>
              <a:t>26/04/2023</a:t>
            </a:fld>
            <a:endParaRPr lang="fr-FR"/>
          </a:p>
        </p:txBody>
      </p:sp>
      <p:sp>
        <p:nvSpPr>
          <p:cNvPr id="6" name="Espace réservé du pied de page 5">
            <a:extLst>
              <a:ext uri="{FF2B5EF4-FFF2-40B4-BE49-F238E27FC236}">
                <a16:creationId xmlns:a16="http://schemas.microsoft.com/office/drawing/2014/main" id="{E0982ED3-14F1-3D32-E59C-02B3ADF56E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1736591-B43F-1944-94C4-281CC1DA37B2}"/>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106786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E4AE37-D192-E186-7E74-908E6DC9587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E1A7905-388A-6B37-606F-885A24576A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C525409-37C9-5FE4-61CC-A42EBF4923E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D6D5F01-8254-C487-08AF-5C55B725E0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4DDD233-D0A4-BA8B-7EE0-745E81305BA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B4FB7AF-18CD-B8A2-1C45-8ED881CF2ABC}"/>
              </a:ext>
            </a:extLst>
          </p:cNvPr>
          <p:cNvSpPr>
            <a:spLocks noGrp="1"/>
          </p:cNvSpPr>
          <p:nvPr>
            <p:ph type="dt" sz="half" idx="10"/>
          </p:nvPr>
        </p:nvSpPr>
        <p:spPr/>
        <p:txBody>
          <a:bodyPr/>
          <a:lstStyle/>
          <a:p>
            <a:fld id="{6EF9968C-4ECC-499A-BED0-29CF86923560}" type="datetimeFigureOut">
              <a:rPr lang="fr-FR" smtClean="0"/>
              <a:t>26/04/2023</a:t>
            </a:fld>
            <a:endParaRPr lang="fr-FR"/>
          </a:p>
        </p:txBody>
      </p:sp>
      <p:sp>
        <p:nvSpPr>
          <p:cNvPr id="8" name="Espace réservé du pied de page 7">
            <a:extLst>
              <a:ext uri="{FF2B5EF4-FFF2-40B4-BE49-F238E27FC236}">
                <a16:creationId xmlns:a16="http://schemas.microsoft.com/office/drawing/2014/main" id="{5D9E3FEF-BF2A-3CC2-B147-1AB2B4E0C1E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FB416D9-6B6F-6983-7266-AB14125BD9B7}"/>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44090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8E6D20-67AF-3D91-114B-34DB7FDE8E4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85EE149-FE11-7679-9564-7F8473DCB410}"/>
              </a:ext>
            </a:extLst>
          </p:cNvPr>
          <p:cNvSpPr>
            <a:spLocks noGrp="1"/>
          </p:cNvSpPr>
          <p:nvPr>
            <p:ph type="dt" sz="half" idx="10"/>
          </p:nvPr>
        </p:nvSpPr>
        <p:spPr/>
        <p:txBody>
          <a:bodyPr/>
          <a:lstStyle/>
          <a:p>
            <a:fld id="{6EF9968C-4ECC-499A-BED0-29CF86923560}" type="datetimeFigureOut">
              <a:rPr lang="fr-FR" smtClean="0"/>
              <a:t>26/04/2023</a:t>
            </a:fld>
            <a:endParaRPr lang="fr-FR"/>
          </a:p>
        </p:txBody>
      </p:sp>
      <p:sp>
        <p:nvSpPr>
          <p:cNvPr id="4" name="Espace réservé du pied de page 3">
            <a:extLst>
              <a:ext uri="{FF2B5EF4-FFF2-40B4-BE49-F238E27FC236}">
                <a16:creationId xmlns:a16="http://schemas.microsoft.com/office/drawing/2014/main" id="{2E669A67-1514-2E7F-4EF1-2BCA7125DF3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954A3FB-C95B-3682-99C3-1F9E568DB9B7}"/>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141311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43D9023-1560-792F-BBC9-C9C181E66A40}"/>
              </a:ext>
            </a:extLst>
          </p:cNvPr>
          <p:cNvSpPr>
            <a:spLocks noGrp="1"/>
          </p:cNvSpPr>
          <p:nvPr>
            <p:ph type="dt" sz="half" idx="10"/>
          </p:nvPr>
        </p:nvSpPr>
        <p:spPr/>
        <p:txBody>
          <a:bodyPr/>
          <a:lstStyle/>
          <a:p>
            <a:fld id="{6EF9968C-4ECC-499A-BED0-29CF86923560}" type="datetimeFigureOut">
              <a:rPr lang="fr-FR" smtClean="0"/>
              <a:t>26/04/2023</a:t>
            </a:fld>
            <a:endParaRPr lang="fr-FR"/>
          </a:p>
        </p:txBody>
      </p:sp>
      <p:sp>
        <p:nvSpPr>
          <p:cNvPr id="3" name="Espace réservé du pied de page 2">
            <a:extLst>
              <a:ext uri="{FF2B5EF4-FFF2-40B4-BE49-F238E27FC236}">
                <a16:creationId xmlns:a16="http://schemas.microsoft.com/office/drawing/2014/main" id="{2A24F217-706C-5209-C32D-D131BFAE61B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5AF1C73-F1EC-344F-1079-89F32ACA04DD}"/>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167334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A88BD-E3F3-4222-1A0E-F595D441037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CF9136D-3028-7776-38D8-5288A3FC69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EB21E6F-FC18-223E-E3E9-243E8DB7C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CDE940F-0C79-9362-462F-1540EA73DBF1}"/>
              </a:ext>
            </a:extLst>
          </p:cNvPr>
          <p:cNvSpPr>
            <a:spLocks noGrp="1"/>
          </p:cNvSpPr>
          <p:nvPr>
            <p:ph type="dt" sz="half" idx="10"/>
          </p:nvPr>
        </p:nvSpPr>
        <p:spPr/>
        <p:txBody>
          <a:bodyPr/>
          <a:lstStyle/>
          <a:p>
            <a:fld id="{6EF9968C-4ECC-499A-BED0-29CF86923560}" type="datetimeFigureOut">
              <a:rPr lang="fr-FR" smtClean="0"/>
              <a:t>26/04/2023</a:t>
            </a:fld>
            <a:endParaRPr lang="fr-FR"/>
          </a:p>
        </p:txBody>
      </p:sp>
      <p:sp>
        <p:nvSpPr>
          <p:cNvPr id="6" name="Espace réservé du pied de page 5">
            <a:extLst>
              <a:ext uri="{FF2B5EF4-FFF2-40B4-BE49-F238E27FC236}">
                <a16:creationId xmlns:a16="http://schemas.microsoft.com/office/drawing/2014/main" id="{C0AD342D-89FF-189C-3EAC-A3C9655AD0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F8A9AD0-663A-9A5A-4FA1-BD62AE4E9611}"/>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154213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DC3667-6F51-A232-0D09-674D996DE68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3DD5A9C-2361-DC70-CE84-10FCE75A8A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7FBF8ED-9881-24D1-B018-F96D79CAD6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2FC2E41-DEDD-8A9E-22CA-BAD2453FC65B}"/>
              </a:ext>
            </a:extLst>
          </p:cNvPr>
          <p:cNvSpPr>
            <a:spLocks noGrp="1"/>
          </p:cNvSpPr>
          <p:nvPr>
            <p:ph type="dt" sz="half" idx="10"/>
          </p:nvPr>
        </p:nvSpPr>
        <p:spPr/>
        <p:txBody>
          <a:bodyPr/>
          <a:lstStyle/>
          <a:p>
            <a:fld id="{6EF9968C-4ECC-499A-BED0-29CF86923560}" type="datetimeFigureOut">
              <a:rPr lang="fr-FR" smtClean="0"/>
              <a:t>26/04/2023</a:t>
            </a:fld>
            <a:endParaRPr lang="fr-FR"/>
          </a:p>
        </p:txBody>
      </p:sp>
      <p:sp>
        <p:nvSpPr>
          <p:cNvPr id="6" name="Espace réservé du pied de page 5">
            <a:extLst>
              <a:ext uri="{FF2B5EF4-FFF2-40B4-BE49-F238E27FC236}">
                <a16:creationId xmlns:a16="http://schemas.microsoft.com/office/drawing/2014/main" id="{6D924A01-1119-2F4A-7D5F-F675A34A354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8026A2A-27E1-4EF8-B755-7119B6289F12}"/>
              </a:ext>
            </a:extLst>
          </p:cNvPr>
          <p:cNvSpPr>
            <a:spLocks noGrp="1"/>
          </p:cNvSpPr>
          <p:nvPr>
            <p:ph type="sldNum" sz="quarter" idx="12"/>
          </p:nvPr>
        </p:nvSpPr>
        <p:spPr/>
        <p:txBody>
          <a:bodyPr/>
          <a:lstStyle/>
          <a:p>
            <a:fld id="{23F8A7A3-2533-4B82-8549-A181936F9BDC}" type="slidenum">
              <a:rPr lang="fr-FR" smtClean="0"/>
              <a:t>‹N°›</a:t>
            </a:fld>
            <a:endParaRPr lang="fr-FR"/>
          </a:p>
        </p:txBody>
      </p:sp>
    </p:spTree>
    <p:extLst>
      <p:ext uri="{BB962C8B-B14F-4D97-AF65-F5344CB8AC3E}">
        <p14:creationId xmlns:p14="http://schemas.microsoft.com/office/powerpoint/2010/main" val="173373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EFFA35E-DF47-2DC8-FF2F-72C9E95FD7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FA86A6A-1DE3-3DA6-834C-294CCCD03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080462-950B-B25C-90AA-97C3E68E56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9968C-4ECC-499A-BED0-29CF86923560}" type="datetimeFigureOut">
              <a:rPr lang="fr-FR" smtClean="0"/>
              <a:t>26/04/2023</a:t>
            </a:fld>
            <a:endParaRPr lang="fr-FR"/>
          </a:p>
        </p:txBody>
      </p:sp>
      <p:sp>
        <p:nvSpPr>
          <p:cNvPr id="5" name="Espace réservé du pied de page 4">
            <a:extLst>
              <a:ext uri="{FF2B5EF4-FFF2-40B4-BE49-F238E27FC236}">
                <a16:creationId xmlns:a16="http://schemas.microsoft.com/office/drawing/2014/main" id="{78EE924F-1228-511A-B1AB-D2F31141E9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BB612EC-3F20-0228-9045-014506D1B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8A7A3-2533-4B82-8549-A181936F9BDC}" type="slidenum">
              <a:rPr lang="fr-FR" smtClean="0"/>
              <a:t>‹N°›</a:t>
            </a:fld>
            <a:endParaRPr lang="fr-FR"/>
          </a:p>
        </p:txBody>
      </p:sp>
    </p:spTree>
    <p:extLst>
      <p:ext uri="{BB962C8B-B14F-4D97-AF65-F5344CB8AC3E}">
        <p14:creationId xmlns:p14="http://schemas.microsoft.com/office/powerpoint/2010/main" val="831301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centrenationaldulivre.fr/les-domaines-litteraires-soutenus-par-le-cnl"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10;&#10;Description générée automatiquement">
            <a:extLst>
              <a:ext uri="{FF2B5EF4-FFF2-40B4-BE49-F238E27FC236}">
                <a16:creationId xmlns:a16="http://schemas.microsoft.com/office/drawing/2014/main" id="{5C72C09F-C694-B3AE-2FA3-A4E970C306B8}"/>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4636" r="39014"/>
          <a:stretch/>
        </p:blipFill>
        <p:spPr>
          <a:xfrm>
            <a:off x="6392124" y="11544"/>
            <a:ext cx="5799875" cy="6858000"/>
          </a:xfrm>
          <a:prstGeom prst="rect">
            <a:avLst/>
          </a:prstGeom>
        </p:spPr>
      </p:pic>
      <p:pic>
        <p:nvPicPr>
          <p:cNvPr id="13" name="Image 12">
            <a:extLst>
              <a:ext uri="{FF2B5EF4-FFF2-40B4-BE49-F238E27FC236}">
                <a16:creationId xmlns:a16="http://schemas.microsoft.com/office/drawing/2014/main" id="{95336ADB-06C8-D5E9-3632-29793C2C5E63}"/>
              </a:ext>
            </a:extLst>
          </p:cNvPr>
          <p:cNvPicPr>
            <a:picLocks noChangeAspect="1"/>
          </p:cNvPicPr>
          <p:nvPr/>
        </p:nvPicPr>
        <p:blipFill rotWithShape="1">
          <a:blip r:embed="rId4"/>
          <a:srcRect l="49343"/>
          <a:stretch/>
        </p:blipFill>
        <p:spPr>
          <a:xfrm>
            <a:off x="4473078" y="-23088"/>
            <a:ext cx="1919046" cy="6892632"/>
          </a:xfrm>
          <a:prstGeom prst="rect">
            <a:avLst/>
          </a:prstGeom>
        </p:spPr>
      </p:pic>
      <p:pic>
        <p:nvPicPr>
          <p:cNvPr id="8" name="Image 7">
            <a:extLst>
              <a:ext uri="{FF2B5EF4-FFF2-40B4-BE49-F238E27FC236}">
                <a16:creationId xmlns:a16="http://schemas.microsoft.com/office/drawing/2014/main" id="{80CC20E3-6E40-9F41-897A-344C8CFBD4CC}"/>
              </a:ext>
            </a:extLst>
          </p:cNvPr>
          <p:cNvPicPr>
            <a:picLocks noChangeAspect="1"/>
          </p:cNvPicPr>
          <p:nvPr/>
        </p:nvPicPr>
        <p:blipFill rotWithShape="1">
          <a:blip r:embed="rId4"/>
          <a:srcRect l="49343"/>
          <a:stretch/>
        </p:blipFill>
        <p:spPr>
          <a:xfrm>
            <a:off x="0" y="-23088"/>
            <a:ext cx="6392124" cy="6892632"/>
          </a:xfrm>
          <a:prstGeom prst="rect">
            <a:avLst/>
          </a:prstGeom>
        </p:spPr>
      </p:pic>
      <p:sp>
        <p:nvSpPr>
          <p:cNvPr id="3" name="Espace réservé du texte 2">
            <a:extLst>
              <a:ext uri="{FF2B5EF4-FFF2-40B4-BE49-F238E27FC236}">
                <a16:creationId xmlns:a16="http://schemas.microsoft.com/office/drawing/2014/main" id="{129A2EB7-B6FE-C14D-B2DD-3A47BCAFFB2B}"/>
              </a:ext>
            </a:extLst>
          </p:cNvPr>
          <p:cNvSpPr>
            <a:spLocks noGrp="1"/>
          </p:cNvSpPr>
          <p:nvPr>
            <p:ph type="body" sz="quarter" idx="10"/>
          </p:nvPr>
        </p:nvSpPr>
        <p:spPr>
          <a:xfrm>
            <a:off x="414451" y="1878207"/>
            <a:ext cx="5563222" cy="2503055"/>
          </a:xfrm>
        </p:spPr>
        <p:txBody>
          <a:bodyPr>
            <a:normAutofit/>
          </a:bodyPr>
          <a:lstStyle/>
          <a:p>
            <a:pPr marL="457200" lvl="1" indent="0" algn="ctr">
              <a:buNone/>
            </a:pPr>
            <a:r>
              <a:rPr lang="fr-FR" sz="2400" b="1" dirty="0">
                <a:latin typeface="Roboto" panose="02000000000000000000" pitchFamily="2" charset="0"/>
                <a:ea typeface="Roboto" panose="02000000000000000000" pitchFamily="2" charset="0"/>
                <a:cs typeface="Times New Roman" panose="02020603050405020304" pitchFamily="18" charset="0"/>
              </a:rPr>
              <a:t>Masterclass d’auteurs du livre et de l’écrit</a:t>
            </a:r>
          </a:p>
          <a:p>
            <a:pPr marL="457200" lvl="1" indent="0" algn="ctr">
              <a:buNone/>
            </a:pPr>
            <a:endParaRPr lang="fr-FR" sz="2400" b="1" dirty="0">
              <a:latin typeface="Roboto" panose="02000000000000000000" pitchFamily="2" charset="0"/>
              <a:ea typeface="Roboto" panose="02000000000000000000" pitchFamily="2" charset="0"/>
              <a:cs typeface="Times New Roman" panose="02020603050405020304" pitchFamily="18" charset="0"/>
            </a:endParaRPr>
          </a:p>
          <a:p>
            <a:pPr marL="457200" lvl="1" indent="0" algn="ctr">
              <a:buNone/>
            </a:pPr>
            <a:r>
              <a:rPr lang="fr-FR" sz="2400" b="1" dirty="0">
                <a:latin typeface="Roboto" panose="02000000000000000000" pitchFamily="2" charset="0"/>
                <a:ea typeface="Roboto" panose="02000000000000000000" pitchFamily="2" charset="0"/>
              </a:rPr>
              <a:t>Présentation du dispositif</a:t>
            </a:r>
          </a:p>
          <a:p>
            <a:pPr marL="457200" lvl="1" indent="0" algn="ctr">
              <a:buNone/>
            </a:pPr>
            <a:r>
              <a:rPr lang="fr-FR" sz="2400" b="1" dirty="0">
                <a:latin typeface="Roboto" panose="02000000000000000000" pitchFamily="2" charset="0"/>
                <a:ea typeface="Roboto" panose="02000000000000000000" pitchFamily="2" charset="0"/>
              </a:rPr>
              <a:t>5 AVRIL 2023</a:t>
            </a:r>
          </a:p>
        </p:txBody>
      </p:sp>
      <p:pic>
        <p:nvPicPr>
          <p:cNvPr id="14" name="Image 13">
            <a:extLst>
              <a:ext uri="{FF2B5EF4-FFF2-40B4-BE49-F238E27FC236}">
                <a16:creationId xmlns:a16="http://schemas.microsoft.com/office/drawing/2014/main" id="{2D18F2D4-C4F3-D704-A5E9-5744180B76B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12789"/>
          <a:stretch/>
        </p:blipFill>
        <p:spPr>
          <a:xfrm>
            <a:off x="4160355" y="5838368"/>
            <a:ext cx="2231769" cy="810984"/>
          </a:xfrm>
          <a:prstGeom prst="rect">
            <a:avLst/>
          </a:prstGeom>
        </p:spPr>
      </p:pic>
      <p:pic>
        <p:nvPicPr>
          <p:cNvPr id="11" name="Image 10" descr="Une image contenant logo&#10;&#10;Description générée automatiquement">
            <a:extLst>
              <a:ext uri="{FF2B5EF4-FFF2-40B4-BE49-F238E27FC236}">
                <a16:creationId xmlns:a16="http://schemas.microsoft.com/office/drawing/2014/main" id="{CD86FE20-7BB8-65D6-7083-4BABB22FBA62}"/>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18625" b="21876"/>
          <a:stretch/>
        </p:blipFill>
        <p:spPr>
          <a:xfrm>
            <a:off x="0" y="5912259"/>
            <a:ext cx="2344353" cy="929903"/>
          </a:xfrm>
          <a:prstGeom prst="rect">
            <a:avLst/>
          </a:prstGeom>
        </p:spPr>
      </p:pic>
    </p:spTree>
    <p:extLst>
      <p:ext uri="{BB962C8B-B14F-4D97-AF65-F5344CB8AC3E}">
        <p14:creationId xmlns:p14="http://schemas.microsoft.com/office/powerpoint/2010/main" val="80385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74575" y="6365477"/>
            <a:ext cx="2468880" cy="365125"/>
          </a:xfrm>
        </p:spPr>
        <p:txBody>
          <a:bodyPr/>
          <a:lstStyle/>
          <a:p>
            <a:fld id="{5B75A964-35FD-F74A-8F4B-5547E8314425}" type="slidenum">
              <a:rPr lang="fr-FR" smtClean="0"/>
              <a:pPr/>
              <a:t>10</a:t>
            </a:fld>
            <a:endParaRPr lang="fr-FR" dirty="0"/>
          </a:p>
        </p:txBody>
      </p:sp>
      <p:sp>
        <p:nvSpPr>
          <p:cNvPr id="7" name="Espace réservé du contenu 4">
            <a:extLst>
              <a:ext uri="{FF2B5EF4-FFF2-40B4-BE49-F238E27FC236}">
                <a16:creationId xmlns:a16="http://schemas.microsoft.com/office/drawing/2014/main" id="{28967B2A-7B11-FB81-FF68-49C774D75005}"/>
              </a:ext>
            </a:extLst>
          </p:cNvPr>
          <p:cNvSpPr txBox="1">
            <a:spLocks/>
          </p:cNvSpPr>
          <p:nvPr/>
        </p:nvSpPr>
        <p:spPr>
          <a:xfrm>
            <a:off x="1062379" y="199806"/>
            <a:ext cx="10304964" cy="344838"/>
          </a:xfrm>
          <a:prstGeom prst="rect">
            <a:avLst/>
          </a:prstGeom>
        </p:spPr>
        <p:txBody>
          <a:bodyPr vert="horz" wrap="square" lIns="0" tIns="0" rIns="0" bIns="0" rtlCol="0" anchor="t" anchorCtr="0">
            <a:spAutoFit/>
          </a:bodyPr>
          <a:lstStyle>
            <a:lvl1pPr marL="0" indent="0" algn="just" defTabSz="685800" rtl="0" eaLnBrk="1" latinLnBrk="0" hangingPunct="1">
              <a:lnSpc>
                <a:spcPts val="2630"/>
              </a:lnSpc>
              <a:spcBef>
                <a:spcPts val="0"/>
              </a:spcBef>
              <a:buFont typeface="Arial" panose="020B0604020202020204" pitchFamily="34" charset="0"/>
              <a:buNone/>
              <a:defRPr sz="2920" b="1" kern="1200">
                <a:solidFill>
                  <a:schemeClr val="tx1"/>
                </a:solidFill>
                <a:latin typeface="+mn-lt"/>
                <a:ea typeface="+mn-ea"/>
                <a:cs typeface="+mn-cs"/>
              </a:defRPr>
            </a:lvl1pPr>
            <a:lvl2pPr marL="0" indent="0" algn="just" defTabSz="685800" rtl="0" eaLnBrk="1" latinLnBrk="0" hangingPunct="1">
              <a:lnSpc>
                <a:spcPts val="2630"/>
              </a:lnSpc>
              <a:spcBef>
                <a:spcPts val="0"/>
              </a:spcBef>
              <a:buFont typeface="Arial" panose="020B0604020202020204" pitchFamily="34" charset="0"/>
              <a:buNone/>
              <a:defRPr sz="2920" kern="1200">
                <a:solidFill>
                  <a:schemeClr val="accent6"/>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800" dirty="0">
                <a:solidFill>
                  <a:srgbClr val="C00000"/>
                </a:solidFill>
              </a:rPr>
              <a:t>Mode opératoire - Professeur - Consulter les offres de Masterclass </a:t>
            </a:r>
          </a:p>
        </p:txBody>
      </p:sp>
      <p:sp>
        <p:nvSpPr>
          <p:cNvPr id="6" name="ZoneTexte 5">
            <a:extLst>
              <a:ext uri="{FF2B5EF4-FFF2-40B4-BE49-F238E27FC236}">
                <a16:creationId xmlns:a16="http://schemas.microsoft.com/office/drawing/2014/main" id="{E267C476-82F6-0922-946C-0FCBDCA956E7}"/>
              </a:ext>
            </a:extLst>
          </p:cNvPr>
          <p:cNvSpPr txBox="1"/>
          <p:nvPr/>
        </p:nvSpPr>
        <p:spPr>
          <a:xfrm>
            <a:off x="1271516" y="896644"/>
            <a:ext cx="4824483" cy="400110"/>
          </a:xfrm>
          <a:prstGeom prst="rect">
            <a:avLst/>
          </a:prstGeom>
          <a:noFill/>
        </p:spPr>
        <p:txBody>
          <a:bodyPr wrap="square" rtlCol="0">
            <a:spAutoFit/>
          </a:bodyPr>
          <a:lstStyle/>
          <a:p>
            <a:r>
              <a:rPr lang="fr-FR" sz="2000" b="1" dirty="0"/>
              <a:t>Consulter les offres sur Adage :</a:t>
            </a:r>
          </a:p>
        </p:txBody>
      </p:sp>
      <p:sp>
        <p:nvSpPr>
          <p:cNvPr id="23" name="Ellipse 22">
            <a:extLst>
              <a:ext uri="{FF2B5EF4-FFF2-40B4-BE49-F238E27FC236}">
                <a16:creationId xmlns:a16="http://schemas.microsoft.com/office/drawing/2014/main" id="{CA5AF9A9-3F0C-FF9A-A425-596C7226F5FF}"/>
              </a:ext>
            </a:extLst>
          </p:cNvPr>
          <p:cNvSpPr/>
          <p:nvPr/>
        </p:nvSpPr>
        <p:spPr>
          <a:xfrm rot="10800000">
            <a:off x="5317229" y="2249202"/>
            <a:ext cx="1557540" cy="27205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3">
            <a:extLst>
              <a:ext uri="{FF2B5EF4-FFF2-40B4-BE49-F238E27FC236}">
                <a16:creationId xmlns:a16="http://schemas.microsoft.com/office/drawing/2014/main" id="{F069E121-4BC2-9AAD-3342-8E1AC8D95544}"/>
              </a:ext>
            </a:extLst>
          </p:cNvPr>
          <p:cNvSpPr txBox="1">
            <a:spLocks/>
          </p:cNvSpPr>
          <p:nvPr/>
        </p:nvSpPr>
        <p:spPr>
          <a:xfrm>
            <a:off x="1271516" y="5196972"/>
            <a:ext cx="8737190" cy="974113"/>
          </a:xfrm>
          <a:prstGeom prst="rect">
            <a:avLst/>
          </a:prstGeom>
          <a:noFill/>
        </p:spPr>
        <p:txBody>
          <a:bodyPr vert="horz" wrap="square" lIns="0" tIns="0" rIns="0" bIns="0" rtlCol="0" anchor="t" anchorCtr="0">
            <a:spAutoFit/>
          </a:bodyPr>
          <a:lstStyle>
            <a:lvl1pPr marL="0" indent="0" algn="just" defTabSz="685800" rtl="0" eaLnBrk="1" latinLnBrk="0" hangingPunct="1">
              <a:lnSpc>
                <a:spcPts val="1330"/>
              </a:lnSpc>
              <a:spcBef>
                <a:spcPts val="0"/>
              </a:spcBef>
              <a:buFont typeface="Arial" panose="020B0604020202020204" pitchFamily="34" charset="0"/>
              <a:buNone/>
              <a:defRPr sz="1150" b="0" kern="1200">
                <a:solidFill>
                  <a:schemeClr val="accent6"/>
                </a:solidFill>
                <a:latin typeface="+mn-lt"/>
                <a:ea typeface="+mn-ea"/>
                <a:cs typeface="+mn-cs"/>
              </a:defRPr>
            </a:lvl1pPr>
            <a:lvl2pPr marL="0" indent="0" algn="just" defTabSz="685800" rtl="0" eaLnBrk="1" latinLnBrk="0" hangingPunct="1">
              <a:lnSpc>
                <a:spcPts val="1330"/>
              </a:lnSpc>
              <a:spcBef>
                <a:spcPts val="0"/>
              </a:spcBef>
              <a:buFont typeface="Arial" panose="020B0604020202020204" pitchFamily="34" charset="0"/>
              <a:buNone/>
              <a:defRPr sz="1150" kern="1200">
                <a:solidFill>
                  <a:schemeClr val="tx1"/>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indent="0">
              <a:lnSpc>
                <a:spcPct val="100000"/>
              </a:lnSpc>
              <a:buNone/>
            </a:pPr>
            <a:endParaRPr lang="fr-FR" sz="1680" b="1" u="sng" dirty="0"/>
          </a:p>
          <a:p>
            <a:pPr marL="285750" lvl="2" indent="-285750">
              <a:lnSpc>
                <a:spcPct val="100000"/>
              </a:lnSpc>
            </a:pPr>
            <a:r>
              <a:rPr lang="fr-FR" sz="1800" dirty="0">
                <a:latin typeface="Calibri" panose="020F0502020204030204" pitchFamily="34" charset="0"/>
                <a:cs typeface="Calibri" panose="020F0502020204030204" pitchFamily="34" charset="0"/>
              </a:rPr>
              <a:t>Afin de consulter les offres de Masterclass, rendez vous sur ADAGE : ouvrez l’onglet « pass Culture », puis sélectionnez le volet « Offres pass Culture ».</a:t>
            </a:r>
          </a:p>
          <a:p>
            <a:pPr lvl="2" indent="0">
              <a:lnSpc>
                <a:spcPct val="100000"/>
              </a:lnSpc>
              <a:buNone/>
            </a:pPr>
            <a:endParaRPr lang="fr-FR" sz="1050" dirty="0">
              <a:latin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D97616E7-EE82-A9BA-8129-3F0AD863D4B0}"/>
              </a:ext>
            </a:extLst>
          </p:cNvPr>
          <p:cNvPicPr>
            <a:picLocks noChangeAspect="1"/>
          </p:cNvPicPr>
          <p:nvPr/>
        </p:nvPicPr>
        <p:blipFill rotWithShape="1">
          <a:blip r:embed="rId2"/>
          <a:srcRect l="1" t="204" r="680"/>
          <a:stretch/>
        </p:blipFill>
        <p:spPr>
          <a:xfrm>
            <a:off x="1062379" y="1613582"/>
            <a:ext cx="10304965" cy="3573298"/>
          </a:xfrm>
          <a:prstGeom prst="rect">
            <a:avLst/>
          </a:prstGeom>
        </p:spPr>
      </p:pic>
      <p:sp>
        <p:nvSpPr>
          <p:cNvPr id="8" name="Rectangle 7">
            <a:extLst>
              <a:ext uri="{FF2B5EF4-FFF2-40B4-BE49-F238E27FC236}">
                <a16:creationId xmlns:a16="http://schemas.microsoft.com/office/drawing/2014/main" id="{BC4C0487-C7AC-27DF-4FF0-7210799018A1}"/>
              </a:ext>
            </a:extLst>
          </p:cNvPr>
          <p:cNvSpPr/>
          <p:nvPr/>
        </p:nvSpPr>
        <p:spPr>
          <a:xfrm>
            <a:off x="8273987" y="1634399"/>
            <a:ext cx="3093355" cy="345321"/>
          </a:xfrm>
          <a:prstGeom prst="rect">
            <a:avLst/>
          </a:prstGeom>
          <a:solidFill>
            <a:srgbClr val="597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 name="Connecteur droit avec flèche 35">
            <a:extLst>
              <a:ext uri="{FF2B5EF4-FFF2-40B4-BE49-F238E27FC236}">
                <a16:creationId xmlns:a16="http://schemas.microsoft.com/office/drawing/2014/main" id="{FA1C27A4-70E5-27EA-FF22-DA8910E54F70}"/>
              </a:ext>
            </a:extLst>
          </p:cNvPr>
          <p:cNvCxnSpPr>
            <a:cxnSpLocks/>
          </p:cNvCxnSpPr>
          <p:nvPr/>
        </p:nvCxnSpPr>
        <p:spPr>
          <a:xfrm flipH="1">
            <a:off x="4583845" y="1224247"/>
            <a:ext cx="14788" cy="49487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AB36FBFC-2423-06B7-ED55-65A7716181C7}"/>
              </a:ext>
            </a:extLst>
          </p:cNvPr>
          <p:cNvSpPr/>
          <p:nvPr/>
        </p:nvSpPr>
        <p:spPr>
          <a:xfrm>
            <a:off x="4061523" y="2294802"/>
            <a:ext cx="1155580" cy="27205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08791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95BD76C-116E-86E0-EDFC-FAC392796253}"/>
              </a:ext>
            </a:extLst>
          </p:cNvPr>
          <p:cNvPicPr>
            <a:picLocks noChangeAspect="1"/>
          </p:cNvPicPr>
          <p:nvPr/>
        </p:nvPicPr>
        <p:blipFill>
          <a:blip r:embed="rId2"/>
          <a:stretch>
            <a:fillRect/>
          </a:stretch>
        </p:blipFill>
        <p:spPr>
          <a:xfrm>
            <a:off x="1206532" y="981216"/>
            <a:ext cx="9778936" cy="5265029"/>
          </a:xfrm>
          <a:prstGeom prst="rect">
            <a:avLst/>
          </a:prstGeom>
          <a:ln>
            <a:solidFill>
              <a:schemeClr val="tx1"/>
            </a:solidFill>
          </a:ln>
        </p:spPr>
      </p:pic>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74575" y="6365477"/>
            <a:ext cx="2468880" cy="365125"/>
          </a:xfrm>
        </p:spPr>
        <p:txBody>
          <a:bodyPr/>
          <a:lstStyle/>
          <a:p>
            <a:fld id="{5B75A964-35FD-F74A-8F4B-5547E8314425}" type="slidenum">
              <a:rPr lang="fr-FR" smtClean="0"/>
              <a:pPr/>
              <a:t>11</a:t>
            </a:fld>
            <a:endParaRPr lang="fr-FR" dirty="0"/>
          </a:p>
        </p:txBody>
      </p:sp>
      <p:sp>
        <p:nvSpPr>
          <p:cNvPr id="7" name="Espace réservé du contenu 4">
            <a:extLst>
              <a:ext uri="{FF2B5EF4-FFF2-40B4-BE49-F238E27FC236}">
                <a16:creationId xmlns:a16="http://schemas.microsoft.com/office/drawing/2014/main" id="{28967B2A-7B11-FB81-FF68-49C774D75005}"/>
              </a:ext>
            </a:extLst>
          </p:cNvPr>
          <p:cNvSpPr txBox="1">
            <a:spLocks/>
          </p:cNvSpPr>
          <p:nvPr/>
        </p:nvSpPr>
        <p:spPr>
          <a:xfrm>
            <a:off x="1062379" y="199806"/>
            <a:ext cx="10304964" cy="344838"/>
          </a:xfrm>
          <a:prstGeom prst="rect">
            <a:avLst/>
          </a:prstGeom>
        </p:spPr>
        <p:txBody>
          <a:bodyPr vert="horz" wrap="square" lIns="0" tIns="0" rIns="0" bIns="0" rtlCol="0" anchor="t" anchorCtr="0">
            <a:spAutoFit/>
          </a:bodyPr>
          <a:lstStyle>
            <a:lvl1pPr marL="0" indent="0" algn="just" defTabSz="685800" rtl="0" eaLnBrk="1" latinLnBrk="0" hangingPunct="1">
              <a:lnSpc>
                <a:spcPts val="2630"/>
              </a:lnSpc>
              <a:spcBef>
                <a:spcPts val="0"/>
              </a:spcBef>
              <a:buFont typeface="Arial" panose="020B0604020202020204" pitchFamily="34" charset="0"/>
              <a:buNone/>
              <a:defRPr sz="2920" b="1" kern="1200">
                <a:solidFill>
                  <a:schemeClr val="tx1"/>
                </a:solidFill>
                <a:latin typeface="+mn-lt"/>
                <a:ea typeface="+mn-ea"/>
                <a:cs typeface="+mn-cs"/>
              </a:defRPr>
            </a:lvl1pPr>
            <a:lvl2pPr marL="0" indent="0" algn="just" defTabSz="685800" rtl="0" eaLnBrk="1" latinLnBrk="0" hangingPunct="1">
              <a:lnSpc>
                <a:spcPts val="2630"/>
              </a:lnSpc>
              <a:spcBef>
                <a:spcPts val="0"/>
              </a:spcBef>
              <a:buFont typeface="Arial" panose="020B0604020202020204" pitchFamily="34" charset="0"/>
              <a:buNone/>
              <a:defRPr sz="2920" kern="1200">
                <a:solidFill>
                  <a:schemeClr val="accent6"/>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800" dirty="0">
                <a:solidFill>
                  <a:srgbClr val="C00000"/>
                </a:solidFill>
              </a:rPr>
              <a:t>Mode opératoire - Professeur - Consulter les offres de Masterclass </a:t>
            </a:r>
          </a:p>
        </p:txBody>
      </p:sp>
      <p:sp>
        <p:nvSpPr>
          <p:cNvPr id="2" name="Rectangle 1">
            <a:extLst>
              <a:ext uri="{FF2B5EF4-FFF2-40B4-BE49-F238E27FC236}">
                <a16:creationId xmlns:a16="http://schemas.microsoft.com/office/drawing/2014/main" id="{2D1C0882-0769-9955-D345-4E7BBCA5843B}"/>
              </a:ext>
            </a:extLst>
          </p:cNvPr>
          <p:cNvSpPr/>
          <p:nvPr/>
        </p:nvSpPr>
        <p:spPr>
          <a:xfrm>
            <a:off x="5987989" y="3089429"/>
            <a:ext cx="4034900" cy="339572"/>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65114323-7C9A-483D-37D6-0BBFADF5AF18}"/>
              </a:ext>
            </a:extLst>
          </p:cNvPr>
          <p:cNvSpPr/>
          <p:nvPr/>
        </p:nvSpPr>
        <p:spPr>
          <a:xfrm>
            <a:off x="5006020" y="5442012"/>
            <a:ext cx="1963938" cy="51081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F9850E74-6359-4FF4-53A8-84DB141B094E}"/>
              </a:ext>
            </a:extLst>
          </p:cNvPr>
          <p:cNvSpPr/>
          <p:nvPr/>
        </p:nvSpPr>
        <p:spPr>
          <a:xfrm>
            <a:off x="1197296" y="6016006"/>
            <a:ext cx="887767" cy="223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1"/>
                </a:solidFill>
              </a:ln>
              <a:noFill/>
            </a:endParaRPr>
          </a:p>
        </p:txBody>
      </p:sp>
      <p:sp>
        <p:nvSpPr>
          <p:cNvPr id="9" name="Rectangle 8">
            <a:extLst>
              <a:ext uri="{FF2B5EF4-FFF2-40B4-BE49-F238E27FC236}">
                <a16:creationId xmlns:a16="http://schemas.microsoft.com/office/drawing/2014/main" id="{4209235C-0EDB-80AF-D683-158D81CE27E5}"/>
              </a:ext>
            </a:extLst>
          </p:cNvPr>
          <p:cNvSpPr/>
          <p:nvPr/>
        </p:nvSpPr>
        <p:spPr>
          <a:xfrm>
            <a:off x="4331855" y="3352800"/>
            <a:ext cx="2096654" cy="228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8FF0457-05D8-7174-E275-1CBBB2D89C2C}"/>
              </a:ext>
            </a:extLst>
          </p:cNvPr>
          <p:cNvSpPr/>
          <p:nvPr/>
        </p:nvSpPr>
        <p:spPr>
          <a:xfrm>
            <a:off x="4991043" y="3581240"/>
            <a:ext cx="4180666"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56085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F008131-E6B4-4A4F-8134-97C6DB29E183}"/>
              </a:ext>
            </a:extLst>
          </p:cNvPr>
          <p:cNvPicPr>
            <a:picLocks noChangeAspect="1"/>
          </p:cNvPicPr>
          <p:nvPr/>
        </p:nvPicPr>
        <p:blipFill rotWithShape="1">
          <a:blip r:embed="rId2"/>
          <a:srcRect b="5523"/>
          <a:stretch/>
        </p:blipFill>
        <p:spPr>
          <a:xfrm>
            <a:off x="1270282" y="1253373"/>
            <a:ext cx="9651435" cy="4909383"/>
          </a:xfrm>
          <a:prstGeom prst="rect">
            <a:avLst/>
          </a:prstGeom>
          <a:ln>
            <a:solidFill>
              <a:schemeClr val="tx1"/>
            </a:solidFill>
          </a:ln>
        </p:spPr>
      </p:pic>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74575" y="6365477"/>
            <a:ext cx="2468880" cy="365125"/>
          </a:xfrm>
        </p:spPr>
        <p:txBody>
          <a:bodyPr/>
          <a:lstStyle/>
          <a:p>
            <a:fld id="{5B75A964-35FD-F74A-8F4B-5547E8314425}" type="slidenum">
              <a:rPr lang="fr-FR" smtClean="0"/>
              <a:pPr/>
              <a:t>12</a:t>
            </a:fld>
            <a:endParaRPr lang="fr-FR" dirty="0"/>
          </a:p>
        </p:txBody>
      </p:sp>
      <p:sp>
        <p:nvSpPr>
          <p:cNvPr id="7" name="Espace réservé du contenu 4">
            <a:extLst>
              <a:ext uri="{FF2B5EF4-FFF2-40B4-BE49-F238E27FC236}">
                <a16:creationId xmlns:a16="http://schemas.microsoft.com/office/drawing/2014/main" id="{28967B2A-7B11-FB81-FF68-49C774D75005}"/>
              </a:ext>
            </a:extLst>
          </p:cNvPr>
          <p:cNvSpPr txBox="1">
            <a:spLocks/>
          </p:cNvSpPr>
          <p:nvPr/>
        </p:nvSpPr>
        <p:spPr>
          <a:xfrm>
            <a:off x="1062379" y="199806"/>
            <a:ext cx="10304964" cy="344838"/>
          </a:xfrm>
          <a:prstGeom prst="rect">
            <a:avLst/>
          </a:prstGeom>
        </p:spPr>
        <p:txBody>
          <a:bodyPr vert="horz" wrap="square" lIns="0" tIns="0" rIns="0" bIns="0" rtlCol="0" anchor="t" anchorCtr="0">
            <a:spAutoFit/>
          </a:bodyPr>
          <a:lstStyle>
            <a:lvl1pPr marL="0" indent="0" algn="just" defTabSz="685800" rtl="0" eaLnBrk="1" latinLnBrk="0" hangingPunct="1">
              <a:lnSpc>
                <a:spcPts val="2630"/>
              </a:lnSpc>
              <a:spcBef>
                <a:spcPts val="0"/>
              </a:spcBef>
              <a:buFont typeface="Arial" panose="020B0604020202020204" pitchFamily="34" charset="0"/>
              <a:buNone/>
              <a:defRPr sz="2920" b="1" kern="1200">
                <a:solidFill>
                  <a:schemeClr val="tx1"/>
                </a:solidFill>
                <a:latin typeface="+mn-lt"/>
                <a:ea typeface="+mn-ea"/>
                <a:cs typeface="+mn-cs"/>
              </a:defRPr>
            </a:lvl1pPr>
            <a:lvl2pPr marL="0" indent="0" algn="just" defTabSz="685800" rtl="0" eaLnBrk="1" latinLnBrk="0" hangingPunct="1">
              <a:lnSpc>
                <a:spcPts val="2630"/>
              </a:lnSpc>
              <a:spcBef>
                <a:spcPts val="0"/>
              </a:spcBef>
              <a:buFont typeface="Arial" panose="020B0604020202020204" pitchFamily="34" charset="0"/>
              <a:buNone/>
              <a:defRPr sz="2920" kern="1200">
                <a:solidFill>
                  <a:schemeClr val="accent6"/>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800" dirty="0">
                <a:solidFill>
                  <a:srgbClr val="C00000"/>
                </a:solidFill>
              </a:rPr>
              <a:t>Mode opératoire - Professeur - Chercher une Masterclass d’un auteur</a:t>
            </a:r>
          </a:p>
        </p:txBody>
      </p:sp>
      <p:sp>
        <p:nvSpPr>
          <p:cNvPr id="2" name="Rectangle 1">
            <a:extLst>
              <a:ext uri="{FF2B5EF4-FFF2-40B4-BE49-F238E27FC236}">
                <a16:creationId xmlns:a16="http://schemas.microsoft.com/office/drawing/2014/main" id="{2D1C0882-0769-9955-D345-4E7BBCA5843B}"/>
              </a:ext>
            </a:extLst>
          </p:cNvPr>
          <p:cNvSpPr/>
          <p:nvPr/>
        </p:nvSpPr>
        <p:spPr>
          <a:xfrm>
            <a:off x="1745578" y="2680404"/>
            <a:ext cx="489621" cy="223538"/>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6034AFE-C715-2AA9-9B1F-5CFB00864632}"/>
              </a:ext>
            </a:extLst>
          </p:cNvPr>
          <p:cNvSpPr/>
          <p:nvPr/>
        </p:nvSpPr>
        <p:spPr>
          <a:xfrm>
            <a:off x="1479630" y="4724788"/>
            <a:ext cx="2222359" cy="223538"/>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65114323-7C9A-483D-37D6-0BBFADF5AF18}"/>
              </a:ext>
            </a:extLst>
          </p:cNvPr>
          <p:cNvSpPr/>
          <p:nvPr/>
        </p:nvSpPr>
        <p:spPr>
          <a:xfrm>
            <a:off x="5113538" y="5604627"/>
            <a:ext cx="1785311" cy="5581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3966368-F590-86A2-59EE-2735782CECF9}"/>
              </a:ext>
            </a:extLst>
          </p:cNvPr>
          <p:cNvSpPr txBox="1"/>
          <p:nvPr/>
        </p:nvSpPr>
        <p:spPr>
          <a:xfrm>
            <a:off x="1745578" y="2680404"/>
            <a:ext cx="2222359" cy="307777"/>
          </a:xfrm>
          <a:prstGeom prst="rect">
            <a:avLst/>
          </a:prstGeom>
          <a:noFill/>
        </p:spPr>
        <p:txBody>
          <a:bodyPr wrap="square" rtlCol="0">
            <a:spAutoFit/>
          </a:bodyPr>
          <a:lstStyle/>
          <a:p>
            <a:r>
              <a:rPr lang="fr-FR" sz="1400" dirty="0"/>
              <a:t>NOM DE L’AUTEUR/PSEUDO</a:t>
            </a:r>
          </a:p>
        </p:txBody>
      </p:sp>
      <p:sp>
        <p:nvSpPr>
          <p:cNvPr id="11" name="Rectangle 10">
            <a:extLst>
              <a:ext uri="{FF2B5EF4-FFF2-40B4-BE49-F238E27FC236}">
                <a16:creationId xmlns:a16="http://schemas.microsoft.com/office/drawing/2014/main" id="{07F6160A-7C0D-B133-59C5-A133797A08D9}"/>
              </a:ext>
            </a:extLst>
          </p:cNvPr>
          <p:cNvSpPr/>
          <p:nvPr/>
        </p:nvSpPr>
        <p:spPr>
          <a:xfrm>
            <a:off x="4359564" y="3669751"/>
            <a:ext cx="2539285" cy="181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87B0AE8-574C-E1FC-C7E7-07E66B561C5C}"/>
              </a:ext>
            </a:extLst>
          </p:cNvPr>
          <p:cNvSpPr/>
          <p:nvPr/>
        </p:nvSpPr>
        <p:spPr>
          <a:xfrm>
            <a:off x="5004363" y="3805808"/>
            <a:ext cx="4148873"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6217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74575" y="6365477"/>
            <a:ext cx="2468880" cy="365125"/>
          </a:xfrm>
        </p:spPr>
        <p:txBody>
          <a:bodyPr/>
          <a:lstStyle/>
          <a:p>
            <a:fld id="{5B75A964-35FD-F74A-8F4B-5547E8314425}" type="slidenum">
              <a:rPr lang="fr-FR" smtClean="0"/>
              <a:pPr/>
              <a:t>13</a:t>
            </a:fld>
            <a:endParaRPr lang="fr-FR" dirty="0"/>
          </a:p>
        </p:txBody>
      </p:sp>
      <p:sp>
        <p:nvSpPr>
          <p:cNvPr id="7" name="Espace réservé du contenu 4">
            <a:extLst>
              <a:ext uri="{FF2B5EF4-FFF2-40B4-BE49-F238E27FC236}">
                <a16:creationId xmlns:a16="http://schemas.microsoft.com/office/drawing/2014/main" id="{28967B2A-7B11-FB81-FF68-49C774D75005}"/>
              </a:ext>
            </a:extLst>
          </p:cNvPr>
          <p:cNvSpPr txBox="1">
            <a:spLocks/>
          </p:cNvSpPr>
          <p:nvPr/>
        </p:nvSpPr>
        <p:spPr>
          <a:xfrm>
            <a:off x="1062379" y="199806"/>
            <a:ext cx="10304964" cy="344838"/>
          </a:xfrm>
          <a:prstGeom prst="rect">
            <a:avLst/>
          </a:prstGeom>
        </p:spPr>
        <p:txBody>
          <a:bodyPr vert="horz" wrap="square" lIns="0" tIns="0" rIns="0" bIns="0" rtlCol="0" anchor="t" anchorCtr="0">
            <a:spAutoFit/>
          </a:bodyPr>
          <a:lstStyle>
            <a:lvl1pPr marL="0" indent="0" algn="just" defTabSz="685800" rtl="0" eaLnBrk="1" latinLnBrk="0" hangingPunct="1">
              <a:lnSpc>
                <a:spcPts val="2630"/>
              </a:lnSpc>
              <a:spcBef>
                <a:spcPts val="0"/>
              </a:spcBef>
              <a:buFont typeface="Arial" panose="020B0604020202020204" pitchFamily="34" charset="0"/>
              <a:buNone/>
              <a:defRPr sz="2920" b="1" kern="1200">
                <a:solidFill>
                  <a:schemeClr val="tx1"/>
                </a:solidFill>
                <a:latin typeface="+mn-lt"/>
                <a:ea typeface="+mn-ea"/>
                <a:cs typeface="+mn-cs"/>
              </a:defRPr>
            </a:lvl1pPr>
            <a:lvl2pPr marL="0" indent="0" algn="just" defTabSz="685800" rtl="0" eaLnBrk="1" latinLnBrk="0" hangingPunct="1">
              <a:lnSpc>
                <a:spcPts val="2630"/>
              </a:lnSpc>
              <a:spcBef>
                <a:spcPts val="0"/>
              </a:spcBef>
              <a:buFont typeface="Arial" panose="020B0604020202020204" pitchFamily="34" charset="0"/>
              <a:buNone/>
              <a:defRPr sz="2920" kern="1200">
                <a:solidFill>
                  <a:schemeClr val="accent6"/>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800" dirty="0">
                <a:solidFill>
                  <a:srgbClr val="C00000"/>
                </a:solidFill>
              </a:rPr>
              <a:t>Mode opératoire – Professeur – Offre vitrine</a:t>
            </a:r>
          </a:p>
        </p:txBody>
      </p:sp>
      <p:sp>
        <p:nvSpPr>
          <p:cNvPr id="2" name="Rectangle 1">
            <a:extLst>
              <a:ext uri="{FF2B5EF4-FFF2-40B4-BE49-F238E27FC236}">
                <a16:creationId xmlns:a16="http://schemas.microsoft.com/office/drawing/2014/main" id="{2D1C0882-0769-9955-D345-4E7BBCA5843B}"/>
              </a:ext>
            </a:extLst>
          </p:cNvPr>
          <p:cNvSpPr/>
          <p:nvPr/>
        </p:nvSpPr>
        <p:spPr>
          <a:xfrm>
            <a:off x="5638800" y="3149600"/>
            <a:ext cx="4097866" cy="44026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8577AE83-B1B6-7F33-8A93-4E7CF03EA707}"/>
              </a:ext>
            </a:extLst>
          </p:cNvPr>
          <p:cNvSpPr txBox="1"/>
          <p:nvPr/>
        </p:nvSpPr>
        <p:spPr>
          <a:xfrm>
            <a:off x="470505" y="1067644"/>
            <a:ext cx="4824483" cy="400110"/>
          </a:xfrm>
          <a:prstGeom prst="rect">
            <a:avLst/>
          </a:prstGeom>
          <a:noFill/>
        </p:spPr>
        <p:txBody>
          <a:bodyPr wrap="square" rtlCol="0">
            <a:spAutoFit/>
          </a:bodyPr>
          <a:lstStyle/>
          <a:p>
            <a:r>
              <a:rPr lang="fr-FR" sz="2000" b="1" dirty="0"/>
              <a:t>L’offre « vitrine » :</a:t>
            </a:r>
          </a:p>
        </p:txBody>
      </p:sp>
      <p:sp>
        <p:nvSpPr>
          <p:cNvPr id="4" name="Espace réservé du contenu 3">
            <a:extLst>
              <a:ext uri="{FF2B5EF4-FFF2-40B4-BE49-F238E27FC236}">
                <a16:creationId xmlns:a16="http://schemas.microsoft.com/office/drawing/2014/main" id="{C3E553D5-A3AA-EEB0-D3C8-BCCB023A008C}"/>
              </a:ext>
            </a:extLst>
          </p:cNvPr>
          <p:cNvSpPr txBox="1">
            <a:spLocks/>
          </p:cNvSpPr>
          <p:nvPr/>
        </p:nvSpPr>
        <p:spPr>
          <a:xfrm>
            <a:off x="8398305" y="1538234"/>
            <a:ext cx="3323190" cy="2739211"/>
          </a:xfrm>
          <a:prstGeom prst="rect">
            <a:avLst/>
          </a:prstGeom>
          <a:noFill/>
        </p:spPr>
        <p:txBody>
          <a:bodyPr vert="horz" wrap="square" lIns="0" tIns="0" rIns="0" bIns="0" rtlCol="0" anchor="t" anchorCtr="0">
            <a:spAutoFit/>
          </a:bodyPr>
          <a:lstStyle>
            <a:lvl1pPr marL="0" indent="0" algn="just" defTabSz="685800" rtl="0" eaLnBrk="1" latinLnBrk="0" hangingPunct="1">
              <a:lnSpc>
                <a:spcPts val="1330"/>
              </a:lnSpc>
              <a:spcBef>
                <a:spcPts val="0"/>
              </a:spcBef>
              <a:buFont typeface="Arial" panose="020B0604020202020204" pitchFamily="34" charset="0"/>
              <a:buNone/>
              <a:defRPr sz="1150" b="0" kern="1200">
                <a:solidFill>
                  <a:schemeClr val="accent6"/>
                </a:solidFill>
                <a:latin typeface="+mn-lt"/>
                <a:ea typeface="+mn-ea"/>
                <a:cs typeface="+mn-cs"/>
              </a:defRPr>
            </a:lvl1pPr>
            <a:lvl2pPr marL="0" indent="0" algn="just" defTabSz="685800" rtl="0" eaLnBrk="1" latinLnBrk="0" hangingPunct="1">
              <a:lnSpc>
                <a:spcPts val="1330"/>
              </a:lnSpc>
              <a:spcBef>
                <a:spcPts val="0"/>
              </a:spcBef>
              <a:buFont typeface="Arial" panose="020B0604020202020204" pitchFamily="34" charset="0"/>
              <a:buNone/>
              <a:defRPr sz="1150" kern="1200">
                <a:solidFill>
                  <a:schemeClr val="tx1"/>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2" indent="-342900" algn="l">
              <a:lnSpc>
                <a:spcPct val="100000"/>
              </a:lnSpc>
              <a:buFont typeface="Wingdings" panose="05000000000000000000" pitchFamily="2" charset="2"/>
              <a:buChar char="Ø"/>
            </a:pPr>
            <a:r>
              <a:rPr lang="fr-FR" sz="1500" b="1" dirty="0">
                <a:solidFill>
                  <a:srgbClr val="000000"/>
                </a:solidFill>
              </a:rPr>
              <a:t>L’offre</a:t>
            </a:r>
            <a:r>
              <a:rPr lang="fr-FR" sz="1500" b="1" dirty="0">
                <a:solidFill>
                  <a:srgbClr val="C00000"/>
                </a:solidFill>
              </a:rPr>
              <a:t> « vitrine »</a:t>
            </a:r>
            <a:r>
              <a:rPr lang="fr-FR" sz="1500" b="1" dirty="0"/>
              <a:t> de Masterclass :</a:t>
            </a:r>
          </a:p>
          <a:p>
            <a:pPr lvl="2" indent="0">
              <a:lnSpc>
                <a:spcPct val="100000"/>
              </a:lnSpc>
              <a:buNone/>
            </a:pPr>
            <a:endParaRPr lang="fr-FR" sz="1400" b="1" u="sng" dirty="0"/>
          </a:p>
          <a:p>
            <a:pPr marL="285750" lvl="2" indent="-285750">
              <a:lnSpc>
                <a:spcPct val="100000"/>
              </a:lnSpc>
            </a:pPr>
            <a:r>
              <a:rPr lang="fr-FR" sz="1500" dirty="0">
                <a:latin typeface="Calibri" panose="020F0502020204030204" pitchFamily="34" charset="0"/>
                <a:cs typeface="Calibri" panose="020F0502020204030204" pitchFamily="34" charset="0"/>
              </a:rPr>
              <a:t>Il s’agit d’une offre générale, c’est-à-dire non dédiée à un établissement et non datée. Cette offre est consultable par l’ensemble des établissements de la zone d’intervention de l’auteur.</a:t>
            </a:r>
          </a:p>
          <a:p>
            <a:pPr lvl="2" indent="0">
              <a:lnSpc>
                <a:spcPct val="100000"/>
              </a:lnSpc>
              <a:buNone/>
            </a:pPr>
            <a:endParaRPr lang="fr-FR" sz="1500" dirty="0">
              <a:latin typeface="Calibri" panose="020F0502020204030204" pitchFamily="34" charset="0"/>
              <a:cs typeface="Calibri" panose="020F0502020204030204" pitchFamily="34" charset="0"/>
            </a:endParaRPr>
          </a:p>
          <a:p>
            <a:pPr marL="285750" lvl="2" indent="-285750">
              <a:lnSpc>
                <a:spcPct val="100000"/>
              </a:lnSpc>
            </a:pPr>
            <a:r>
              <a:rPr lang="fr-FR" sz="1500" dirty="0">
                <a:latin typeface="Calibri" panose="020F0502020204030204" pitchFamily="34" charset="0"/>
                <a:cs typeface="Calibri" panose="020F0502020204030204" pitchFamily="34" charset="0"/>
              </a:rPr>
              <a:t>Les modalités précises de votre intervention sont à définir ensuite avec l’auteur.</a:t>
            </a:r>
          </a:p>
          <a:p>
            <a:pPr marL="342900" lvl="2" indent="-342900">
              <a:lnSpc>
                <a:spcPct val="100000"/>
              </a:lnSpc>
            </a:pPr>
            <a:endParaRPr lang="fr-FR" sz="1400" dirty="0"/>
          </a:p>
        </p:txBody>
      </p:sp>
      <p:pic>
        <p:nvPicPr>
          <p:cNvPr id="6" name="Image 5">
            <a:extLst>
              <a:ext uri="{FF2B5EF4-FFF2-40B4-BE49-F238E27FC236}">
                <a16:creationId xmlns:a16="http://schemas.microsoft.com/office/drawing/2014/main" id="{F51F248C-1829-1140-6270-B1D15A30CD8E}"/>
              </a:ext>
            </a:extLst>
          </p:cNvPr>
          <p:cNvPicPr>
            <a:picLocks noChangeAspect="1"/>
          </p:cNvPicPr>
          <p:nvPr/>
        </p:nvPicPr>
        <p:blipFill>
          <a:blip r:embed="rId2"/>
          <a:stretch>
            <a:fillRect/>
          </a:stretch>
        </p:blipFill>
        <p:spPr>
          <a:xfrm>
            <a:off x="448727" y="1467755"/>
            <a:ext cx="7834307" cy="4322602"/>
          </a:xfrm>
          <a:prstGeom prst="rect">
            <a:avLst/>
          </a:prstGeom>
        </p:spPr>
      </p:pic>
      <p:cxnSp>
        <p:nvCxnSpPr>
          <p:cNvPr id="12" name="Connecteur droit avec flèche 11">
            <a:extLst>
              <a:ext uri="{FF2B5EF4-FFF2-40B4-BE49-F238E27FC236}">
                <a16:creationId xmlns:a16="http://schemas.microsoft.com/office/drawing/2014/main" id="{B323D5E6-7F3A-6080-ACDD-A973DE36E901}"/>
              </a:ext>
            </a:extLst>
          </p:cNvPr>
          <p:cNvCxnSpPr>
            <a:cxnSpLocks/>
          </p:cNvCxnSpPr>
          <p:nvPr/>
        </p:nvCxnSpPr>
        <p:spPr>
          <a:xfrm flipH="1">
            <a:off x="8024005" y="1189608"/>
            <a:ext cx="280807" cy="452423"/>
          </a:xfrm>
          <a:prstGeom prst="straightConnector1">
            <a:avLst/>
          </a:prstGeom>
          <a:ln w="38100">
            <a:solidFill>
              <a:srgbClr val="32009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886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39063" y="6347721"/>
            <a:ext cx="2468880" cy="365125"/>
          </a:xfrm>
        </p:spPr>
        <p:txBody>
          <a:bodyPr/>
          <a:lstStyle/>
          <a:p>
            <a:fld id="{5B75A964-35FD-F74A-8F4B-5547E8314425}" type="slidenum">
              <a:rPr lang="fr-FR" smtClean="0"/>
              <a:pPr/>
              <a:t>14</a:t>
            </a:fld>
            <a:endParaRPr lang="fr-FR" dirty="0"/>
          </a:p>
        </p:txBody>
      </p:sp>
      <p:sp>
        <p:nvSpPr>
          <p:cNvPr id="7" name="Espace réservé du contenu 4">
            <a:extLst>
              <a:ext uri="{FF2B5EF4-FFF2-40B4-BE49-F238E27FC236}">
                <a16:creationId xmlns:a16="http://schemas.microsoft.com/office/drawing/2014/main" id="{28967B2A-7B11-FB81-FF68-49C774D75005}"/>
              </a:ext>
            </a:extLst>
          </p:cNvPr>
          <p:cNvSpPr txBox="1">
            <a:spLocks/>
          </p:cNvSpPr>
          <p:nvPr/>
        </p:nvSpPr>
        <p:spPr>
          <a:xfrm>
            <a:off x="1062379" y="199806"/>
            <a:ext cx="10881076" cy="344838"/>
          </a:xfrm>
          <a:prstGeom prst="rect">
            <a:avLst/>
          </a:prstGeom>
        </p:spPr>
        <p:txBody>
          <a:bodyPr vert="horz" wrap="square" lIns="0" tIns="0" rIns="0" bIns="0" rtlCol="0" anchor="t" anchorCtr="0">
            <a:spAutoFit/>
          </a:bodyPr>
          <a:lstStyle>
            <a:lvl1pPr marL="0" indent="0" algn="just" defTabSz="685800" rtl="0" eaLnBrk="1" latinLnBrk="0" hangingPunct="1">
              <a:lnSpc>
                <a:spcPts val="2630"/>
              </a:lnSpc>
              <a:spcBef>
                <a:spcPts val="0"/>
              </a:spcBef>
              <a:buFont typeface="Arial" panose="020B0604020202020204" pitchFamily="34" charset="0"/>
              <a:buNone/>
              <a:defRPr sz="2920" b="1" kern="1200">
                <a:solidFill>
                  <a:schemeClr val="tx1"/>
                </a:solidFill>
                <a:latin typeface="+mn-lt"/>
                <a:ea typeface="+mn-ea"/>
                <a:cs typeface="+mn-cs"/>
              </a:defRPr>
            </a:lvl1pPr>
            <a:lvl2pPr marL="0" indent="0" algn="just" defTabSz="685800" rtl="0" eaLnBrk="1" latinLnBrk="0" hangingPunct="1">
              <a:lnSpc>
                <a:spcPts val="2630"/>
              </a:lnSpc>
              <a:spcBef>
                <a:spcPts val="0"/>
              </a:spcBef>
              <a:buFont typeface="Arial" panose="020B0604020202020204" pitchFamily="34" charset="0"/>
              <a:buNone/>
              <a:defRPr sz="2920" kern="1200">
                <a:solidFill>
                  <a:schemeClr val="accent6"/>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800" dirty="0">
                <a:solidFill>
                  <a:srgbClr val="C00000"/>
                </a:solidFill>
              </a:rPr>
              <a:t>Mode opératoire - Professeur - Convenir des modalités de la rencontre</a:t>
            </a:r>
          </a:p>
        </p:txBody>
      </p:sp>
      <p:sp>
        <p:nvSpPr>
          <p:cNvPr id="4" name="Espace réservé du contenu 3">
            <a:extLst>
              <a:ext uri="{FF2B5EF4-FFF2-40B4-BE49-F238E27FC236}">
                <a16:creationId xmlns:a16="http://schemas.microsoft.com/office/drawing/2014/main" id="{DA217167-A2A2-5E20-200E-BDC062282E9B}"/>
              </a:ext>
            </a:extLst>
          </p:cNvPr>
          <p:cNvSpPr txBox="1">
            <a:spLocks/>
          </p:cNvSpPr>
          <p:nvPr/>
        </p:nvSpPr>
        <p:spPr>
          <a:xfrm>
            <a:off x="940761" y="1546550"/>
            <a:ext cx="10310477" cy="3754874"/>
          </a:xfrm>
          <a:prstGeom prst="rect">
            <a:avLst/>
          </a:prstGeom>
          <a:noFill/>
        </p:spPr>
        <p:txBody>
          <a:bodyPr vert="horz" wrap="square" lIns="0" tIns="0" rIns="0" bIns="0" rtlCol="0" anchor="t" anchorCtr="0">
            <a:spAutoFit/>
          </a:bodyPr>
          <a:lstStyle>
            <a:lvl1pPr marL="0" indent="0" algn="just" defTabSz="685800" rtl="0" eaLnBrk="1" latinLnBrk="0" hangingPunct="1">
              <a:lnSpc>
                <a:spcPts val="1330"/>
              </a:lnSpc>
              <a:spcBef>
                <a:spcPts val="0"/>
              </a:spcBef>
              <a:buFont typeface="Arial" panose="020B0604020202020204" pitchFamily="34" charset="0"/>
              <a:buNone/>
              <a:defRPr sz="1150" b="0" kern="1200">
                <a:solidFill>
                  <a:schemeClr val="accent6"/>
                </a:solidFill>
                <a:latin typeface="+mn-lt"/>
                <a:ea typeface="+mn-ea"/>
                <a:cs typeface="+mn-cs"/>
              </a:defRPr>
            </a:lvl1pPr>
            <a:lvl2pPr marL="0" indent="0" algn="just" defTabSz="685800" rtl="0" eaLnBrk="1" latinLnBrk="0" hangingPunct="1">
              <a:lnSpc>
                <a:spcPts val="1330"/>
              </a:lnSpc>
              <a:spcBef>
                <a:spcPts val="0"/>
              </a:spcBef>
              <a:buFont typeface="Arial" panose="020B0604020202020204" pitchFamily="34" charset="0"/>
              <a:buNone/>
              <a:defRPr sz="1150" kern="1200">
                <a:solidFill>
                  <a:schemeClr val="tx1"/>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2" indent="-342900">
              <a:lnSpc>
                <a:spcPct val="100000"/>
              </a:lnSpc>
              <a:buFont typeface="Wingdings" panose="05000000000000000000" pitchFamily="2" charset="2"/>
              <a:buChar char="Ø"/>
            </a:pPr>
            <a:r>
              <a:rPr lang="fr-FR" sz="1800" b="1" u="sng" dirty="0"/>
              <a:t>Afin de pouvoir réserver une intervention </a:t>
            </a:r>
          </a:p>
          <a:p>
            <a:pPr lvl="2" indent="0">
              <a:lnSpc>
                <a:spcPct val="100000"/>
              </a:lnSpc>
              <a:buNone/>
            </a:pPr>
            <a:endParaRPr lang="fr-FR" sz="1800" b="1" u="sng" dirty="0"/>
          </a:p>
          <a:p>
            <a:pPr marL="342900" lvl="2" indent="-342900">
              <a:lnSpc>
                <a:spcPct val="100000"/>
              </a:lnSpc>
            </a:pPr>
            <a:r>
              <a:rPr lang="fr-FR" sz="1800" dirty="0"/>
              <a:t>Définissez les </a:t>
            </a:r>
            <a:r>
              <a:rPr lang="fr-FR" sz="1800" b="1" dirty="0"/>
              <a:t>modalités d’intervention</a:t>
            </a:r>
            <a:r>
              <a:rPr lang="fr-FR" sz="1800" dirty="0"/>
              <a:t> : </a:t>
            </a:r>
          </a:p>
          <a:p>
            <a:pPr lvl="2" indent="0">
              <a:lnSpc>
                <a:spcPct val="100000"/>
              </a:lnSpc>
              <a:buNone/>
            </a:pPr>
            <a:endParaRPr lang="fr-FR" sz="1800" dirty="0"/>
          </a:p>
          <a:p>
            <a:pPr marL="1657350" lvl="4" indent="-285750">
              <a:lnSpc>
                <a:spcPct val="100000"/>
              </a:lnSpc>
              <a:buFontTx/>
              <a:buChar char="-"/>
            </a:pPr>
            <a:r>
              <a:rPr lang="fr-FR" sz="1800" dirty="0"/>
              <a:t>date de la Masterclass  ;</a:t>
            </a:r>
          </a:p>
          <a:p>
            <a:pPr marL="1657350" lvl="4" indent="-285750">
              <a:lnSpc>
                <a:spcPct val="100000"/>
              </a:lnSpc>
              <a:buFontTx/>
              <a:buChar char="-"/>
            </a:pPr>
            <a:r>
              <a:rPr lang="fr-FR" sz="1800" dirty="0"/>
              <a:t>format : une ou deux demi-journées ;</a:t>
            </a:r>
          </a:p>
          <a:p>
            <a:pPr marL="1657350" lvl="4" indent="-285750">
              <a:lnSpc>
                <a:spcPct val="100000"/>
              </a:lnSpc>
              <a:buFontTx/>
              <a:buChar char="-"/>
            </a:pPr>
            <a:r>
              <a:rPr lang="fr-FR" sz="1800" dirty="0"/>
              <a:t>horaire : matin ou après-midi.</a:t>
            </a:r>
          </a:p>
          <a:p>
            <a:pPr lvl="2" indent="0">
              <a:lnSpc>
                <a:spcPct val="100000"/>
              </a:lnSpc>
              <a:buNone/>
            </a:pPr>
            <a:endParaRPr lang="fr-FR" sz="1800" dirty="0"/>
          </a:p>
          <a:p>
            <a:pPr marL="342900" lvl="2" indent="-342900">
              <a:lnSpc>
                <a:spcPct val="100000"/>
              </a:lnSpc>
            </a:pPr>
            <a:r>
              <a:rPr lang="fr-FR" sz="1800" dirty="0"/>
              <a:t>Lorsque ces paramètres sont déterminés, il vous faut communiquer ces éléments à l’adresse électronique : </a:t>
            </a:r>
            <a:r>
              <a:rPr lang="fr-FR" sz="1800" b="1" dirty="0">
                <a:solidFill>
                  <a:srgbClr val="C00000"/>
                </a:solidFill>
              </a:rPr>
              <a:t>masterclass.passculture@centrenationaldulivre.fr</a:t>
            </a:r>
            <a:r>
              <a:rPr lang="fr-FR" sz="1800" dirty="0">
                <a:solidFill>
                  <a:srgbClr val="000000"/>
                </a:solidFill>
              </a:rPr>
              <a:t>.</a:t>
            </a:r>
          </a:p>
          <a:p>
            <a:pPr lvl="2" indent="0">
              <a:lnSpc>
                <a:spcPct val="100000"/>
              </a:lnSpc>
              <a:buNone/>
            </a:pPr>
            <a:endParaRPr lang="fr-FR" sz="1800" dirty="0">
              <a:solidFill>
                <a:srgbClr val="000000"/>
              </a:solidFill>
            </a:endParaRPr>
          </a:p>
          <a:p>
            <a:pPr marL="342900" lvl="2" indent="-342900">
              <a:lnSpc>
                <a:spcPct val="100000"/>
              </a:lnSpc>
            </a:pPr>
            <a:r>
              <a:rPr lang="fr-FR" sz="1800" dirty="0">
                <a:solidFill>
                  <a:srgbClr val="000000"/>
                </a:solidFill>
              </a:rPr>
              <a:t>Ainsi l’établissement scolaire sera-t-il en mesure de préréserver </a:t>
            </a:r>
            <a:r>
              <a:rPr lang="fr-FR" sz="1800" b="1" dirty="0">
                <a:solidFill>
                  <a:srgbClr val="000000"/>
                </a:solidFill>
              </a:rPr>
              <a:t>l’offre datée</a:t>
            </a:r>
            <a:r>
              <a:rPr lang="fr-FR" sz="1800" dirty="0">
                <a:solidFill>
                  <a:srgbClr val="000000"/>
                </a:solidFill>
              </a:rPr>
              <a:t> sur ADAGE. Vous recevrez alors un message de confirmation de la rencontre de la part de la plateforme </a:t>
            </a:r>
            <a:r>
              <a:rPr lang="fr-FR" sz="1800" dirty="0" err="1">
                <a:solidFill>
                  <a:srgbClr val="000000"/>
                </a:solidFill>
              </a:rPr>
              <a:t>pass</a:t>
            </a:r>
            <a:r>
              <a:rPr lang="fr-FR" sz="1800" dirty="0">
                <a:solidFill>
                  <a:srgbClr val="000000"/>
                </a:solidFill>
              </a:rPr>
              <a:t> Culture.</a:t>
            </a:r>
          </a:p>
        </p:txBody>
      </p:sp>
    </p:spTree>
    <p:extLst>
      <p:ext uri="{BB962C8B-B14F-4D97-AF65-F5344CB8AC3E}">
        <p14:creationId xmlns:p14="http://schemas.microsoft.com/office/powerpoint/2010/main" val="2345535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74575" y="6365477"/>
            <a:ext cx="2468880" cy="365125"/>
          </a:xfrm>
        </p:spPr>
        <p:txBody>
          <a:bodyPr/>
          <a:lstStyle/>
          <a:p>
            <a:fld id="{5B75A964-35FD-F74A-8F4B-5547E8314425}" type="slidenum">
              <a:rPr lang="fr-FR" smtClean="0"/>
              <a:pPr/>
              <a:t>15</a:t>
            </a:fld>
            <a:endParaRPr lang="fr-FR" dirty="0"/>
          </a:p>
        </p:txBody>
      </p:sp>
      <p:sp>
        <p:nvSpPr>
          <p:cNvPr id="7" name="Espace réservé du contenu 4">
            <a:extLst>
              <a:ext uri="{FF2B5EF4-FFF2-40B4-BE49-F238E27FC236}">
                <a16:creationId xmlns:a16="http://schemas.microsoft.com/office/drawing/2014/main" id="{28967B2A-7B11-FB81-FF68-49C774D75005}"/>
              </a:ext>
            </a:extLst>
          </p:cNvPr>
          <p:cNvSpPr txBox="1">
            <a:spLocks/>
          </p:cNvSpPr>
          <p:nvPr/>
        </p:nvSpPr>
        <p:spPr>
          <a:xfrm>
            <a:off x="1062379" y="199806"/>
            <a:ext cx="10304964" cy="344838"/>
          </a:xfrm>
          <a:prstGeom prst="rect">
            <a:avLst/>
          </a:prstGeom>
        </p:spPr>
        <p:txBody>
          <a:bodyPr vert="horz" wrap="square" lIns="0" tIns="0" rIns="0" bIns="0" rtlCol="0" anchor="t" anchorCtr="0">
            <a:spAutoFit/>
          </a:bodyPr>
          <a:lstStyle>
            <a:lvl1pPr marL="0" indent="0" algn="just" defTabSz="685800" rtl="0" eaLnBrk="1" latinLnBrk="0" hangingPunct="1">
              <a:lnSpc>
                <a:spcPts val="2630"/>
              </a:lnSpc>
              <a:spcBef>
                <a:spcPts val="0"/>
              </a:spcBef>
              <a:buFont typeface="Arial" panose="020B0604020202020204" pitchFamily="34" charset="0"/>
              <a:buNone/>
              <a:defRPr sz="2920" b="1" kern="1200">
                <a:solidFill>
                  <a:schemeClr val="tx1"/>
                </a:solidFill>
                <a:latin typeface="+mn-lt"/>
                <a:ea typeface="+mn-ea"/>
                <a:cs typeface="+mn-cs"/>
              </a:defRPr>
            </a:lvl1pPr>
            <a:lvl2pPr marL="0" indent="0" algn="just" defTabSz="685800" rtl="0" eaLnBrk="1" latinLnBrk="0" hangingPunct="1">
              <a:lnSpc>
                <a:spcPts val="2630"/>
              </a:lnSpc>
              <a:spcBef>
                <a:spcPts val="0"/>
              </a:spcBef>
              <a:buFont typeface="Arial" panose="020B0604020202020204" pitchFamily="34" charset="0"/>
              <a:buNone/>
              <a:defRPr sz="2920" kern="1200">
                <a:solidFill>
                  <a:schemeClr val="accent6"/>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800" dirty="0">
                <a:solidFill>
                  <a:srgbClr val="C00000"/>
                </a:solidFill>
              </a:rPr>
              <a:t>Mode opératoire – Professeur – Préréserver une offre</a:t>
            </a:r>
          </a:p>
        </p:txBody>
      </p:sp>
      <p:sp>
        <p:nvSpPr>
          <p:cNvPr id="2" name="Rectangle 1">
            <a:extLst>
              <a:ext uri="{FF2B5EF4-FFF2-40B4-BE49-F238E27FC236}">
                <a16:creationId xmlns:a16="http://schemas.microsoft.com/office/drawing/2014/main" id="{2D1C0882-0769-9955-D345-4E7BBCA5843B}"/>
              </a:ext>
            </a:extLst>
          </p:cNvPr>
          <p:cNvSpPr/>
          <p:nvPr/>
        </p:nvSpPr>
        <p:spPr>
          <a:xfrm>
            <a:off x="5638800" y="3149600"/>
            <a:ext cx="4097866" cy="44026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8577AE83-B1B6-7F33-8A93-4E7CF03EA707}"/>
              </a:ext>
            </a:extLst>
          </p:cNvPr>
          <p:cNvSpPr txBox="1"/>
          <p:nvPr/>
        </p:nvSpPr>
        <p:spPr>
          <a:xfrm>
            <a:off x="1271516" y="896644"/>
            <a:ext cx="4824483" cy="400110"/>
          </a:xfrm>
          <a:prstGeom prst="rect">
            <a:avLst/>
          </a:prstGeom>
          <a:noFill/>
        </p:spPr>
        <p:txBody>
          <a:bodyPr wrap="square" rtlCol="0">
            <a:spAutoFit/>
          </a:bodyPr>
          <a:lstStyle/>
          <a:p>
            <a:r>
              <a:rPr lang="fr-FR" sz="2000" b="1" dirty="0"/>
              <a:t>Préréserver une offre « datée » :</a:t>
            </a:r>
          </a:p>
        </p:txBody>
      </p:sp>
      <p:pic>
        <p:nvPicPr>
          <p:cNvPr id="5" name="Image 4" descr="Une image contenant texte&#10;&#10;Description générée automatiquement">
            <a:extLst>
              <a:ext uri="{FF2B5EF4-FFF2-40B4-BE49-F238E27FC236}">
                <a16:creationId xmlns:a16="http://schemas.microsoft.com/office/drawing/2014/main" id="{3B4DDF20-FF48-DD30-E549-6EBD5B35A826}"/>
              </a:ext>
            </a:extLst>
          </p:cNvPr>
          <p:cNvPicPr>
            <a:picLocks noChangeAspect="1"/>
          </p:cNvPicPr>
          <p:nvPr/>
        </p:nvPicPr>
        <p:blipFill rotWithShape="1">
          <a:blip r:embed="rId2">
            <a:extLst>
              <a:ext uri="{28A0092B-C50C-407E-A947-70E740481C1C}">
                <a14:useLocalDpi xmlns:a14="http://schemas.microsoft.com/office/drawing/2010/main" val="0"/>
              </a:ext>
            </a:extLst>
          </a:blip>
          <a:srcRect r="2255" b="1583"/>
          <a:stretch/>
        </p:blipFill>
        <p:spPr>
          <a:xfrm>
            <a:off x="1271516" y="1394820"/>
            <a:ext cx="8997113" cy="4970657"/>
          </a:xfrm>
          <a:prstGeom prst="rect">
            <a:avLst/>
          </a:prstGeom>
        </p:spPr>
      </p:pic>
      <p:cxnSp>
        <p:nvCxnSpPr>
          <p:cNvPr id="4" name="Connecteur droit avec flèche 3">
            <a:extLst>
              <a:ext uri="{FF2B5EF4-FFF2-40B4-BE49-F238E27FC236}">
                <a16:creationId xmlns:a16="http://schemas.microsoft.com/office/drawing/2014/main" id="{B073BF9D-BC9C-B6C2-75C6-8483C7431554}"/>
              </a:ext>
            </a:extLst>
          </p:cNvPr>
          <p:cNvCxnSpPr>
            <a:cxnSpLocks/>
          </p:cNvCxnSpPr>
          <p:nvPr/>
        </p:nvCxnSpPr>
        <p:spPr>
          <a:xfrm flipH="1">
            <a:off x="10022889" y="1056443"/>
            <a:ext cx="381740" cy="497149"/>
          </a:xfrm>
          <a:prstGeom prst="straightConnector1">
            <a:avLst/>
          </a:prstGeom>
          <a:ln w="38100">
            <a:solidFill>
              <a:srgbClr val="7B1E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262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4203C5E-8FCA-431A-994B-D19EEB573B3E}"/>
              </a:ext>
            </a:extLst>
          </p:cNvPr>
          <p:cNvPicPr>
            <a:picLocks noChangeAspect="1"/>
          </p:cNvPicPr>
          <p:nvPr/>
        </p:nvPicPr>
        <p:blipFill rotWithShape="1">
          <a:blip r:embed="rId2"/>
          <a:srcRect t="1999"/>
          <a:stretch/>
        </p:blipFill>
        <p:spPr>
          <a:xfrm>
            <a:off x="1137820" y="1420427"/>
            <a:ext cx="9916358" cy="2101597"/>
          </a:xfrm>
          <a:prstGeom prst="rect">
            <a:avLst/>
          </a:prstGeom>
          <a:ln>
            <a:solidFill>
              <a:schemeClr val="tx1"/>
            </a:solidFill>
          </a:ln>
        </p:spPr>
      </p:pic>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56819" y="6338843"/>
            <a:ext cx="2468880" cy="365125"/>
          </a:xfrm>
        </p:spPr>
        <p:txBody>
          <a:bodyPr/>
          <a:lstStyle/>
          <a:p>
            <a:fld id="{5B75A964-35FD-F74A-8F4B-5547E8314425}" type="slidenum">
              <a:rPr lang="fr-FR" smtClean="0"/>
              <a:pPr/>
              <a:t>16</a:t>
            </a:fld>
            <a:endParaRPr lang="fr-FR" dirty="0"/>
          </a:p>
        </p:txBody>
      </p:sp>
      <p:sp>
        <p:nvSpPr>
          <p:cNvPr id="7" name="Espace réservé du contenu 4">
            <a:extLst>
              <a:ext uri="{FF2B5EF4-FFF2-40B4-BE49-F238E27FC236}">
                <a16:creationId xmlns:a16="http://schemas.microsoft.com/office/drawing/2014/main" id="{28967B2A-7B11-FB81-FF68-49C774D75005}"/>
              </a:ext>
            </a:extLst>
          </p:cNvPr>
          <p:cNvSpPr txBox="1">
            <a:spLocks/>
          </p:cNvSpPr>
          <p:nvPr/>
        </p:nvSpPr>
        <p:spPr>
          <a:xfrm>
            <a:off x="1062379" y="199806"/>
            <a:ext cx="10304964" cy="344838"/>
          </a:xfrm>
          <a:prstGeom prst="rect">
            <a:avLst/>
          </a:prstGeom>
        </p:spPr>
        <p:txBody>
          <a:bodyPr vert="horz" wrap="square" lIns="0" tIns="0" rIns="0" bIns="0" rtlCol="0" anchor="t" anchorCtr="0">
            <a:spAutoFit/>
          </a:bodyPr>
          <a:lstStyle>
            <a:lvl1pPr marL="0" indent="0" algn="just" defTabSz="685800" rtl="0" eaLnBrk="1" latinLnBrk="0" hangingPunct="1">
              <a:lnSpc>
                <a:spcPts val="2630"/>
              </a:lnSpc>
              <a:spcBef>
                <a:spcPts val="0"/>
              </a:spcBef>
              <a:buFont typeface="Arial" panose="020B0604020202020204" pitchFamily="34" charset="0"/>
              <a:buNone/>
              <a:defRPr sz="2920" b="1" kern="1200">
                <a:solidFill>
                  <a:schemeClr val="tx1"/>
                </a:solidFill>
                <a:latin typeface="+mn-lt"/>
                <a:ea typeface="+mn-ea"/>
                <a:cs typeface="+mn-cs"/>
              </a:defRPr>
            </a:lvl1pPr>
            <a:lvl2pPr marL="0" indent="0" algn="just" defTabSz="685800" rtl="0" eaLnBrk="1" latinLnBrk="0" hangingPunct="1">
              <a:lnSpc>
                <a:spcPts val="2630"/>
              </a:lnSpc>
              <a:spcBef>
                <a:spcPts val="0"/>
              </a:spcBef>
              <a:buFont typeface="Arial" panose="020B0604020202020204" pitchFamily="34" charset="0"/>
              <a:buNone/>
              <a:defRPr sz="2920" kern="1200">
                <a:solidFill>
                  <a:schemeClr val="accent6"/>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800" dirty="0">
                <a:solidFill>
                  <a:srgbClr val="C00000"/>
                </a:solidFill>
              </a:rPr>
              <a:t>Mode opératoire – Professeur – Confirmer la réservation (= réserver)</a:t>
            </a:r>
          </a:p>
        </p:txBody>
      </p:sp>
      <p:sp>
        <p:nvSpPr>
          <p:cNvPr id="9" name="ZoneTexte 8">
            <a:extLst>
              <a:ext uri="{FF2B5EF4-FFF2-40B4-BE49-F238E27FC236}">
                <a16:creationId xmlns:a16="http://schemas.microsoft.com/office/drawing/2014/main" id="{8577AE83-B1B6-7F33-8A93-4E7CF03EA707}"/>
              </a:ext>
            </a:extLst>
          </p:cNvPr>
          <p:cNvSpPr txBox="1"/>
          <p:nvPr/>
        </p:nvSpPr>
        <p:spPr>
          <a:xfrm>
            <a:off x="1271516" y="896644"/>
            <a:ext cx="4824483" cy="400110"/>
          </a:xfrm>
          <a:prstGeom prst="rect">
            <a:avLst/>
          </a:prstGeom>
          <a:noFill/>
        </p:spPr>
        <p:txBody>
          <a:bodyPr wrap="square" rtlCol="0">
            <a:spAutoFit/>
          </a:bodyPr>
          <a:lstStyle/>
          <a:p>
            <a:r>
              <a:rPr lang="fr-FR" sz="2000" b="1" dirty="0"/>
              <a:t>Réserver l’offre :</a:t>
            </a:r>
          </a:p>
        </p:txBody>
      </p:sp>
      <p:sp>
        <p:nvSpPr>
          <p:cNvPr id="8" name="Espace réservé du contenu 3">
            <a:extLst>
              <a:ext uri="{FF2B5EF4-FFF2-40B4-BE49-F238E27FC236}">
                <a16:creationId xmlns:a16="http://schemas.microsoft.com/office/drawing/2014/main" id="{A8E13A32-E19C-2074-B0A1-413433A414DD}"/>
              </a:ext>
            </a:extLst>
          </p:cNvPr>
          <p:cNvSpPr txBox="1">
            <a:spLocks/>
          </p:cNvSpPr>
          <p:nvPr/>
        </p:nvSpPr>
        <p:spPr>
          <a:xfrm>
            <a:off x="1271516" y="4815626"/>
            <a:ext cx="8737190" cy="1292662"/>
          </a:xfrm>
          <a:prstGeom prst="rect">
            <a:avLst/>
          </a:prstGeom>
          <a:noFill/>
        </p:spPr>
        <p:txBody>
          <a:bodyPr vert="horz" wrap="square" lIns="0" tIns="0" rIns="0" bIns="0" rtlCol="0" anchor="t" anchorCtr="0">
            <a:spAutoFit/>
          </a:bodyPr>
          <a:lstStyle>
            <a:lvl1pPr marL="0" indent="0" algn="just" defTabSz="685800" rtl="0" eaLnBrk="1" latinLnBrk="0" hangingPunct="1">
              <a:lnSpc>
                <a:spcPts val="1330"/>
              </a:lnSpc>
              <a:spcBef>
                <a:spcPts val="0"/>
              </a:spcBef>
              <a:buFont typeface="Arial" panose="020B0604020202020204" pitchFamily="34" charset="0"/>
              <a:buNone/>
              <a:defRPr sz="1150" b="0" kern="1200">
                <a:solidFill>
                  <a:schemeClr val="accent6"/>
                </a:solidFill>
                <a:latin typeface="+mn-lt"/>
                <a:ea typeface="+mn-ea"/>
                <a:cs typeface="+mn-cs"/>
              </a:defRPr>
            </a:lvl1pPr>
            <a:lvl2pPr marL="0" indent="0" algn="just" defTabSz="685800" rtl="0" eaLnBrk="1" latinLnBrk="0" hangingPunct="1">
              <a:lnSpc>
                <a:spcPts val="1330"/>
              </a:lnSpc>
              <a:spcBef>
                <a:spcPts val="0"/>
              </a:spcBef>
              <a:buFont typeface="Arial" panose="020B0604020202020204" pitchFamily="34" charset="0"/>
              <a:buNone/>
              <a:defRPr sz="1150" kern="1200">
                <a:solidFill>
                  <a:schemeClr val="tx1"/>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2" indent="-342900" algn="l">
              <a:lnSpc>
                <a:spcPct val="100000"/>
              </a:lnSpc>
              <a:buFont typeface="Wingdings" panose="05000000000000000000" pitchFamily="2" charset="2"/>
              <a:buChar char="Ø"/>
            </a:pPr>
            <a:r>
              <a:rPr lang="fr-FR" sz="1680" b="1" dirty="0"/>
              <a:t>Une fois l’offre préréservée :</a:t>
            </a:r>
          </a:p>
          <a:p>
            <a:pPr lvl="2" indent="0">
              <a:lnSpc>
                <a:spcPct val="100000"/>
              </a:lnSpc>
              <a:buNone/>
            </a:pPr>
            <a:endParaRPr lang="fr-FR" sz="1680" b="1" u="sng" dirty="0"/>
          </a:p>
          <a:p>
            <a:pPr marL="285750" lvl="2" indent="-285750">
              <a:lnSpc>
                <a:spcPct val="100000"/>
              </a:lnSpc>
            </a:pPr>
            <a:r>
              <a:rPr lang="fr-FR" sz="1680" dirty="0">
                <a:latin typeface="Calibri" panose="020F0502020204030204" pitchFamily="34" charset="0"/>
                <a:cs typeface="Calibri" panose="020F0502020204030204" pitchFamily="34" charset="0"/>
              </a:rPr>
              <a:t>Le </a:t>
            </a:r>
            <a:r>
              <a:rPr lang="fr-FR" sz="1680" b="1" dirty="0">
                <a:latin typeface="Calibri" panose="020F0502020204030204" pitchFamily="34" charset="0"/>
                <a:cs typeface="Calibri" panose="020F0502020204030204" pitchFamily="34" charset="0"/>
              </a:rPr>
              <a:t>chef d’établissement </a:t>
            </a:r>
            <a:r>
              <a:rPr lang="fr-FR" sz="1680" dirty="0">
                <a:latin typeface="Calibri" panose="020F0502020204030204" pitchFamily="34" charset="0"/>
                <a:cs typeface="Calibri" panose="020F0502020204030204" pitchFamily="34" charset="0"/>
              </a:rPr>
              <a:t>doit valider la pré-réservation sur ADAGE. Cette dernière devient alors une </a:t>
            </a:r>
            <a:r>
              <a:rPr lang="fr-FR" sz="1680" b="1" dirty="0">
                <a:latin typeface="Calibri" panose="020F0502020204030204" pitchFamily="34" charset="0"/>
                <a:cs typeface="Calibri" panose="020F0502020204030204" pitchFamily="34" charset="0"/>
              </a:rPr>
              <a:t>réservation</a:t>
            </a:r>
            <a:r>
              <a:rPr lang="fr-FR" sz="1680" dirty="0">
                <a:latin typeface="Calibri" panose="020F0502020204030204" pitchFamily="34" charset="0"/>
                <a:cs typeface="Calibri" panose="020F0502020204030204" pitchFamily="34" charset="0"/>
              </a:rPr>
              <a:t>.</a:t>
            </a:r>
          </a:p>
          <a:p>
            <a:pPr marL="342900" lvl="2" indent="-342900">
              <a:lnSpc>
                <a:spcPct val="100000"/>
              </a:lnSpc>
            </a:pPr>
            <a:endParaRPr lang="fr-FR" sz="1680" dirty="0"/>
          </a:p>
        </p:txBody>
      </p:sp>
      <p:sp>
        <p:nvSpPr>
          <p:cNvPr id="4" name="Ellipse 3">
            <a:extLst>
              <a:ext uri="{FF2B5EF4-FFF2-40B4-BE49-F238E27FC236}">
                <a16:creationId xmlns:a16="http://schemas.microsoft.com/office/drawing/2014/main" id="{590AF7A1-18C8-0354-7367-650F0A452D25}"/>
              </a:ext>
            </a:extLst>
          </p:cNvPr>
          <p:cNvSpPr/>
          <p:nvPr/>
        </p:nvSpPr>
        <p:spPr>
          <a:xfrm>
            <a:off x="4208017" y="2264730"/>
            <a:ext cx="1020932" cy="24582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a:extLst>
              <a:ext uri="{FF2B5EF4-FFF2-40B4-BE49-F238E27FC236}">
                <a16:creationId xmlns:a16="http://schemas.microsoft.com/office/drawing/2014/main" id="{0021C718-A7C6-9B0A-E4B8-C4DC90E7BA97}"/>
              </a:ext>
            </a:extLst>
          </p:cNvPr>
          <p:cNvCxnSpPr>
            <a:cxnSpLocks/>
          </p:cNvCxnSpPr>
          <p:nvPr/>
        </p:nvCxnSpPr>
        <p:spPr>
          <a:xfrm>
            <a:off x="3045041" y="1146992"/>
            <a:ext cx="1269507" cy="3849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27D2059-CB4E-B810-4B2A-886471D03390}"/>
              </a:ext>
            </a:extLst>
          </p:cNvPr>
          <p:cNvSpPr/>
          <p:nvPr/>
        </p:nvSpPr>
        <p:spPr>
          <a:xfrm>
            <a:off x="8254754" y="1401270"/>
            <a:ext cx="2799424" cy="344838"/>
          </a:xfrm>
          <a:prstGeom prst="rect">
            <a:avLst/>
          </a:prstGeom>
          <a:solidFill>
            <a:srgbClr val="597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45830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74575" y="6365477"/>
            <a:ext cx="2468880" cy="365125"/>
          </a:xfrm>
        </p:spPr>
        <p:txBody>
          <a:bodyPr/>
          <a:lstStyle/>
          <a:p>
            <a:fld id="{5B75A964-35FD-F74A-8F4B-5547E8314425}" type="slidenum">
              <a:rPr lang="fr-FR" smtClean="0"/>
              <a:pPr/>
              <a:t>17</a:t>
            </a:fld>
            <a:endParaRPr lang="fr-FR" dirty="0"/>
          </a:p>
        </p:txBody>
      </p:sp>
      <p:sp>
        <p:nvSpPr>
          <p:cNvPr id="7" name="Espace réservé du contenu 4">
            <a:extLst>
              <a:ext uri="{FF2B5EF4-FFF2-40B4-BE49-F238E27FC236}">
                <a16:creationId xmlns:a16="http://schemas.microsoft.com/office/drawing/2014/main" id="{28967B2A-7B11-FB81-FF68-49C774D75005}"/>
              </a:ext>
            </a:extLst>
          </p:cNvPr>
          <p:cNvSpPr txBox="1">
            <a:spLocks/>
          </p:cNvSpPr>
          <p:nvPr/>
        </p:nvSpPr>
        <p:spPr>
          <a:xfrm>
            <a:off x="1062379" y="199806"/>
            <a:ext cx="10881076" cy="344838"/>
          </a:xfrm>
          <a:prstGeom prst="rect">
            <a:avLst/>
          </a:prstGeom>
        </p:spPr>
        <p:txBody>
          <a:bodyPr vert="horz" wrap="square" lIns="0" tIns="0" rIns="0" bIns="0" rtlCol="0" anchor="t" anchorCtr="0">
            <a:spAutoFit/>
          </a:bodyPr>
          <a:lstStyle>
            <a:lvl1pPr marL="0" indent="0" algn="just" defTabSz="685800" rtl="0" eaLnBrk="1" latinLnBrk="0" hangingPunct="1">
              <a:lnSpc>
                <a:spcPts val="2630"/>
              </a:lnSpc>
              <a:spcBef>
                <a:spcPts val="0"/>
              </a:spcBef>
              <a:buFont typeface="Arial" panose="020B0604020202020204" pitchFamily="34" charset="0"/>
              <a:buNone/>
              <a:defRPr sz="2920" b="1" kern="1200">
                <a:solidFill>
                  <a:schemeClr val="tx1"/>
                </a:solidFill>
                <a:latin typeface="+mn-lt"/>
                <a:ea typeface="+mn-ea"/>
                <a:cs typeface="+mn-cs"/>
              </a:defRPr>
            </a:lvl1pPr>
            <a:lvl2pPr marL="0" indent="0" algn="just" defTabSz="685800" rtl="0" eaLnBrk="1" latinLnBrk="0" hangingPunct="1">
              <a:lnSpc>
                <a:spcPts val="2630"/>
              </a:lnSpc>
              <a:spcBef>
                <a:spcPts val="0"/>
              </a:spcBef>
              <a:buFont typeface="Arial" panose="020B0604020202020204" pitchFamily="34" charset="0"/>
              <a:buNone/>
              <a:defRPr sz="2920" kern="1200">
                <a:solidFill>
                  <a:schemeClr val="accent6"/>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800" dirty="0">
                <a:solidFill>
                  <a:srgbClr val="C00000"/>
                </a:solidFill>
              </a:rPr>
              <a:t>Mode opératoire – Professeur - Modalités financières</a:t>
            </a:r>
          </a:p>
        </p:txBody>
      </p:sp>
      <p:sp>
        <p:nvSpPr>
          <p:cNvPr id="4" name="Espace réservé du contenu 3">
            <a:extLst>
              <a:ext uri="{FF2B5EF4-FFF2-40B4-BE49-F238E27FC236}">
                <a16:creationId xmlns:a16="http://schemas.microsoft.com/office/drawing/2014/main" id="{DA217167-A2A2-5E20-200E-BDC062282E9B}"/>
              </a:ext>
            </a:extLst>
          </p:cNvPr>
          <p:cNvSpPr txBox="1">
            <a:spLocks/>
          </p:cNvSpPr>
          <p:nvPr/>
        </p:nvSpPr>
        <p:spPr>
          <a:xfrm>
            <a:off x="747068" y="1428452"/>
            <a:ext cx="10697864" cy="4001095"/>
          </a:xfrm>
          <a:prstGeom prst="rect">
            <a:avLst/>
          </a:prstGeom>
          <a:noFill/>
        </p:spPr>
        <p:txBody>
          <a:bodyPr vert="horz" wrap="square" lIns="0" tIns="0" rIns="0" bIns="0" rtlCol="0" anchor="t" anchorCtr="0">
            <a:spAutoFit/>
          </a:bodyPr>
          <a:lstStyle>
            <a:lvl1pPr marL="0" indent="0" algn="just" defTabSz="685800" rtl="0" eaLnBrk="1" latinLnBrk="0" hangingPunct="1">
              <a:lnSpc>
                <a:spcPts val="1330"/>
              </a:lnSpc>
              <a:spcBef>
                <a:spcPts val="0"/>
              </a:spcBef>
              <a:buFont typeface="Arial" panose="020B0604020202020204" pitchFamily="34" charset="0"/>
              <a:buNone/>
              <a:defRPr sz="1150" b="0" kern="1200">
                <a:solidFill>
                  <a:schemeClr val="accent6"/>
                </a:solidFill>
                <a:latin typeface="+mn-lt"/>
                <a:ea typeface="+mn-ea"/>
                <a:cs typeface="+mn-cs"/>
              </a:defRPr>
            </a:lvl1pPr>
            <a:lvl2pPr marL="0" indent="0" algn="just" defTabSz="685800" rtl="0" eaLnBrk="1" latinLnBrk="0" hangingPunct="1">
              <a:lnSpc>
                <a:spcPts val="1330"/>
              </a:lnSpc>
              <a:spcBef>
                <a:spcPts val="0"/>
              </a:spcBef>
              <a:buFont typeface="Arial" panose="020B0604020202020204" pitchFamily="34" charset="0"/>
              <a:buNone/>
              <a:defRPr sz="1150" kern="1200">
                <a:solidFill>
                  <a:schemeClr val="tx1"/>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2" indent="-342900">
              <a:lnSpc>
                <a:spcPct val="100000"/>
              </a:lnSpc>
              <a:buFont typeface="Wingdings" panose="05000000000000000000" pitchFamily="2" charset="2"/>
              <a:buChar char="Ø"/>
            </a:pPr>
            <a:r>
              <a:rPr lang="fr-FR" sz="2000" b="1" u="sng" dirty="0"/>
              <a:t>Rémunération de l’intervention</a:t>
            </a:r>
          </a:p>
          <a:p>
            <a:pPr lvl="2" indent="0">
              <a:lnSpc>
                <a:spcPct val="100000"/>
              </a:lnSpc>
              <a:buNone/>
            </a:pPr>
            <a:endParaRPr lang="fr-FR" sz="2000" b="1" u="sng" dirty="0"/>
          </a:p>
          <a:p>
            <a:pPr marL="285750" lvl="3" indent="-285750">
              <a:lnSpc>
                <a:spcPct val="100000"/>
              </a:lnSpc>
              <a:buFont typeface="Arial" panose="020B0604020202020204" pitchFamily="34" charset="0"/>
              <a:buChar char="•"/>
            </a:pPr>
            <a:r>
              <a:rPr lang="fr-FR" sz="2000" dirty="0"/>
              <a:t>Le processus de mise en paiement </a:t>
            </a:r>
            <a:r>
              <a:rPr lang="fr-FR" sz="2000" b="1" dirty="0"/>
              <a:t>démarre 15 jours après la Masterclass qui vaut pour service fait.</a:t>
            </a:r>
          </a:p>
          <a:p>
            <a:pPr marL="285750" lvl="3" indent="-285750">
              <a:lnSpc>
                <a:spcPct val="100000"/>
              </a:lnSpc>
              <a:buFont typeface="Arial" panose="020B0604020202020204" pitchFamily="34" charset="0"/>
              <a:buChar char="•"/>
            </a:pPr>
            <a:endParaRPr lang="fr-FR" sz="2000" dirty="0"/>
          </a:p>
          <a:p>
            <a:pPr marL="285750" lvl="3" indent="-285750">
              <a:lnSpc>
                <a:spcPct val="100000"/>
              </a:lnSpc>
              <a:buFont typeface="Arial" panose="020B0604020202020204" pitchFamily="34" charset="0"/>
              <a:buChar char="•"/>
            </a:pPr>
            <a:r>
              <a:rPr lang="fr-FR" sz="2000" dirty="0"/>
              <a:t>Le CNL contacte l’auteur pour lui demander les documents </a:t>
            </a:r>
            <a:r>
              <a:rPr lang="fr-FR" sz="2000" b="1" dirty="0"/>
              <a:t>nécessaires au versement de la subvention.</a:t>
            </a:r>
          </a:p>
          <a:p>
            <a:pPr marL="285750" lvl="3" indent="-285750">
              <a:lnSpc>
                <a:spcPct val="100000"/>
              </a:lnSpc>
              <a:buFont typeface="Arial" panose="020B0604020202020204" pitchFamily="34" charset="0"/>
              <a:buChar char="•"/>
            </a:pPr>
            <a:endParaRPr lang="fr-FR" sz="2000" dirty="0"/>
          </a:p>
          <a:p>
            <a:pPr marL="285750" lvl="3" indent="-285750">
              <a:lnSpc>
                <a:spcPct val="100000"/>
              </a:lnSpc>
              <a:buFont typeface="Arial" panose="020B0604020202020204" pitchFamily="34" charset="0"/>
              <a:buChar char="•"/>
            </a:pPr>
            <a:r>
              <a:rPr lang="fr-FR" sz="2000" dirty="0"/>
              <a:t>Ce versement se fait dans un délai d’un mois après réception des pièces justificatives demandées.</a:t>
            </a:r>
          </a:p>
          <a:p>
            <a:pPr marL="285750" lvl="3" indent="-285750">
              <a:lnSpc>
                <a:spcPct val="100000"/>
              </a:lnSpc>
              <a:buFont typeface="Arial" panose="020B0604020202020204" pitchFamily="34" charset="0"/>
              <a:buChar char="•"/>
            </a:pPr>
            <a:endParaRPr lang="fr-FR" sz="2000" dirty="0"/>
          </a:p>
          <a:p>
            <a:pPr lvl="3">
              <a:lnSpc>
                <a:spcPct val="100000"/>
              </a:lnSpc>
            </a:pPr>
            <a:endParaRPr lang="fr-FR" sz="2000" b="1" u="sng" dirty="0"/>
          </a:p>
          <a:p>
            <a:pPr marL="342900" lvl="2" indent="-342900">
              <a:lnSpc>
                <a:spcPct val="100000"/>
              </a:lnSpc>
              <a:buFont typeface="Wingdings" panose="05000000000000000000" pitchFamily="2" charset="2"/>
              <a:buChar char="Ø"/>
            </a:pPr>
            <a:r>
              <a:rPr lang="fr-FR" sz="2000" b="1" u="sng" dirty="0"/>
              <a:t>Prise en charge des frais de déplacement</a:t>
            </a:r>
          </a:p>
          <a:p>
            <a:pPr marL="342900" lvl="2" indent="-342900">
              <a:lnSpc>
                <a:spcPct val="100000"/>
              </a:lnSpc>
              <a:buFont typeface="Wingdings" panose="05000000000000000000" pitchFamily="2" charset="2"/>
              <a:buChar char="Ø"/>
            </a:pPr>
            <a:endParaRPr lang="fr-FR" sz="2000" b="1" u="sng" dirty="0"/>
          </a:p>
          <a:p>
            <a:pPr marL="342900" lvl="2" indent="-342900">
              <a:lnSpc>
                <a:spcPct val="100000"/>
              </a:lnSpc>
            </a:pPr>
            <a:r>
              <a:rPr lang="fr-FR" sz="2000" dirty="0"/>
              <a:t>Les éventuels frais de déplacement sont à la charge de l'établissement scolaire. </a:t>
            </a:r>
          </a:p>
        </p:txBody>
      </p:sp>
    </p:spTree>
    <p:extLst>
      <p:ext uri="{BB962C8B-B14F-4D97-AF65-F5344CB8AC3E}">
        <p14:creationId xmlns:p14="http://schemas.microsoft.com/office/powerpoint/2010/main" val="613826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79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80464" y="6254716"/>
            <a:ext cx="2468880" cy="365125"/>
          </a:xfrm>
        </p:spPr>
        <p:txBody>
          <a:bodyPr/>
          <a:lstStyle/>
          <a:p>
            <a:fld id="{5B75A964-35FD-F74A-8F4B-5547E8314425}" type="slidenum">
              <a:rPr lang="fr-FR" smtClean="0"/>
              <a:pPr/>
              <a:t>2</a:t>
            </a:fld>
            <a:endParaRPr lang="fr-FR" dirty="0"/>
          </a:p>
        </p:txBody>
      </p:sp>
      <p:sp>
        <p:nvSpPr>
          <p:cNvPr id="2" name="ZoneTexte 1">
            <a:extLst>
              <a:ext uri="{FF2B5EF4-FFF2-40B4-BE49-F238E27FC236}">
                <a16:creationId xmlns:a16="http://schemas.microsoft.com/office/drawing/2014/main" id="{D31D1EAB-0CCC-1095-77ED-A86F830B791B}"/>
              </a:ext>
            </a:extLst>
          </p:cNvPr>
          <p:cNvSpPr txBox="1"/>
          <p:nvPr/>
        </p:nvSpPr>
        <p:spPr>
          <a:xfrm>
            <a:off x="3496535" y="1964232"/>
            <a:ext cx="5198930" cy="2923877"/>
          </a:xfrm>
          <a:prstGeom prst="rect">
            <a:avLst/>
          </a:prstGeom>
          <a:noFill/>
        </p:spPr>
        <p:txBody>
          <a:bodyPr wrap="square" rtlCol="0">
            <a:spAutoFit/>
          </a:bodyPr>
          <a:lstStyle/>
          <a:p>
            <a:pPr marL="514350" indent="-514350" algn="just">
              <a:buFont typeface="+mj-lt"/>
              <a:buAutoNum type="romanUcPeriod"/>
            </a:pPr>
            <a:r>
              <a:rPr lang="fr-FR" sz="2000" b="1" dirty="0">
                <a:solidFill>
                  <a:srgbClr val="FF0000"/>
                </a:solidFill>
                <a:latin typeface="Roboto" panose="02000000000000000000" pitchFamily="2" charset="0"/>
                <a:ea typeface="Roboto" panose="02000000000000000000" pitchFamily="2" charset="0"/>
              </a:rPr>
              <a:t>Présentation générale des Masterclass</a:t>
            </a:r>
          </a:p>
          <a:p>
            <a:pPr marL="400050" indent="-400050" algn="just">
              <a:buFont typeface="+mj-lt"/>
              <a:buAutoNum type="romanUcPeriod"/>
            </a:pPr>
            <a:endParaRPr lang="fr-FR" sz="2800" b="1" dirty="0">
              <a:solidFill>
                <a:srgbClr val="FF0000"/>
              </a:solidFill>
              <a:latin typeface="Roboto" panose="02000000000000000000" pitchFamily="2" charset="0"/>
              <a:ea typeface="Roboto" panose="02000000000000000000" pitchFamily="2" charset="0"/>
            </a:endParaRPr>
          </a:p>
          <a:p>
            <a:pPr marL="514350" indent="-514350" algn="just">
              <a:buFont typeface="+mj-lt"/>
              <a:buAutoNum type="romanUcPeriod"/>
            </a:pPr>
            <a:r>
              <a:rPr lang="fr-FR" sz="2000" b="1" dirty="0">
                <a:solidFill>
                  <a:srgbClr val="FF0000"/>
                </a:solidFill>
                <a:latin typeface="Roboto" panose="02000000000000000000" pitchFamily="2" charset="0"/>
                <a:ea typeface="Roboto" panose="02000000000000000000" pitchFamily="2" charset="0"/>
              </a:rPr>
              <a:t>Bilan du dispositif</a:t>
            </a:r>
          </a:p>
          <a:p>
            <a:pPr marL="400050" indent="-400050" algn="just">
              <a:buFont typeface="+mj-lt"/>
              <a:buAutoNum type="romanUcPeriod"/>
            </a:pPr>
            <a:endParaRPr lang="fr-FR" sz="2800" b="1" dirty="0">
              <a:solidFill>
                <a:srgbClr val="FF0000"/>
              </a:solidFill>
              <a:latin typeface="Roboto" panose="02000000000000000000" pitchFamily="2" charset="0"/>
              <a:ea typeface="Roboto" panose="02000000000000000000" pitchFamily="2" charset="0"/>
            </a:endParaRPr>
          </a:p>
          <a:p>
            <a:pPr marL="514350" indent="-514350" algn="just">
              <a:buFont typeface="+mj-lt"/>
              <a:buAutoNum type="romanUcPeriod"/>
            </a:pPr>
            <a:r>
              <a:rPr lang="fr-FR" sz="2000" b="1" dirty="0">
                <a:solidFill>
                  <a:srgbClr val="FF0000"/>
                </a:solidFill>
                <a:latin typeface="Roboto" panose="02000000000000000000" pitchFamily="2" charset="0"/>
                <a:ea typeface="Roboto" panose="02000000000000000000" pitchFamily="2" charset="0"/>
              </a:rPr>
              <a:t>Mode opératoire pour les professeurs</a:t>
            </a:r>
            <a:endParaRPr lang="fr-FR" b="1" dirty="0">
              <a:solidFill>
                <a:srgbClr val="6B0104"/>
              </a:solidFill>
              <a:latin typeface="Roboto" panose="02000000000000000000" pitchFamily="2" charset="0"/>
              <a:ea typeface="Roboto" panose="02000000000000000000" pitchFamily="2" charset="0"/>
            </a:endParaRPr>
          </a:p>
          <a:p>
            <a:pPr marL="800100" lvl="1" indent="-342900" algn="just">
              <a:buFont typeface="Arial" panose="020B0604020202020204" pitchFamily="34" charset="0"/>
              <a:buChar char="•"/>
            </a:pPr>
            <a:endParaRPr lang="fr-FR" sz="1600" b="1" dirty="0">
              <a:solidFill>
                <a:srgbClr val="6B0104"/>
              </a:solidFill>
              <a:latin typeface="Roboto" panose="02000000000000000000" pitchFamily="2" charset="0"/>
              <a:ea typeface="Roboto" panose="02000000000000000000" pitchFamily="2" charset="0"/>
            </a:endParaRPr>
          </a:p>
          <a:p>
            <a:pPr marL="914400" lvl="1" indent="-457200" algn="just">
              <a:buFont typeface="Arial" panose="020B0604020202020204" pitchFamily="34" charset="0"/>
              <a:buChar char="•"/>
            </a:pPr>
            <a:r>
              <a:rPr lang="fr-FR" b="1" dirty="0">
                <a:solidFill>
                  <a:srgbClr val="6B0104"/>
                </a:solidFill>
                <a:latin typeface="Roboto" panose="02000000000000000000" pitchFamily="2" charset="0"/>
                <a:ea typeface="Roboto" panose="02000000000000000000" pitchFamily="2" charset="0"/>
              </a:rPr>
              <a:t>Consulter les offres de Masterclass  </a:t>
            </a:r>
          </a:p>
          <a:p>
            <a:pPr marL="800100" lvl="1" indent="-342900" algn="just">
              <a:buFont typeface="Arial" panose="020B0604020202020204" pitchFamily="34" charset="0"/>
              <a:buChar char="•"/>
            </a:pPr>
            <a:endParaRPr lang="fr-FR" sz="1600" b="1" dirty="0">
              <a:solidFill>
                <a:srgbClr val="6B0104"/>
              </a:solidFill>
              <a:latin typeface="Roboto" panose="02000000000000000000" pitchFamily="2" charset="0"/>
              <a:ea typeface="Roboto" panose="02000000000000000000" pitchFamily="2" charset="0"/>
            </a:endParaRPr>
          </a:p>
          <a:p>
            <a:pPr marL="914400" lvl="1" indent="-457200" algn="just">
              <a:buFont typeface="Arial" panose="020B0604020202020204" pitchFamily="34" charset="0"/>
              <a:buChar char="•"/>
            </a:pPr>
            <a:r>
              <a:rPr lang="fr-FR" b="1" dirty="0">
                <a:solidFill>
                  <a:srgbClr val="6B0104"/>
                </a:solidFill>
                <a:latin typeface="Roboto" panose="02000000000000000000" pitchFamily="2" charset="0"/>
                <a:ea typeface="Roboto" panose="02000000000000000000" pitchFamily="2" charset="0"/>
              </a:rPr>
              <a:t>Réserver une intervention</a:t>
            </a:r>
          </a:p>
        </p:txBody>
      </p:sp>
      <p:pic>
        <p:nvPicPr>
          <p:cNvPr id="5" name="Image 4">
            <a:extLst>
              <a:ext uri="{FF2B5EF4-FFF2-40B4-BE49-F238E27FC236}">
                <a16:creationId xmlns:a16="http://schemas.microsoft.com/office/drawing/2014/main" id="{1DA6A911-B6AC-472D-413F-926DE420220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99019" y="5789764"/>
            <a:ext cx="2231769" cy="929903"/>
          </a:xfrm>
          <a:prstGeom prst="rect">
            <a:avLst/>
          </a:prstGeom>
        </p:spPr>
      </p:pic>
      <p:sp>
        <p:nvSpPr>
          <p:cNvPr id="6" name="ZoneTexte 5">
            <a:extLst>
              <a:ext uri="{FF2B5EF4-FFF2-40B4-BE49-F238E27FC236}">
                <a16:creationId xmlns:a16="http://schemas.microsoft.com/office/drawing/2014/main" id="{D1C9E811-FE70-6628-4D41-0EA0222934D3}"/>
              </a:ext>
            </a:extLst>
          </p:cNvPr>
          <p:cNvSpPr txBox="1"/>
          <p:nvPr/>
        </p:nvSpPr>
        <p:spPr>
          <a:xfrm>
            <a:off x="1145667" y="74405"/>
            <a:ext cx="9001514" cy="523220"/>
          </a:xfrm>
          <a:prstGeom prst="rect">
            <a:avLst/>
          </a:prstGeom>
          <a:noFill/>
        </p:spPr>
        <p:txBody>
          <a:bodyPr wrap="square" rtlCol="0">
            <a:spAutoFit/>
          </a:bodyPr>
          <a:lstStyle/>
          <a:p>
            <a:r>
              <a:rPr lang="fr-FR" sz="2800" b="1" dirty="0">
                <a:solidFill>
                  <a:srgbClr val="C00000"/>
                </a:solidFill>
              </a:rPr>
              <a:t>Sommaire</a:t>
            </a:r>
          </a:p>
        </p:txBody>
      </p:sp>
    </p:spTree>
    <p:extLst>
      <p:ext uri="{BB962C8B-B14F-4D97-AF65-F5344CB8AC3E}">
        <p14:creationId xmlns:p14="http://schemas.microsoft.com/office/powerpoint/2010/main" val="366390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80464" y="6254716"/>
            <a:ext cx="2468880" cy="365125"/>
          </a:xfrm>
        </p:spPr>
        <p:txBody>
          <a:bodyPr/>
          <a:lstStyle/>
          <a:p>
            <a:fld id="{5B75A964-35FD-F74A-8F4B-5547E8314425}" type="slidenum">
              <a:rPr lang="fr-FR" smtClean="0"/>
              <a:pPr/>
              <a:t>3</a:t>
            </a:fld>
            <a:endParaRPr lang="fr-FR" dirty="0"/>
          </a:p>
        </p:txBody>
      </p:sp>
      <p:sp>
        <p:nvSpPr>
          <p:cNvPr id="12" name="ZoneTexte 11">
            <a:extLst>
              <a:ext uri="{FF2B5EF4-FFF2-40B4-BE49-F238E27FC236}">
                <a16:creationId xmlns:a16="http://schemas.microsoft.com/office/drawing/2014/main" id="{92E3874B-FDB2-BC1E-5D43-F0FBF6BFF111}"/>
              </a:ext>
            </a:extLst>
          </p:cNvPr>
          <p:cNvSpPr txBox="1"/>
          <p:nvPr/>
        </p:nvSpPr>
        <p:spPr>
          <a:xfrm>
            <a:off x="1642369" y="3053918"/>
            <a:ext cx="8353887" cy="2796466"/>
          </a:xfrm>
          <a:prstGeom prst="rect">
            <a:avLst/>
          </a:prstGeom>
          <a:noFill/>
        </p:spPr>
        <p:txBody>
          <a:bodyPr wrap="square" rtlCol="0">
            <a:spAutoFit/>
          </a:bodyPr>
          <a:lstStyle/>
          <a:p>
            <a:endParaRPr lang="fr-FR" dirty="0"/>
          </a:p>
        </p:txBody>
      </p:sp>
      <p:sp>
        <p:nvSpPr>
          <p:cNvPr id="13" name="ZoneTexte 12">
            <a:extLst>
              <a:ext uri="{FF2B5EF4-FFF2-40B4-BE49-F238E27FC236}">
                <a16:creationId xmlns:a16="http://schemas.microsoft.com/office/drawing/2014/main" id="{EA7D6728-4E5A-FC89-10E8-FBD9E9EC8A9F}"/>
              </a:ext>
            </a:extLst>
          </p:cNvPr>
          <p:cNvSpPr txBox="1"/>
          <p:nvPr/>
        </p:nvSpPr>
        <p:spPr>
          <a:xfrm>
            <a:off x="667526" y="1511670"/>
            <a:ext cx="10856947" cy="4278094"/>
          </a:xfrm>
          <a:prstGeom prst="rect">
            <a:avLst/>
          </a:prstGeom>
          <a:noFill/>
        </p:spPr>
        <p:txBody>
          <a:bodyPr wrap="square" rtlCol="0">
            <a:spAutoFit/>
          </a:bodyPr>
          <a:lstStyle/>
          <a:p>
            <a:pPr algn="just"/>
            <a:r>
              <a:rPr lang="fr-FR" dirty="0"/>
              <a:t>Le pass Culture contribue à la généralisation de l'éducation artistique et culturelle (EAC). Il se compose de deux déclinaisons : une </a:t>
            </a:r>
            <a:r>
              <a:rPr lang="fr-FR" b="1" dirty="0"/>
              <a:t>part collective </a:t>
            </a:r>
            <a:r>
              <a:rPr lang="fr-FR" dirty="0"/>
              <a:t>pour la mise en place de projets par classe au sein des établissements scolaires à partir de la 4ème et d'une </a:t>
            </a:r>
            <a:r>
              <a:rPr lang="fr-FR" b="1" dirty="0"/>
              <a:t>part individuelle </a:t>
            </a:r>
            <a:r>
              <a:rPr lang="fr-FR" dirty="0"/>
              <a:t>à la disposition des jeunes de 15 à 18 ans.</a:t>
            </a:r>
          </a:p>
          <a:p>
            <a:pPr algn="just"/>
            <a:endParaRPr lang="fr-FR" sz="2000" b="1" dirty="0"/>
          </a:p>
          <a:p>
            <a:pPr algn="just"/>
            <a:r>
              <a:rPr lang="fr-FR" b="1" dirty="0"/>
              <a:t>La part dite collective </a:t>
            </a:r>
            <a:r>
              <a:rPr lang="fr-FR" dirty="0"/>
              <a:t>permet aux professeurs de </a:t>
            </a:r>
            <a:r>
              <a:rPr lang="fr-FR" b="1" dirty="0"/>
              <a:t>financer des activités EAC pour leurs classes et groupes d’élèves. </a:t>
            </a:r>
            <a:r>
              <a:rPr lang="fr-FR" dirty="0"/>
              <a:t>Cette part s’applique, à ce jour, aux </a:t>
            </a:r>
            <a:r>
              <a:rPr lang="fr-FR" b="1" dirty="0"/>
              <a:t>élèves de la 4</a:t>
            </a:r>
            <a:r>
              <a:rPr lang="fr-FR" b="1" baseline="30000" dirty="0"/>
              <a:t>e</a:t>
            </a:r>
            <a:r>
              <a:rPr lang="fr-FR" b="1" dirty="0"/>
              <a:t> à la Terminale</a:t>
            </a:r>
            <a:r>
              <a:rPr lang="fr-FR" dirty="0"/>
              <a:t> des établissements publics et privés sous contrat.</a:t>
            </a:r>
          </a:p>
          <a:p>
            <a:pPr algn="just"/>
            <a:endParaRPr lang="fr-FR" dirty="0"/>
          </a:p>
          <a:p>
            <a:pPr algn="just"/>
            <a:r>
              <a:rPr lang="fr-FR" dirty="0"/>
              <a:t>Les offres collectives couvrent les spectacles, concerts, ateliers, rencontres, conférences, expositions, visites, et notamment les Masterclass d’auteurs du livre et de l’écrit. </a:t>
            </a:r>
          </a:p>
          <a:p>
            <a:endParaRPr lang="fr-FR" dirty="0"/>
          </a:p>
          <a:p>
            <a:r>
              <a:rPr lang="fr-FR" sz="1800" b="1" dirty="0">
                <a:solidFill>
                  <a:srgbClr val="C00000"/>
                </a:solidFill>
              </a:rPr>
              <a:t>Les Masterclass d’auteurs du livre et de l’écrit s’inscrivent dans la part collective du </a:t>
            </a:r>
            <a:r>
              <a:rPr lang="fr-FR" sz="1800" b="1" dirty="0" err="1">
                <a:solidFill>
                  <a:srgbClr val="C00000"/>
                </a:solidFill>
              </a:rPr>
              <a:t>pass</a:t>
            </a:r>
            <a:r>
              <a:rPr lang="fr-FR" sz="1800" b="1" dirty="0">
                <a:solidFill>
                  <a:srgbClr val="C00000"/>
                </a:solidFill>
              </a:rPr>
              <a:t> Culture </a:t>
            </a:r>
          </a:p>
          <a:p>
            <a:endParaRPr lang="fr-FR" b="1" dirty="0">
              <a:solidFill>
                <a:srgbClr val="C00000"/>
              </a:solidFill>
            </a:endParaRPr>
          </a:p>
          <a:p>
            <a:r>
              <a:rPr lang="fr-FR" dirty="0"/>
              <a:t>Chaque établissement de l’enseignement public et privé sous contrat dispose d’un crédit de dépense attribué annuellement sur la base de ses effectifs.</a:t>
            </a:r>
            <a:endParaRPr lang="fr-FR" b="1" dirty="0">
              <a:solidFill>
                <a:srgbClr val="C00000"/>
              </a:solidFill>
            </a:endParaRPr>
          </a:p>
          <a:p>
            <a:endParaRPr lang="fr-FR" dirty="0"/>
          </a:p>
        </p:txBody>
      </p:sp>
      <p:sp>
        <p:nvSpPr>
          <p:cNvPr id="15" name="ZoneTexte 14">
            <a:extLst>
              <a:ext uri="{FF2B5EF4-FFF2-40B4-BE49-F238E27FC236}">
                <a16:creationId xmlns:a16="http://schemas.microsoft.com/office/drawing/2014/main" id="{234358B7-4045-E599-10BF-4BF2220E6120}"/>
              </a:ext>
            </a:extLst>
          </p:cNvPr>
          <p:cNvSpPr txBox="1"/>
          <p:nvPr/>
        </p:nvSpPr>
        <p:spPr>
          <a:xfrm>
            <a:off x="1145667" y="74405"/>
            <a:ext cx="9001514" cy="523220"/>
          </a:xfrm>
          <a:prstGeom prst="rect">
            <a:avLst/>
          </a:prstGeom>
          <a:noFill/>
        </p:spPr>
        <p:txBody>
          <a:bodyPr wrap="square" rtlCol="0">
            <a:spAutoFit/>
          </a:bodyPr>
          <a:lstStyle/>
          <a:p>
            <a:r>
              <a:rPr lang="fr-FR" sz="2800" b="1" dirty="0">
                <a:solidFill>
                  <a:srgbClr val="C00000"/>
                </a:solidFill>
              </a:rPr>
              <a:t>Principe général des Masterclass (1/2)</a:t>
            </a:r>
          </a:p>
        </p:txBody>
      </p:sp>
      <p:pic>
        <p:nvPicPr>
          <p:cNvPr id="2" name="Image 1">
            <a:extLst>
              <a:ext uri="{FF2B5EF4-FFF2-40B4-BE49-F238E27FC236}">
                <a16:creationId xmlns:a16="http://schemas.microsoft.com/office/drawing/2014/main" id="{4FE27777-F203-4B8C-546F-4B1591EBB5F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99019" y="5789764"/>
            <a:ext cx="2231769" cy="929903"/>
          </a:xfrm>
          <a:prstGeom prst="rect">
            <a:avLst/>
          </a:prstGeom>
        </p:spPr>
      </p:pic>
    </p:spTree>
    <p:extLst>
      <p:ext uri="{BB962C8B-B14F-4D97-AF65-F5344CB8AC3E}">
        <p14:creationId xmlns:p14="http://schemas.microsoft.com/office/powerpoint/2010/main" val="242323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75137" y="6264487"/>
            <a:ext cx="2468880" cy="365125"/>
          </a:xfrm>
        </p:spPr>
        <p:txBody>
          <a:bodyPr/>
          <a:lstStyle/>
          <a:p>
            <a:fld id="{5B75A964-35FD-F74A-8F4B-5547E8314425}" type="slidenum">
              <a:rPr lang="fr-FR" smtClean="0"/>
              <a:pPr/>
              <a:t>4</a:t>
            </a:fld>
            <a:endParaRPr lang="fr-FR" dirty="0"/>
          </a:p>
        </p:txBody>
      </p:sp>
      <p:sp>
        <p:nvSpPr>
          <p:cNvPr id="2" name="ZoneTexte 1">
            <a:extLst>
              <a:ext uri="{FF2B5EF4-FFF2-40B4-BE49-F238E27FC236}">
                <a16:creationId xmlns:a16="http://schemas.microsoft.com/office/drawing/2014/main" id="{E457C7B5-36B5-D5DD-CF10-54A7383FBA8B}"/>
              </a:ext>
            </a:extLst>
          </p:cNvPr>
          <p:cNvSpPr txBox="1"/>
          <p:nvPr/>
        </p:nvSpPr>
        <p:spPr>
          <a:xfrm>
            <a:off x="748296" y="1443841"/>
            <a:ext cx="5347704" cy="3970318"/>
          </a:xfrm>
          <a:prstGeom prst="rect">
            <a:avLst/>
          </a:prstGeom>
          <a:noFill/>
        </p:spPr>
        <p:txBody>
          <a:bodyPr wrap="square" rtlCol="0">
            <a:spAutoFit/>
          </a:bodyPr>
          <a:lstStyle/>
          <a:p>
            <a:pPr algn="just"/>
            <a:r>
              <a:rPr lang="fr-FR" b="0" i="0" dirty="0">
                <a:effectLst/>
              </a:rPr>
              <a:t>Depuis janvier 2022, des </a:t>
            </a:r>
            <a:r>
              <a:rPr lang="fr-FR" b="1" i="0" dirty="0">
                <a:solidFill>
                  <a:srgbClr val="C00000"/>
                </a:solidFill>
                <a:effectLst/>
              </a:rPr>
              <a:t>Masterclass d’auteurs du livre et de l’écrit au sein d’établissements scolaires</a:t>
            </a:r>
            <a:r>
              <a:rPr lang="fr-FR" b="0" i="0" dirty="0">
                <a:solidFill>
                  <a:srgbClr val="C00000"/>
                </a:solidFill>
                <a:effectLst/>
              </a:rPr>
              <a:t> </a:t>
            </a:r>
            <a:r>
              <a:rPr lang="fr-FR" b="0" i="0" dirty="0">
                <a:effectLst/>
              </a:rPr>
              <a:t>pour les classes allant </a:t>
            </a:r>
            <a:r>
              <a:rPr lang="fr-FR" b="1" i="0" dirty="0">
                <a:effectLst/>
              </a:rPr>
              <a:t>de la 4ème à la Terminale</a:t>
            </a:r>
            <a:r>
              <a:rPr lang="fr-FR" b="0" i="0" dirty="0">
                <a:effectLst/>
              </a:rPr>
              <a:t> sont proposées par le CNL via les offres pass Culture.</a:t>
            </a:r>
          </a:p>
          <a:p>
            <a:pPr algn="just"/>
            <a:endParaRPr lang="fr-FR" dirty="0"/>
          </a:p>
          <a:p>
            <a:pPr algn="just"/>
            <a:r>
              <a:rPr lang="fr-FR" b="0" i="0" dirty="0">
                <a:effectLst/>
              </a:rPr>
              <a:t>Ces rencontres d’auteurs ont pour objectif de </a:t>
            </a:r>
            <a:r>
              <a:rPr lang="fr-FR" b="1" i="0" dirty="0">
                <a:effectLst/>
              </a:rPr>
              <a:t>faire connaître le monde du livre</a:t>
            </a:r>
            <a:r>
              <a:rPr lang="fr-FR" b="0" i="0" dirty="0">
                <a:effectLst/>
              </a:rPr>
              <a:t>, </a:t>
            </a:r>
            <a:r>
              <a:rPr lang="fr-FR" b="1" i="0" dirty="0">
                <a:effectLst/>
              </a:rPr>
              <a:t>susciter le goût de la lecture</a:t>
            </a:r>
            <a:r>
              <a:rPr lang="fr-FR" b="0" i="0" dirty="0">
                <a:effectLst/>
              </a:rPr>
              <a:t> et </a:t>
            </a:r>
            <a:r>
              <a:rPr lang="fr-FR" b="1" i="0" dirty="0">
                <a:effectLst/>
              </a:rPr>
              <a:t>créer un moment de partage avec les élèves</a:t>
            </a:r>
            <a:r>
              <a:rPr lang="fr-FR" b="0" i="0" dirty="0">
                <a:effectLst/>
              </a:rPr>
              <a:t>. </a:t>
            </a:r>
          </a:p>
          <a:p>
            <a:pPr algn="just"/>
            <a:endParaRPr lang="fr-FR" dirty="0"/>
          </a:p>
          <a:p>
            <a:pPr algn="just"/>
            <a:r>
              <a:rPr lang="fr-FR" dirty="0"/>
              <a:t>La rencontre doit avant tout porter sur </a:t>
            </a:r>
            <a:r>
              <a:rPr lang="fr-FR" b="1" dirty="0"/>
              <a:t>le livre et le processus de création littéraire.</a:t>
            </a:r>
          </a:p>
          <a:p>
            <a:pPr algn="just"/>
            <a:endParaRPr lang="fr-FR" dirty="0"/>
          </a:p>
          <a:p>
            <a:pPr algn="just"/>
            <a:r>
              <a:rPr lang="fr-FR" dirty="0"/>
              <a:t>La candidature se fait depuis le site du CNL, via un formulaire dédié.</a:t>
            </a:r>
          </a:p>
        </p:txBody>
      </p:sp>
      <p:sp>
        <p:nvSpPr>
          <p:cNvPr id="4" name="ZoneTexte 3">
            <a:extLst>
              <a:ext uri="{FF2B5EF4-FFF2-40B4-BE49-F238E27FC236}">
                <a16:creationId xmlns:a16="http://schemas.microsoft.com/office/drawing/2014/main" id="{ACC7D480-8FE9-E7C6-C24F-69653181A986}"/>
              </a:ext>
            </a:extLst>
          </p:cNvPr>
          <p:cNvSpPr txBox="1"/>
          <p:nvPr/>
        </p:nvSpPr>
        <p:spPr>
          <a:xfrm>
            <a:off x="6477536" y="995595"/>
            <a:ext cx="4966168" cy="5755422"/>
          </a:xfrm>
          <a:prstGeom prst="rect">
            <a:avLst/>
          </a:prstGeom>
          <a:noFill/>
        </p:spPr>
        <p:txBody>
          <a:bodyPr wrap="square" rtlCol="0">
            <a:spAutoFit/>
          </a:bodyPr>
          <a:lstStyle/>
          <a:p>
            <a:pPr algn="l"/>
            <a:r>
              <a:rPr lang="fr-FR" sz="1400" b="1" i="0" dirty="0">
                <a:solidFill>
                  <a:srgbClr val="C00000"/>
                </a:solidFill>
                <a:effectLst/>
              </a:rPr>
              <a:t>À qui s’adresse ce dispositif ?</a:t>
            </a:r>
          </a:p>
          <a:p>
            <a:pPr algn="l"/>
            <a:r>
              <a:rPr lang="fr-FR" sz="1400" b="0" i="0" dirty="0">
                <a:effectLst/>
              </a:rPr>
              <a:t>Aux auteurs </a:t>
            </a:r>
            <a:r>
              <a:rPr lang="fr-FR" sz="1400" b="1" i="0" dirty="0">
                <a:effectLst/>
              </a:rPr>
              <a:t>ayant publié au moins un livre à compte d’éditeur</a:t>
            </a:r>
            <a:r>
              <a:rPr lang="fr-FR" sz="1400" dirty="0"/>
              <a:t> et dont les ouvrages relèvent des </a:t>
            </a:r>
            <a:r>
              <a:rPr lang="fr-FR" sz="1400" dirty="0">
                <a:hlinkClick r:id="rId2"/>
              </a:rPr>
              <a:t>domaines littéraires soutenus par le CNL</a:t>
            </a:r>
            <a:r>
              <a:rPr lang="fr-FR" sz="1400" dirty="0"/>
              <a:t>.</a:t>
            </a:r>
            <a:endParaRPr lang="fr-FR" sz="1400" b="0" i="0" dirty="0">
              <a:effectLst/>
            </a:endParaRPr>
          </a:p>
          <a:p>
            <a:pPr algn="l"/>
            <a:endParaRPr lang="fr-FR" sz="1400" b="0" i="0" dirty="0">
              <a:solidFill>
                <a:srgbClr val="292929"/>
              </a:solidFill>
              <a:effectLst/>
            </a:endParaRPr>
          </a:p>
          <a:p>
            <a:pPr algn="l"/>
            <a:r>
              <a:rPr lang="fr-FR" sz="1400" b="1" i="0" dirty="0">
                <a:solidFill>
                  <a:srgbClr val="C00000"/>
                </a:solidFill>
                <a:effectLst/>
              </a:rPr>
              <a:t>À partir de quand peut-on remplir un formulaire de proposition de Masterclass ?</a:t>
            </a:r>
          </a:p>
          <a:p>
            <a:pPr algn="l"/>
            <a:r>
              <a:rPr lang="fr-FR" sz="1400" b="0" i="0" dirty="0">
                <a:effectLst/>
              </a:rPr>
              <a:t>Pour toute Masterclass sur l’année scolaire 2022-2023 : </a:t>
            </a:r>
            <a:r>
              <a:rPr lang="fr-FR" sz="1400" b="1" i="0" dirty="0">
                <a:effectLst/>
              </a:rPr>
              <a:t>tout au long de l’année scolaire</a:t>
            </a:r>
            <a:r>
              <a:rPr lang="fr-FR" sz="1400" b="0" i="0" dirty="0">
                <a:effectLst/>
              </a:rPr>
              <a:t> ! </a:t>
            </a:r>
          </a:p>
          <a:p>
            <a:pPr algn="l"/>
            <a:endParaRPr lang="fr-FR" sz="1400" b="0" i="0" dirty="0">
              <a:solidFill>
                <a:srgbClr val="C00000"/>
              </a:solidFill>
              <a:effectLst/>
            </a:endParaRPr>
          </a:p>
          <a:p>
            <a:pPr algn="l"/>
            <a:r>
              <a:rPr lang="fr-FR" sz="1400" b="1" i="0" dirty="0">
                <a:solidFill>
                  <a:srgbClr val="C00000"/>
                </a:solidFill>
                <a:effectLst/>
              </a:rPr>
              <a:t>Durée d’une Masterclass</a:t>
            </a:r>
          </a:p>
          <a:p>
            <a:pPr algn="l"/>
            <a:r>
              <a:rPr lang="fr-FR" sz="1400" b="0" i="0" dirty="0">
                <a:effectLst/>
              </a:rPr>
              <a:t>Entre </a:t>
            </a:r>
            <a:r>
              <a:rPr lang="fr-FR" sz="1400" b="1" i="0" dirty="0">
                <a:effectLst/>
              </a:rPr>
              <a:t>1h30 et 3h</a:t>
            </a:r>
            <a:r>
              <a:rPr lang="fr-FR" sz="1400" b="0" i="0" dirty="0">
                <a:effectLst/>
              </a:rPr>
              <a:t>, cette durée étant </a:t>
            </a:r>
            <a:r>
              <a:rPr lang="fr-FR" sz="1400" b="1" i="0" dirty="0">
                <a:effectLst/>
              </a:rPr>
              <a:t>comptabilisée comme une demi-journée</a:t>
            </a:r>
            <a:r>
              <a:rPr lang="fr-FR" sz="1400" b="0" i="0" dirty="0">
                <a:effectLst/>
              </a:rPr>
              <a:t>. Ainsi est-il possible d’effectuer deux Masterclass dans une journée.</a:t>
            </a:r>
          </a:p>
          <a:p>
            <a:pPr algn="l"/>
            <a:endParaRPr lang="fr-FR" sz="1400" b="0" i="0" dirty="0">
              <a:solidFill>
                <a:srgbClr val="C00000"/>
              </a:solidFill>
              <a:effectLst/>
            </a:endParaRPr>
          </a:p>
          <a:p>
            <a:pPr algn="l"/>
            <a:r>
              <a:rPr lang="fr-FR" sz="1400" b="1" i="0" dirty="0">
                <a:solidFill>
                  <a:srgbClr val="C00000"/>
                </a:solidFill>
                <a:effectLst/>
              </a:rPr>
              <a:t>Lieu des Masterclass et frais de déplacement</a:t>
            </a:r>
          </a:p>
          <a:p>
            <a:pPr algn="l"/>
            <a:r>
              <a:rPr lang="fr-FR" sz="1400" b="0" i="0" dirty="0">
                <a:effectLst/>
              </a:rPr>
              <a:t>Les Masterclass se déroulent généralement dans </a:t>
            </a:r>
            <a:r>
              <a:rPr lang="fr-FR" sz="1400" b="1" i="0" dirty="0">
                <a:effectLst/>
              </a:rPr>
              <a:t>l’établissement scolaire</a:t>
            </a:r>
            <a:r>
              <a:rPr lang="fr-FR" sz="1400" b="0" i="0" dirty="0">
                <a:effectLst/>
              </a:rPr>
              <a:t>. Exceptionnellement, elles peuvent avoir lieu en visio-conférence. L’établissement scolaire prend en charge les frais de déplacement s’il y a lieu.</a:t>
            </a:r>
          </a:p>
          <a:p>
            <a:pPr algn="l"/>
            <a:endParaRPr lang="fr-FR" sz="1400" b="0" i="0" dirty="0">
              <a:solidFill>
                <a:srgbClr val="C00000"/>
              </a:solidFill>
              <a:effectLst/>
            </a:endParaRPr>
          </a:p>
          <a:p>
            <a:pPr algn="l"/>
            <a:r>
              <a:rPr lang="fr-FR" sz="1400" b="1" i="0" dirty="0">
                <a:solidFill>
                  <a:srgbClr val="C00000"/>
                </a:solidFill>
                <a:effectLst/>
              </a:rPr>
              <a:t>Montant accordé pour la Masterclass</a:t>
            </a:r>
          </a:p>
          <a:p>
            <a:pPr algn="l"/>
            <a:r>
              <a:rPr lang="fr-FR" sz="1400" b="1" i="0" dirty="0">
                <a:effectLst/>
              </a:rPr>
              <a:t>286,76 euros bruts la demi-journée</a:t>
            </a:r>
            <a:r>
              <a:rPr lang="fr-FR" sz="1400" b="0" i="0" dirty="0">
                <a:effectLst/>
              </a:rPr>
              <a:t> (soit une durée comprise entre 1h30 et 3h). </a:t>
            </a:r>
            <a:r>
              <a:rPr lang="fr-FR" sz="1400" b="1" i="0" dirty="0">
                <a:effectLst/>
              </a:rPr>
              <a:t>Chaque demi-journée d’intervention doit faire l’objet d’une réservation par l’établissement scolaire</a:t>
            </a:r>
            <a:r>
              <a:rPr lang="fr-FR" sz="1400" i="0" dirty="0">
                <a:effectLst/>
              </a:rPr>
              <a:t>.</a:t>
            </a:r>
          </a:p>
          <a:p>
            <a:endParaRPr lang="fr-FR" dirty="0"/>
          </a:p>
        </p:txBody>
      </p:sp>
      <p:sp>
        <p:nvSpPr>
          <p:cNvPr id="6" name="ZoneTexte 5">
            <a:extLst>
              <a:ext uri="{FF2B5EF4-FFF2-40B4-BE49-F238E27FC236}">
                <a16:creationId xmlns:a16="http://schemas.microsoft.com/office/drawing/2014/main" id="{D634E146-86D4-2A49-2703-61A4495DB4BF}"/>
              </a:ext>
            </a:extLst>
          </p:cNvPr>
          <p:cNvSpPr txBox="1"/>
          <p:nvPr/>
        </p:nvSpPr>
        <p:spPr>
          <a:xfrm>
            <a:off x="1145667" y="74405"/>
            <a:ext cx="9001514" cy="523220"/>
          </a:xfrm>
          <a:prstGeom prst="rect">
            <a:avLst/>
          </a:prstGeom>
          <a:noFill/>
        </p:spPr>
        <p:txBody>
          <a:bodyPr wrap="square" rtlCol="0">
            <a:spAutoFit/>
          </a:bodyPr>
          <a:lstStyle/>
          <a:p>
            <a:r>
              <a:rPr lang="fr-FR" sz="2800" b="1" dirty="0">
                <a:solidFill>
                  <a:srgbClr val="C00000"/>
                </a:solidFill>
              </a:rPr>
              <a:t>Principe général des Masterclass (2/2)</a:t>
            </a:r>
          </a:p>
        </p:txBody>
      </p:sp>
    </p:spTree>
    <p:extLst>
      <p:ext uri="{BB962C8B-B14F-4D97-AF65-F5344CB8AC3E}">
        <p14:creationId xmlns:p14="http://schemas.microsoft.com/office/powerpoint/2010/main" val="972272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47031" y="6255129"/>
            <a:ext cx="2468880" cy="365125"/>
          </a:xfrm>
        </p:spPr>
        <p:txBody>
          <a:bodyPr/>
          <a:lstStyle/>
          <a:p>
            <a:fld id="{5B75A964-35FD-F74A-8F4B-5547E8314425}" type="slidenum">
              <a:rPr lang="fr-FR" smtClean="0"/>
              <a:pPr/>
              <a:t>5</a:t>
            </a:fld>
            <a:endParaRPr lang="fr-FR" dirty="0"/>
          </a:p>
        </p:txBody>
      </p:sp>
      <p:sp>
        <p:nvSpPr>
          <p:cNvPr id="2" name="ZoneTexte 1">
            <a:extLst>
              <a:ext uri="{FF2B5EF4-FFF2-40B4-BE49-F238E27FC236}">
                <a16:creationId xmlns:a16="http://schemas.microsoft.com/office/drawing/2014/main" id="{4F668CAE-7F27-A8C3-9C14-36728E48CE2E}"/>
              </a:ext>
            </a:extLst>
          </p:cNvPr>
          <p:cNvSpPr txBox="1"/>
          <p:nvPr/>
        </p:nvSpPr>
        <p:spPr>
          <a:xfrm>
            <a:off x="276088" y="1284438"/>
            <a:ext cx="7571772" cy="3693319"/>
          </a:xfrm>
          <a:prstGeom prst="rect">
            <a:avLst/>
          </a:prstGeom>
          <a:noFill/>
        </p:spPr>
        <p:txBody>
          <a:bodyPr wrap="square" rtlCol="0">
            <a:spAutoFit/>
          </a:bodyPr>
          <a:lstStyle/>
          <a:p>
            <a:pPr marL="0" lvl="2"/>
            <a:r>
              <a:rPr lang="fr-FR" sz="2400" b="1" dirty="0">
                <a:solidFill>
                  <a:srgbClr val="C00000"/>
                </a:solidFill>
              </a:rPr>
              <a:t>Bilan quantitatif </a:t>
            </a:r>
          </a:p>
          <a:p>
            <a:pPr marL="0" lvl="2">
              <a:lnSpc>
                <a:spcPct val="100000"/>
              </a:lnSpc>
            </a:pPr>
            <a:endParaRPr lang="fr-FR" b="1" u="sng" dirty="0"/>
          </a:p>
          <a:p>
            <a:pPr marL="0" lvl="2">
              <a:lnSpc>
                <a:spcPct val="100000"/>
              </a:lnSpc>
            </a:pPr>
            <a:endParaRPr lang="fr-FR" sz="1600" b="1" u="sng" dirty="0"/>
          </a:p>
          <a:p>
            <a:pPr marL="0" lvl="2">
              <a:lnSpc>
                <a:spcPct val="100000"/>
              </a:lnSpc>
            </a:pPr>
            <a:r>
              <a:rPr lang="fr-FR" sz="1600" b="1" u="sng" dirty="0"/>
              <a:t>Les Masterclass d’auteurs de septembre 2022 à mars 2023 c’est : </a:t>
            </a:r>
          </a:p>
          <a:p>
            <a:pPr lvl="2" indent="0">
              <a:lnSpc>
                <a:spcPct val="100000"/>
              </a:lnSpc>
              <a:buNone/>
            </a:pPr>
            <a:endParaRPr lang="fr-FR" sz="1600" dirty="0"/>
          </a:p>
          <a:p>
            <a:pPr marL="342900" lvl="2" indent="-342900">
              <a:lnSpc>
                <a:spcPct val="100000"/>
              </a:lnSpc>
            </a:pPr>
            <a:r>
              <a:rPr lang="fr-FR" sz="1600" b="1" dirty="0">
                <a:solidFill>
                  <a:srgbClr val="C00000"/>
                </a:solidFill>
              </a:rPr>
              <a:t>615 candidatures </a:t>
            </a:r>
            <a:r>
              <a:rPr lang="fr-FR" sz="1600" dirty="0"/>
              <a:t>au dispositif, de </a:t>
            </a:r>
            <a:r>
              <a:rPr lang="fr-FR" sz="1600" b="1" dirty="0">
                <a:solidFill>
                  <a:srgbClr val="C00000"/>
                </a:solidFill>
              </a:rPr>
              <a:t>467 auteurs </a:t>
            </a:r>
            <a:r>
              <a:rPr lang="fr-FR" sz="1600" dirty="0"/>
              <a:t>différents ;</a:t>
            </a:r>
          </a:p>
          <a:p>
            <a:pPr marL="342900" lvl="2" indent="-342900">
              <a:lnSpc>
                <a:spcPct val="100000"/>
              </a:lnSpc>
            </a:pPr>
            <a:endParaRPr lang="fr-FR" sz="1600" dirty="0"/>
          </a:p>
          <a:p>
            <a:pPr marL="342900" lvl="2" indent="-342900">
              <a:lnSpc>
                <a:spcPct val="100000"/>
              </a:lnSpc>
            </a:pPr>
            <a:r>
              <a:rPr lang="fr-FR" sz="1600" b="1" dirty="0">
                <a:solidFill>
                  <a:srgbClr val="C00000"/>
                </a:solidFill>
              </a:rPr>
              <a:t>716 Masterclass </a:t>
            </a:r>
            <a:r>
              <a:rPr lang="fr-FR" sz="1600" dirty="0"/>
              <a:t>réservées ; </a:t>
            </a:r>
          </a:p>
          <a:p>
            <a:pPr marL="342900" lvl="2" indent="-342900">
              <a:lnSpc>
                <a:spcPct val="100000"/>
              </a:lnSpc>
            </a:pPr>
            <a:endParaRPr lang="fr-FR" sz="1600" dirty="0"/>
          </a:p>
          <a:p>
            <a:pPr marL="342900" lvl="2" indent="-342900">
              <a:lnSpc>
                <a:spcPct val="100000"/>
              </a:lnSpc>
            </a:pPr>
            <a:r>
              <a:rPr lang="fr-FR" sz="1600" b="1" i="1" dirty="0"/>
              <a:t>Dont </a:t>
            </a:r>
          </a:p>
          <a:p>
            <a:pPr marL="342900" lvl="2" indent="-342900">
              <a:lnSpc>
                <a:spcPct val="100000"/>
              </a:lnSpc>
            </a:pPr>
            <a:endParaRPr lang="fr-FR" sz="1600" b="1" i="1" dirty="0"/>
          </a:p>
          <a:p>
            <a:pPr marL="342900" lvl="2" indent="-342900">
              <a:lnSpc>
                <a:spcPct val="100000"/>
              </a:lnSpc>
            </a:pPr>
            <a:r>
              <a:rPr lang="fr-FR" sz="1600" b="1" dirty="0">
                <a:solidFill>
                  <a:srgbClr val="C00000"/>
                </a:solidFill>
              </a:rPr>
              <a:t>414 Masterclass </a:t>
            </a:r>
            <a:r>
              <a:rPr lang="fr-FR" sz="1600" dirty="0"/>
              <a:t>déjà</a:t>
            </a:r>
            <a:r>
              <a:rPr lang="fr-FR" sz="1600" b="1" dirty="0">
                <a:solidFill>
                  <a:srgbClr val="C00000"/>
                </a:solidFill>
              </a:rPr>
              <a:t> </a:t>
            </a:r>
            <a:r>
              <a:rPr lang="fr-FR" sz="1600" dirty="0"/>
              <a:t>réalisées de septembre 2022 à mars 2023 par </a:t>
            </a:r>
            <a:r>
              <a:rPr lang="fr-FR" sz="1600" b="1" dirty="0">
                <a:solidFill>
                  <a:srgbClr val="C00000"/>
                </a:solidFill>
              </a:rPr>
              <a:t>171 auteurs ;</a:t>
            </a:r>
          </a:p>
          <a:p>
            <a:pPr marL="342900" lvl="2" indent="-342900">
              <a:lnSpc>
                <a:spcPct val="100000"/>
              </a:lnSpc>
            </a:pPr>
            <a:endParaRPr lang="fr-FR" sz="1600" b="1" dirty="0">
              <a:solidFill>
                <a:srgbClr val="C00000"/>
              </a:solidFill>
            </a:endParaRPr>
          </a:p>
          <a:p>
            <a:pPr marL="342900" lvl="2" indent="-342900">
              <a:lnSpc>
                <a:spcPct val="100000"/>
              </a:lnSpc>
            </a:pPr>
            <a:r>
              <a:rPr lang="fr-FR" sz="1600" b="1" dirty="0">
                <a:solidFill>
                  <a:srgbClr val="C00000"/>
                </a:solidFill>
              </a:rPr>
              <a:t>Plus de 12 000 élèves </a:t>
            </a:r>
            <a:r>
              <a:rPr lang="fr-FR" sz="1600" dirty="0"/>
              <a:t>concernés.</a:t>
            </a:r>
          </a:p>
        </p:txBody>
      </p:sp>
      <p:graphicFrame>
        <p:nvGraphicFramePr>
          <p:cNvPr id="9" name="Graphique 8">
            <a:extLst>
              <a:ext uri="{FF2B5EF4-FFF2-40B4-BE49-F238E27FC236}">
                <a16:creationId xmlns:a16="http://schemas.microsoft.com/office/drawing/2014/main" id="{3DF89612-CCF3-6F09-8E56-B3AB3B888A66}"/>
              </a:ext>
            </a:extLst>
          </p:cNvPr>
          <p:cNvGraphicFramePr/>
          <p:nvPr>
            <p:extLst>
              <p:ext uri="{D42A27DB-BD31-4B8C-83A1-F6EECF244321}">
                <p14:modId xmlns:p14="http://schemas.microsoft.com/office/powerpoint/2010/main" val="172893078"/>
              </p:ext>
            </p:extLst>
          </p:nvPr>
        </p:nvGraphicFramePr>
        <p:xfrm>
          <a:off x="6975225" y="1484870"/>
          <a:ext cx="4943611" cy="4088692"/>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89FF534D-A669-D027-4508-ED15DAC190C6}"/>
              </a:ext>
            </a:extLst>
          </p:cNvPr>
          <p:cNvSpPr txBox="1"/>
          <p:nvPr/>
        </p:nvSpPr>
        <p:spPr>
          <a:xfrm>
            <a:off x="948458" y="-23896"/>
            <a:ext cx="9047797" cy="646331"/>
          </a:xfrm>
          <a:prstGeom prst="rect">
            <a:avLst/>
          </a:prstGeom>
          <a:noFill/>
        </p:spPr>
        <p:txBody>
          <a:bodyPr wrap="square" rtlCol="0">
            <a:spAutoFit/>
          </a:bodyPr>
          <a:lstStyle/>
          <a:p>
            <a:r>
              <a:rPr lang="fr-FR" sz="3600" b="1" dirty="0">
                <a:solidFill>
                  <a:srgbClr val="C00000"/>
                </a:solidFill>
              </a:rPr>
              <a:t> </a:t>
            </a:r>
            <a:r>
              <a:rPr lang="fr-FR" sz="2800" b="1" dirty="0">
                <a:solidFill>
                  <a:srgbClr val="C00000"/>
                </a:solidFill>
              </a:rPr>
              <a:t>Bilan de l’édition septembre 2022 - mars 2023</a:t>
            </a:r>
            <a:endParaRPr lang="fr-FR" sz="3600" b="1" dirty="0">
              <a:solidFill>
                <a:srgbClr val="C00000"/>
              </a:solidFill>
            </a:endParaRPr>
          </a:p>
        </p:txBody>
      </p:sp>
    </p:spTree>
    <p:extLst>
      <p:ext uri="{BB962C8B-B14F-4D97-AF65-F5344CB8AC3E}">
        <p14:creationId xmlns:p14="http://schemas.microsoft.com/office/powerpoint/2010/main" val="4070078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11549848" y="6267307"/>
            <a:ext cx="336909" cy="365125"/>
          </a:xfrm>
        </p:spPr>
        <p:txBody>
          <a:bodyPr/>
          <a:lstStyle/>
          <a:p>
            <a:fld id="{5B75A964-35FD-F74A-8F4B-5547E8314425}" type="slidenum">
              <a:rPr lang="fr-FR" smtClean="0"/>
              <a:pPr/>
              <a:t>6</a:t>
            </a:fld>
            <a:endParaRPr lang="fr-FR" dirty="0"/>
          </a:p>
        </p:txBody>
      </p:sp>
      <p:sp>
        <p:nvSpPr>
          <p:cNvPr id="14" name="Espace réservé du contenu 3">
            <a:extLst>
              <a:ext uri="{FF2B5EF4-FFF2-40B4-BE49-F238E27FC236}">
                <a16:creationId xmlns:a16="http://schemas.microsoft.com/office/drawing/2014/main" id="{CCD49D2D-EA13-947B-63E7-E6EBC4A576A3}"/>
              </a:ext>
            </a:extLst>
          </p:cNvPr>
          <p:cNvSpPr txBox="1">
            <a:spLocks/>
          </p:cNvSpPr>
          <p:nvPr/>
        </p:nvSpPr>
        <p:spPr>
          <a:xfrm>
            <a:off x="1309870" y="1364877"/>
            <a:ext cx="10501130" cy="861774"/>
          </a:xfrm>
          <a:prstGeom prst="rect">
            <a:avLst/>
          </a:prstGeom>
          <a:noFill/>
        </p:spPr>
        <p:txBody>
          <a:bodyPr vert="horz" wrap="square" lIns="0" tIns="0" rIns="0" bIns="0" rtlCol="0" anchor="t" anchorCtr="0">
            <a:spAutoFit/>
          </a:bodyPr>
          <a:lstStyle>
            <a:lvl1pPr marL="0" indent="0" algn="just" defTabSz="685800" rtl="0" eaLnBrk="1" latinLnBrk="0" hangingPunct="1">
              <a:lnSpc>
                <a:spcPts val="1330"/>
              </a:lnSpc>
              <a:spcBef>
                <a:spcPts val="0"/>
              </a:spcBef>
              <a:buFont typeface="Arial" panose="020B0604020202020204" pitchFamily="34" charset="0"/>
              <a:buNone/>
              <a:defRPr sz="1150" b="0" kern="1200">
                <a:solidFill>
                  <a:schemeClr val="accent6"/>
                </a:solidFill>
                <a:latin typeface="+mn-lt"/>
                <a:ea typeface="+mn-ea"/>
                <a:cs typeface="+mn-cs"/>
              </a:defRPr>
            </a:lvl1pPr>
            <a:lvl2pPr marL="0" indent="0" algn="just" defTabSz="685800" rtl="0" eaLnBrk="1" latinLnBrk="0" hangingPunct="1">
              <a:lnSpc>
                <a:spcPts val="1330"/>
              </a:lnSpc>
              <a:spcBef>
                <a:spcPts val="0"/>
              </a:spcBef>
              <a:buFont typeface="Arial" panose="020B0604020202020204" pitchFamily="34" charset="0"/>
              <a:buNone/>
              <a:defRPr sz="1150" kern="1200">
                <a:solidFill>
                  <a:schemeClr val="tx1"/>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indent="0">
              <a:lnSpc>
                <a:spcPct val="100000"/>
              </a:lnSpc>
              <a:buNone/>
            </a:pPr>
            <a:endParaRPr lang="fr-FR" sz="1600" b="1" u="sng" dirty="0"/>
          </a:p>
          <a:p>
            <a:pPr marL="342900" lvl="2" indent="-342900">
              <a:lnSpc>
                <a:spcPct val="100000"/>
              </a:lnSpc>
            </a:pPr>
            <a:r>
              <a:rPr lang="fr-FR" sz="2000" dirty="0"/>
              <a:t>103 femmes, 68 hommes.  </a:t>
            </a:r>
          </a:p>
          <a:p>
            <a:pPr marL="342900" lvl="2" indent="-342900">
              <a:lnSpc>
                <a:spcPct val="100000"/>
              </a:lnSpc>
            </a:pPr>
            <a:r>
              <a:rPr lang="fr-FR" sz="2000" dirty="0"/>
              <a:t>96 écrivains, 25 auteurs de bande dessinée, 20 illustrateurs, 13 traducteurs, 17 poètes.</a:t>
            </a:r>
            <a:endParaRPr lang="fr-FR" sz="2000" b="1" u="sng" dirty="0"/>
          </a:p>
        </p:txBody>
      </p:sp>
      <p:graphicFrame>
        <p:nvGraphicFramePr>
          <p:cNvPr id="15" name="Graphique 14">
            <a:extLst>
              <a:ext uri="{FF2B5EF4-FFF2-40B4-BE49-F238E27FC236}">
                <a16:creationId xmlns:a16="http://schemas.microsoft.com/office/drawing/2014/main" id="{900F8088-5881-8E33-9110-8BC1D2CB1C35}"/>
              </a:ext>
            </a:extLst>
          </p:cNvPr>
          <p:cNvGraphicFramePr/>
          <p:nvPr>
            <p:extLst>
              <p:ext uri="{D42A27DB-BD31-4B8C-83A1-F6EECF244321}">
                <p14:modId xmlns:p14="http://schemas.microsoft.com/office/powerpoint/2010/main" val="503470992"/>
              </p:ext>
            </p:extLst>
          </p:nvPr>
        </p:nvGraphicFramePr>
        <p:xfrm>
          <a:off x="813729" y="2572326"/>
          <a:ext cx="5279159" cy="37902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aphique 15">
            <a:extLst>
              <a:ext uri="{FF2B5EF4-FFF2-40B4-BE49-F238E27FC236}">
                <a16:creationId xmlns:a16="http://schemas.microsoft.com/office/drawing/2014/main" id="{91E0F21A-81AC-1B22-FD22-B0756C65D5B8}"/>
              </a:ext>
            </a:extLst>
          </p:cNvPr>
          <p:cNvGraphicFramePr/>
          <p:nvPr>
            <p:extLst>
              <p:ext uri="{D42A27DB-BD31-4B8C-83A1-F6EECF244321}">
                <p14:modId xmlns:p14="http://schemas.microsoft.com/office/powerpoint/2010/main" val="2647348246"/>
              </p:ext>
            </p:extLst>
          </p:nvPr>
        </p:nvGraphicFramePr>
        <p:xfrm>
          <a:off x="6560435" y="2572326"/>
          <a:ext cx="5104597" cy="3790231"/>
        </p:xfrm>
        <a:graphic>
          <a:graphicData uri="http://schemas.openxmlformats.org/drawingml/2006/chart">
            <c:chart xmlns:c="http://schemas.openxmlformats.org/drawingml/2006/chart" xmlns:r="http://schemas.openxmlformats.org/officeDocument/2006/relationships" r:id="rId3"/>
          </a:graphicData>
        </a:graphic>
      </p:graphicFrame>
      <p:sp>
        <p:nvSpPr>
          <p:cNvPr id="7" name="Espace réservé du contenu 4">
            <a:extLst>
              <a:ext uri="{FF2B5EF4-FFF2-40B4-BE49-F238E27FC236}">
                <a16:creationId xmlns:a16="http://schemas.microsoft.com/office/drawing/2014/main" id="{26987B32-8DAE-1737-7E9C-01DC22D91B9E}"/>
              </a:ext>
            </a:extLst>
          </p:cNvPr>
          <p:cNvSpPr txBox="1">
            <a:spLocks/>
          </p:cNvSpPr>
          <p:nvPr/>
        </p:nvSpPr>
        <p:spPr>
          <a:xfrm>
            <a:off x="1309870" y="992004"/>
            <a:ext cx="9813685" cy="307777"/>
          </a:xfrm>
          <a:prstGeom prst="rect">
            <a:avLst/>
          </a:prstGeom>
        </p:spPr>
        <p:txBody>
          <a:bodyPr vert="horz" lIns="0" tIns="0" rIns="0" bIns="0" rtlCol="0" anchor="t" anchorCtr="0">
            <a:spAutoFit/>
          </a:bodyPr>
          <a:lstStyle>
            <a:lvl1pPr marL="0" indent="0" algn="just" defTabSz="685800" rtl="0" eaLnBrk="1" latinLnBrk="0" hangingPunct="1">
              <a:lnSpc>
                <a:spcPts val="2630"/>
              </a:lnSpc>
              <a:spcBef>
                <a:spcPts val="0"/>
              </a:spcBef>
              <a:buFont typeface="Arial" panose="020B0604020202020204" pitchFamily="34" charset="0"/>
              <a:buNone/>
              <a:defRPr sz="2920" b="1" kern="1200">
                <a:solidFill>
                  <a:schemeClr val="tx1"/>
                </a:solidFill>
                <a:latin typeface="+mn-lt"/>
                <a:ea typeface="+mn-ea"/>
                <a:cs typeface="+mn-cs"/>
              </a:defRPr>
            </a:lvl1pPr>
            <a:lvl2pPr marL="0" indent="0" algn="just" defTabSz="685800" rtl="0" eaLnBrk="1" latinLnBrk="0" hangingPunct="1">
              <a:lnSpc>
                <a:spcPts val="2630"/>
              </a:lnSpc>
              <a:spcBef>
                <a:spcPts val="0"/>
              </a:spcBef>
              <a:buFont typeface="Arial" panose="020B0604020202020204" pitchFamily="34" charset="0"/>
              <a:buNone/>
              <a:defRPr sz="2920" kern="1200">
                <a:solidFill>
                  <a:schemeClr val="accent6"/>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indent="0">
              <a:lnSpc>
                <a:spcPct val="100000"/>
              </a:lnSpc>
              <a:buNone/>
            </a:pPr>
            <a:r>
              <a:rPr lang="fr-FR" sz="2000" b="1" dirty="0">
                <a:solidFill>
                  <a:srgbClr val="C00000"/>
                </a:solidFill>
              </a:rPr>
              <a:t>Profil des 171 auteurs </a:t>
            </a:r>
          </a:p>
        </p:txBody>
      </p:sp>
      <p:sp>
        <p:nvSpPr>
          <p:cNvPr id="4" name="ZoneTexte 3">
            <a:extLst>
              <a:ext uri="{FF2B5EF4-FFF2-40B4-BE49-F238E27FC236}">
                <a16:creationId xmlns:a16="http://schemas.microsoft.com/office/drawing/2014/main" id="{EA61FED3-E995-B47D-D1EB-1908ADA4E7C8}"/>
              </a:ext>
            </a:extLst>
          </p:cNvPr>
          <p:cNvSpPr txBox="1"/>
          <p:nvPr/>
        </p:nvSpPr>
        <p:spPr>
          <a:xfrm>
            <a:off x="948458" y="-23896"/>
            <a:ext cx="9047797" cy="646331"/>
          </a:xfrm>
          <a:prstGeom prst="rect">
            <a:avLst/>
          </a:prstGeom>
          <a:noFill/>
        </p:spPr>
        <p:txBody>
          <a:bodyPr wrap="square" rtlCol="0">
            <a:spAutoFit/>
          </a:bodyPr>
          <a:lstStyle/>
          <a:p>
            <a:r>
              <a:rPr lang="fr-FR" sz="3600" b="1" dirty="0">
                <a:solidFill>
                  <a:srgbClr val="C00000"/>
                </a:solidFill>
              </a:rPr>
              <a:t> </a:t>
            </a:r>
            <a:r>
              <a:rPr lang="fr-FR" sz="2800" b="1" dirty="0">
                <a:solidFill>
                  <a:srgbClr val="C00000"/>
                </a:solidFill>
              </a:rPr>
              <a:t>Bilan de l’édition septembre 2022 - mars 2023</a:t>
            </a:r>
            <a:endParaRPr lang="fr-FR" sz="3600" b="1" dirty="0">
              <a:solidFill>
                <a:srgbClr val="C00000"/>
              </a:solidFill>
            </a:endParaRPr>
          </a:p>
        </p:txBody>
      </p:sp>
    </p:spTree>
    <p:extLst>
      <p:ext uri="{BB962C8B-B14F-4D97-AF65-F5344CB8AC3E}">
        <p14:creationId xmlns:p14="http://schemas.microsoft.com/office/powerpoint/2010/main" val="313777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26756" y="6302819"/>
            <a:ext cx="2468880" cy="365125"/>
          </a:xfrm>
        </p:spPr>
        <p:txBody>
          <a:bodyPr/>
          <a:lstStyle/>
          <a:p>
            <a:fld id="{5B75A964-35FD-F74A-8F4B-5547E8314425}" type="slidenum">
              <a:rPr lang="fr-FR" smtClean="0"/>
              <a:pPr/>
              <a:t>7</a:t>
            </a:fld>
            <a:endParaRPr lang="fr-FR" dirty="0"/>
          </a:p>
        </p:txBody>
      </p:sp>
      <p:sp>
        <p:nvSpPr>
          <p:cNvPr id="14" name="Espace réservé du contenu 3">
            <a:extLst>
              <a:ext uri="{FF2B5EF4-FFF2-40B4-BE49-F238E27FC236}">
                <a16:creationId xmlns:a16="http://schemas.microsoft.com/office/drawing/2014/main" id="{CCD49D2D-EA13-947B-63E7-E6EBC4A576A3}"/>
              </a:ext>
            </a:extLst>
          </p:cNvPr>
          <p:cNvSpPr txBox="1">
            <a:spLocks/>
          </p:cNvSpPr>
          <p:nvPr/>
        </p:nvSpPr>
        <p:spPr>
          <a:xfrm>
            <a:off x="1189158" y="1297243"/>
            <a:ext cx="9813684" cy="5370701"/>
          </a:xfrm>
          <a:prstGeom prst="rect">
            <a:avLst/>
          </a:prstGeom>
          <a:noFill/>
        </p:spPr>
        <p:txBody>
          <a:bodyPr vert="horz" wrap="square" lIns="0" tIns="0" rIns="0" bIns="0" rtlCol="0" anchor="t" anchorCtr="0">
            <a:spAutoFit/>
          </a:bodyPr>
          <a:lstStyle>
            <a:lvl1pPr marL="0" indent="0" algn="just" defTabSz="685800" rtl="0" eaLnBrk="1" latinLnBrk="0" hangingPunct="1">
              <a:lnSpc>
                <a:spcPts val="1330"/>
              </a:lnSpc>
              <a:spcBef>
                <a:spcPts val="0"/>
              </a:spcBef>
              <a:buFont typeface="Arial" panose="020B0604020202020204" pitchFamily="34" charset="0"/>
              <a:buNone/>
              <a:defRPr sz="1150" b="0" kern="1200">
                <a:solidFill>
                  <a:schemeClr val="accent6"/>
                </a:solidFill>
                <a:latin typeface="+mn-lt"/>
                <a:ea typeface="+mn-ea"/>
                <a:cs typeface="+mn-cs"/>
              </a:defRPr>
            </a:lvl1pPr>
            <a:lvl2pPr marL="0" indent="0" algn="just" defTabSz="685800" rtl="0" eaLnBrk="1" latinLnBrk="0" hangingPunct="1">
              <a:lnSpc>
                <a:spcPts val="1330"/>
              </a:lnSpc>
              <a:spcBef>
                <a:spcPts val="0"/>
              </a:spcBef>
              <a:buFont typeface="Arial" panose="020B0604020202020204" pitchFamily="34" charset="0"/>
              <a:buNone/>
              <a:defRPr sz="1150" kern="1200">
                <a:solidFill>
                  <a:schemeClr val="tx1"/>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2" indent="-342900">
              <a:lnSpc>
                <a:spcPct val="100000"/>
              </a:lnSpc>
              <a:buFont typeface="Wingdings" panose="05000000000000000000" pitchFamily="2" charset="2"/>
              <a:buChar char="Ø"/>
            </a:pPr>
            <a:r>
              <a:rPr lang="fr-FR" sz="1400" b="1" u="sng" dirty="0"/>
              <a:t>Contenu des Masterclass et des projets proposés :</a:t>
            </a:r>
          </a:p>
          <a:p>
            <a:pPr lvl="2" indent="0">
              <a:lnSpc>
                <a:spcPct val="100000"/>
              </a:lnSpc>
              <a:buNone/>
            </a:pPr>
            <a:endParaRPr lang="fr-FR" sz="1400" b="1" u="sng" dirty="0"/>
          </a:p>
          <a:p>
            <a:pPr marL="342900" lvl="2" indent="-342900">
              <a:lnSpc>
                <a:spcPct val="100000"/>
              </a:lnSpc>
            </a:pPr>
            <a:r>
              <a:rPr lang="fr-FR" sz="1400" dirty="0"/>
              <a:t>La plupart des auteurs proposent des Masterclass sur </a:t>
            </a:r>
            <a:r>
              <a:rPr lang="fr-FR" sz="1400" b="1" dirty="0">
                <a:solidFill>
                  <a:srgbClr val="FF0000"/>
                </a:solidFill>
              </a:rPr>
              <a:t>le métier d’écrivain</a:t>
            </a:r>
            <a:r>
              <a:rPr lang="fr-FR" sz="1400" dirty="0"/>
              <a:t>, d’auteur de BD ou d’illustrateur, sur </a:t>
            </a:r>
            <a:r>
              <a:rPr lang="fr-FR" sz="1400" b="1" dirty="0">
                <a:solidFill>
                  <a:srgbClr val="FF0000"/>
                </a:solidFill>
              </a:rPr>
              <a:t>la chaîne du livre</a:t>
            </a:r>
            <a:r>
              <a:rPr lang="fr-FR" sz="1400" dirty="0"/>
              <a:t>, sur </a:t>
            </a:r>
            <a:r>
              <a:rPr lang="fr-FR" sz="1400" b="1" dirty="0">
                <a:solidFill>
                  <a:srgbClr val="FF0000"/>
                </a:solidFill>
              </a:rPr>
              <a:t>le processus créatif </a:t>
            </a:r>
            <a:r>
              <a:rPr lang="fr-FR" sz="1400" dirty="0"/>
              <a:t>et </a:t>
            </a:r>
            <a:r>
              <a:rPr lang="fr-FR" sz="1400" b="1" dirty="0">
                <a:solidFill>
                  <a:srgbClr val="FF0000"/>
                </a:solidFill>
              </a:rPr>
              <a:t>l’inspiration</a:t>
            </a:r>
            <a:r>
              <a:rPr lang="fr-FR" sz="1400" dirty="0"/>
              <a:t>, sur des genres littéraires (polar, biographie, etc.) ou des auteurs (Jules Verne, Émile Zola, La Fontaine). </a:t>
            </a:r>
          </a:p>
          <a:p>
            <a:pPr marL="342900" lvl="2" indent="-342900">
              <a:lnSpc>
                <a:spcPct val="100000"/>
              </a:lnSpc>
            </a:pPr>
            <a:r>
              <a:rPr lang="fr-FR" sz="1400" dirty="0"/>
              <a:t>On note également beaucoup de projets évoquant leurs livres en rapport avec </a:t>
            </a:r>
            <a:r>
              <a:rPr lang="fr-FR" sz="1400" b="1" dirty="0">
                <a:solidFill>
                  <a:srgbClr val="FF0000"/>
                </a:solidFill>
              </a:rPr>
              <a:t>la société actuelle et ses enjeux </a:t>
            </a:r>
            <a:r>
              <a:rPr lang="fr-FR" sz="1400" dirty="0"/>
              <a:t>: le sexisme, le racisme, le harcèlement sexuel, les inégalités femmes-hommes, l’écologie, les lanceurs d’alerte, etc.</a:t>
            </a:r>
          </a:p>
          <a:p>
            <a:pPr marL="342900" lvl="2" indent="-342900">
              <a:lnSpc>
                <a:spcPct val="100000"/>
              </a:lnSpc>
            </a:pPr>
            <a:r>
              <a:rPr lang="fr-FR" sz="1400" dirty="0"/>
              <a:t>Également de nombreux projets en lien avec </a:t>
            </a:r>
            <a:r>
              <a:rPr lang="fr-FR" sz="1400" b="1" dirty="0">
                <a:solidFill>
                  <a:srgbClr val="FF0000"/>
                </a:solidFill>
              </a:rPr>
              <a:t>les programmes scolaires </a:t>
            </a:r>
            <a:r>
              <a:rPr lang="fr-FR" sz="1400" dirty="0"/>
              <a:t>: la Shoah, les questions de mémoire et les guerres mondiales, la guerre d’Algérie, etc.</a:t>
            </a:r>
          </a:p>
          <a:p>
            <a:pPr lvl="2" indent="0">
              <a:lnSpc>
                <a:spcPct val="100000"/>
              </a:lnSpc>
              <a:buNone/>
            </a:pPr>
            <a:endParaRPr lang="fr-FR" sz="2000" dirty="0"/>
          </a:p>
          <a:p>
            <a:pPr marL="285750" lvl="2" indent="-285750">
              <a:lnSpc>
                <a:spcPct val="100000"/>
              </a:lnSpc>
              <a:buFont typeface="Wingdings" panose="05000000000000000000" pitchFamily="2" charset="2"/>
              <a:buChar char="Ø"/>
            </a:pPr>
            <a:r>
              <a:rPr lang="fr-FR" sz="1400" b="1" u="sng" dirty="0"/>
              <a:t>Quelques exemples : </a:t>
            </a:r>
          </a:p>
          <a:p>
            <a:pPr lvl="2" indent="0">
              <a:lnSpc>
                <a:spcPct val="100000"/>
              </a:lnSpc>
              <a:buNone/>
            </a:pPr>
            <a:endParaRPr lang="fr-FR" sz="1400" dirty="0"/>
          </a:p>
          <a:p>
            <a:pPr marL="285750" lvl="2" indent="-285750">
              <a:lnSpc>
                <a:spcPct val="100000"/>
              </a:lnSpc>
            </a:pPr>
            <a:r>
              <a:rPr lang="fr-FR" sz="1400" i="1" dirty="0"/>
              <a:t>L'écrivaine Eliette Abecassis propose une Masterclass au sujet des réseaux sociaux, à partir de ses livres « </a:t>
            </a:r>
            <a:r>
              <a:rPr lang="fr-FR" sz="1400" i="1" dirty="0" err="1"/>
              <a:t>Instagrammable</a:t>
            </a:r>
            <a:r>
              <a:rPr lang="fr-FR" sz="1400" i="1" dirty="0"/>
              <a:t> » et « De l'âme sœur à Tinder ». Elle souhaite à partir d'une approche littéraire et philosophique, inviter les élèves à réfléchir au sujet de l'impact des réseaux sociaux sur l'appréhension du monde et les relations humaines, en particulier les relations amoureuses.</a:t>
            </a:r>
          </a:p>
          <a:p>
            <a:pPr marL="285750" lvl="2" indent="-285750">
              <a:lnSpc>
                <a:spcPct val="100000"/>
              </a:lnSpc>
            </a:pPr>
            <a:endParaRPr lang="fr-FR" sz="100" i="1" dirty="0"/>
          </a:p>
          <a:p>
            <a:pPr lvl="2" indent="0">
              <a:lnSpc>
                <a:spcPct val="100000"/>
              </a:lnSpc>
              <a:buNone/>
            </a:pPr>
            <a:endParaRPr lang="fr-FR" sz="300" dirty="0"/>
          </a:p>
          <a:p>
            <a:pPr lvl="2" indent="0" algn="r">
              <a:lnSpc>
                <a:spcPct val="100000"/>
              </a:lnSpc>
              <a:buNone/>
            </a:pPr>
            <a:r>
              <a:rPr lang="fr-FR" sz="1400" b="1" i="1" dirty="0"/>
              <a:t>Masterclass « L'impact des réseaux sociaux » proposée par Eliette Abecassis</a:t>
            </a:r>
          </a:p>
          <a:p>
            <a:pPr lvl="2" indent="0">
              <a:lnSpc>
                <a:spcPct val="100000"/>
              </a:lnSpc>
              <a:buNone/>
            </a:pPr>
            <a:endParaRPr lang="fr-FR" sz="1600" i="1" dirty="0"/>
          </a:p>
          <a:p>
            <a:pPr marL="285750" lvl="2" indent="-285750">
              <a:lnSpc>
                <a:spcPct val="100000"/>
              </a:lnSpc>
            </a:pPr>
            <a:r>
              <a:rPr lang="fr-FR" sz="1400" i="1" dirty="0"/>
              <a:t>L’autrice Sylvie </a:t>
            </a:r>
            <a:r>
              <a:rPr lang="fr-FR" sz="1400" i="1" dirty="0" err="1"/>
              <a:t>Dodeller</a:t>
            </a:r>
            <a:r>
              <a:rPr lang="fr-FR" sz="1400" i="1" dirty="0"/>
              <a:t> propose, à partir de son ouvrage intitulé Sophie Germain, la femme cachée des mathématiques, de faire découvrir cette mathématicienne autodidacte, obstinée et culottée, du début du XIXe siècle. Partant de sa vie de fille de députée du Tiers-État au cœur de Paris, Sylvie </a:t>
            </a:r>
            <a:r>
              <a:rPr lang="fr-FR" sz="1400" i="1" dirty="0" err="1"/>
              <a:t>Dodeller</a:t>
            </a:r>
            <a:r>
              <a:rPr lang="fr-FR" sz="1400" i="1" dirty="0"/>
              <a:t> évoque les femmes sous la Révolution française, la place des femmes dans les sciences, l'égalité filles/garçons. Pourquoi les filles sont si peu nombreuses aujourd'hui dans les filières scientifiques ?</a:t>
            </a:r>
          </a:p>
          <a:p>
            <a:pPr marL="285750" lvl="2" indent="-285750">
              <a:lnSpc>
                <a:spcPct val="100000"/>
              </a:lnSpc>
            </a:pPr>
            <a:endParaRPr lang="fr-FR" sz="100" i="1" dirty="0"/>
          </a:p>
          <a:p>
            <a:pPr marL="285750" lvl="2" indent="-285750">
              <a:lnSpc>
                <a:spcPct val="100000"/>
              </a:lnSpc>
            </a:pPr>
            <a:endParaRPr lang="fr-FR" sz="200" dirty="0"/>
          </a:p>
          <a:p>
            <a:pPr lvl="2" indent="0" algn="r">
              <a:lnSpc>
                <a:spcPct val="100000"/>
              </a:lnSpc>
              <a:buNone/>
            </a:pPr>
            <a:r>
              <a:rPr lang="fr-FR" sz="1400" b="1" i="1" dirty="0"/>
              <a:t>Masterclass « À la rencontre de Sophie Germain » proposée par Sylvie </a:t>
            </a:r>
            <a:r>
              <a:rPr lang="fr-FR" sz="1400" b="1" i="1" dirty="0" err="1"/>
              <a:t>Dodeller</a:t>
            </a:r>
            <a:endParaRPr lang="fr-FR" sz="1400" b="1" i="1" dirty="0"/>
          </a:p>
          <a:p>
            <a:pPr lvl="2" indent="0">
              <a:lnSpc>
                <a:spcPct val="100000"/>
              </a:lnSpc>
              <a:buNone/>
            </a:pPr>
            <a:endParaRPr lang="fr-FR" sz="1400" i="1" dirty="0"/>
          </a:p>
        </p:txBody>
      </p:sp>
      <p:sp>
        <p:nvSpPr>
          <p:cNvPr id="5" name="ZoneTexte 4">
            <a:extLst>
              <a:ext uri="{FF2B5EF4-FFF2-40B4-BE49-F238E27FC236}">
                <a16:creationId xmlns:a16="http://schemas.microsoft.com/office/drawing/2014/main" id="{660BBFFD-2073-5356-79FE-6A10EBB4B849}"/>
              </a:ext>
            </a:extLst>
          </p:cNvPr>
          <p:cNvSpPr txBox="1"/>
          <p:nvPr/>
        </p:nvSpPr>
        <p:spPr>
          <a:xfrm>
            <a:off x="948458" y="-23896"/>
            <a:ext cx="9047797" cy="646331"/>
          </a:xfrm>
          <a:prstGeom prst="rect">
            <a:avLst/>
          </a:prstGeom>
          <a:noFill/>
        </p:spPr>
        <p:txBody>
          <a:bodyPr wrap="square" rtlCol="0">
            <a:spAutoFit/>
          </a:bodyPr>
          <a:lstStyle/>
          <a:p>
            <a:r>
              <a:rPr lang="fr-FR" sz="3600" b="1" dirty="0">
                <a:solidFill>
                  <a:srgbClr val="C00000"/>
                </a:solidFill>
              </a:rPr>
              <a:t> </a:t>
            </a:r>
            <a:r>
              <a:rPr lang="fr-FR" sz="2800" b="1" dirty="0">
                <a:solidFill>
                  <a:srgbClr val="C00000"/>
                </a:solidFill>
              </a:rPr>
              <a:t>Bilan de l’édition septembre 2022 - mars 2023</a:t>
            </a:r>
            <a:endParaRPr lang="fr-FR" sz="3600" b="1" dirty="0">
              <a:solidFill>
                <a:srgbClr val="C00000"/>
              </a:solidFill>
            </a:endParaRPr>
          </a:p>
        </p:txBody>
      </p:sp>
    </p:spTree>
    <p:extLst>
      <p:ext uri="{BB962C8B-B14F-4D97-AF65-F5344CB8AC3E}">
        <p14:creationId xmlns:p14="http://schemas.microsoft.com/office/powerpoint/2010/main" val="299438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00096" y="6279235"/>
            <a:ext cx="2468880" cy="365125"/>
          </a:xfrm>
        </p:spPr>
        <p:txBody>
          <a:bodyPr/>
          <a:lstStyle/>
          <a:p>
            <a:fld id="{5B75A964-35FD-F74A-8F4B-5547E8314425}" type="slidenum">
              <a:rPr lang="fr-FR" smtClean="0"/>
              <a:pPr/>
              <a:t>8</a:t>
            </a:fld>
            <a:endParaRPr lang="fr-FR" dirty="0"/>
          </a:p>
        </p:txBody>
      </p:sp>
      <p:sp>
        <p:nvSpPr>
          <p:cNvPr id="13" name="Espace réservé du contenu 3">
            <a:extLst>
              <a:ext uri="{FF2B5EF4-FFF2-40B4-BE49-F238E27FC236}">
                <a16:creationId xmlns:a16="http://schemas.microsoft.com/office/drawing/2014/main" id="{49D922D0-7997-D46A-AABF-47778366EE76}"/>
              </a:ext>
            </a:extLst>
          </p:cNvPr>
          <p:cNvSpPr txBox="1">
            <a:spLocks/>
          </p:cNvSpPr>
          <p:nvPr/>
        </p:nvSpPr>
        <p:spPr>
          <a:xfrm>
            <a:off x="1189157" y="4390209"/>
            <a:ext cx="3938685" cy="517065"/>
          </a:xfrm>
          <a:prstGeom prst="rect">
            <a:avLst/>
          </a:prstGeom>
          <a:noFill/>
        </p:spPr>
        <p:txBody>
          <a:bodyPr vert="horz" wrap="square" lIns="0" tIns="0" rIns="0" bIns="0" rtlCol="0" anchor="t" anchorCtr="0">
            <a:spAutoFit/>
          </a:bodyPr>
          <a:lstStyle>
            <a:lvl1pPr marL="0" indent="0" algn="just" defTabSz="685800" rtl="0" eaLnBrk="1" latinLnBrk="0" hangingPunct="1">
              <a:lnSpc>
                <a:spcPts val="1330"/>
              </a:lnSpc>
              <a:spcBef>
                <a:spcPts val="0"/>
              </a:spcBef>
              <a:buFont typeface="Arial" panose="020B0604020202020204" pitchFamily="34" charset="0"/>
              <a:buNone/>
              <a:defRPr sz="1150" b="0" kern="1200">
                <a:solidFill>
                  <a:schemeClr val="accent6"/>
                </a:solidFill>
                <a:latin typeface="+mn-lt"/>
                <a:ea typeface="+mn-ea"/>
                <a:cs typeface="+mn-cs"/>
              </a:defRPr>
            </a:lvl1pPr>
            <a:lvl2pPr marL="0" indent="0" algn="just" defTabSz="685800" rtl="0" eaLnBrk="1" latinLnBrk="0" hangingPunct="1">
              <a:lnSpc>
                <a:spcPts val="1330"/>
              </a:lnSpc>
              <a:spcBef>
                <a:spcPts val="0"/>
              </a:spcBef>
              <a:buFont typeface="Arial" panose="020B0604020202020204" pitchFamily="34" charset="0"/>
              <a:buNone/>
              <a:defRPr sz="1150" kern="1200">
                <a:solidFill>
                  <a:schemeClr val="tx1"/>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indent="0">
              <a:lnSpc>
                <a:spcPct val="100000"/>
              </a:lnSpc>
              <a:buNone/>
            </a:pPr>
            <a:endParaRPr lang="fr-FR" sz="1680" b="1" u="sng" dirty="0"/>
          </a:p>
          <a:p>
            <a:pPr marL="342900" lvl="2" indent="-342900">
              <a:lnSpc>
                <a:spcPct val="100000"/>
              </a:lnSpc>
              <a:buFont typeface="Wingdings" panose="05000000000000000000" pitchFamily="2" charset="2"/>
              <a:buChar char="Ø"/>
            </a:pPr>
            <a:endParaRPr lang="fr-FR" sz="1680" dirty="0"/>
          </a:p>
        </p:txBody>
      </p:sp>
      <p:sp>
        <p:nvSpPr>
          <p:cNvPr id="4" name="ZoneTexte 3">
            <a:extLst>
              <a:ext uri="{FF2B5EF4-FFF2-40B4-BE49-F238E27FC236}">
                <a16:creationId xmlns:a16="http://schemas.microsoft.com/office/drawing/2014/main" id="{4919F7E7-A9B7-3260-8799-20A9724344BB}"/>
              </a:ext>
            </a:extLst>
          </p:cNvPr>
          <p:cNvSpPr txBox="1"/>
          <p:nvPr/>
        </p:nvSpPr>
        <p:spPr>
          <a:xfrm>
            <a:off x="0" y="884516"/>
            <a:ext cx="6265700" cy="369332"/>
          </a:xfrm>
          <a:prstGeom prst="rect">
            <a:avLst/>
          </a:prstGeom>
          <a:noFill/>
        </p:spPr>
        <p:txBody>
          <a:bodyPr wrap="square" rtlCol="0">
            <a:spAutoFit/>
          </a:bodyPr>
          <a:lstStyle/>
          <a:p>
            <a:pPr algn="ctr"/>
            <a:r>
              <a:rPr lang="en-US" sz="1600" dirty="0">
                <a:solidFill>
                  <a:srgbClr val="FF0000"/>
                </a:solidFill>
                <a:effectLst/>
              </a:rPr>
              <a:t> </a:t>
            </a:r>
            <a:r>
              <a:rPr lang="fr-FR" b="1" dirty="0">
                <a:solidFill>
                  <a:srgbClr val="C00000"/>
                </a:solidFill>
                <a:latin typeface="Calibri" panose="020F0502020204030204" pitchFamily="34" charset="0"/>
                <a:cs typeface="Times New Roman" panose="02020603050405020304" pitchFamily="18" charset="0"/>
              </a:rPr>
              <a:t>Evaluation des impacts du dispositif pour les élèves</a:t>
            </a:r>
          </a:p>
        </p:txBody>
      </p:sp>
      <p:graphicFrame>
        <p:nvGraphicFramePr>
          <p:cNvPr id="7" name="Graphique 6">
            <a:extLst>
              <a:ext uri="{FF2B5EF4-FFF2-40B4-BE49-F238E27FC236}">
                <a16:creationId xmlns:a16="http://schemas.microsoft.com/office/drawing/2014/main" id="{D3AB0416-56EE-BB3A-CEFD-3775C1E16759}"/>
              </a:ext>
            </a:extLst>
          </p:cNvPr>
          <p:cNvGraphicFramePr/>
          <p:nvPr>
            <p:extLst>
              <p:ext uri="{D42A27DB-BD31-4B8C-83A1-F6EECF244321}">
                <p14:modId xmlns:p14="http://schemas.microsoft.com/office/powerpoint/2010/main" val="3033951645"/>
              </p:ext>
            </p:extLst>
          </p:nvPr>
        </p:nvGraphicFramePr>
        <p:xfrm>
          <a:off x="1289400" y="1373622"/>
          <a:ext cx="4526864" cy="275910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Connecteur droit 8">
            <a:extLst>
              <a:ext uri="{FF2B5EF4-FFF2-40B4-BE49-F238E27FC236}">
                <a16:creationId xmlns:a16="http://schemas.microsoft.com/office/drawing/2014/main" id="{3152BBA1-F8B5-DFFE-CEE0-0EC322263B59}"/>
              </a:ext>
            </a:extLst>
          </p:cNvPr>
          <p:cNvCxnSpPr/>
          <p:nvPr/>
        </p:nvCxnSpPr>
        <p:spPr>
          <a:xfrm>
            <a:off x="6287773" y="1501962"/>
            <a:ext cx="0" cy="4777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329D2210-D66C-5DDD-AAAC-18DD56BBE5FF}"/>
              </a:ext>
            </a:extLst>
          </p:cNvPr>
          <p:cNvSpPr txBox="1"/>
          <p:nvPr/>
        </p:nvSpPr>
        <p:spPr>
          <a:xfrm>
            <a:off x="6287772" y="886153"/>
            <a:ext cx="5904227" cy="369332"/>
          </a:xfrm>
          <a:prstGeom prst="rect">
            <a:avLst/>
          </a:prstGeom>
          <a:noFill/>
        </p:spPr>
        <p:txBody>
          <a:bodyPr wrap="square" rtlCol="0">
            <a:spAutoFit/>
          </a:bodyPr>
          <a:lstStyle/>
          <a:p>
            <a:pPr algn="ctr"/>
            <a:r>
              <a:rPr lang="fr-FR" b="1" dirty="0">
                <a:solidFill>
                  <a:srgbClr val="C00000"/>
                </a:solidFill>
                <a:latin typeface="Calibri" panose="020F0502020204030204" pitchFamily="34" charset="0"/>
                <a:cs typeface="Times New Roman" panose="02020603050405020304" pitchFamily="18" charset="0"/>
              </a:rPr>
              <a:t>Evaluation des impacts du dispositif pour les auteurs </a:t>
            </a:r>
          </a:p>
        </p:txBody>
      </p:sp>
      <p:graphicFrame>
        <p:nvGraphicFramePr>
          <p:cNvPr id="11" name="Graphique 10">
            <a:extLst>
              <a:ext uri="{FF2B5EF4-FFF2-40B4-BE49-F238E27FC236}">
                <a16:creationId xmlns:a16="http://schemas.microsoft.com/office/drawing/2014/main" id="{ECA485C0-CECD-F563-DEB4-6491BDFDDFDA}"/>
              </a:ext>
            </a:extLst>
          </p:cNvPr>
          <p:cNvGraphicFramePr/>
          <p:nvPr>
            <p:extLst>
              <p:ext uri="{D42A27DB-BD31-4B8C-83A1-F6EECF244321}">
                <p14:modId xmlns:p14="http://schemas.microsoft.com/office/powerpoint/2010/main" val="1813404290"/>
              </p:ext>
            </p:extLst>
          </p:nvPr>
        </p:nvGraphicFramePr>
        <p:xfrm>
          <a:off x="7361076" y="1340916"/>
          <a:ext cx="3639883" cy="2759108"/>
        </p:xfrm>
        <a:graphic>
          <a:graphicData uri="http://schemas.openxmlformats.org/drawingml/2006/chart">
            <c:chart xmlns:c="http://schemas.openxmlformats.org/drawingml/2006/chart" xmlns:r="http://schemas.openxmlformats.org/officeDocument/2006/relationships" r:id="rId3"/>
          </a:graphicData>
        </a:graphic>
      </p:graphicFrame>
      <p:sp>
        <p:nvSpPr>
          <p:cNvPr id="14" name="ZoneTexte 13">
            <a:extLst>
              <a:ext uri="{FF2B5EF4-FFF2-40B4-BE49-F238E27FC236}">
                <a16:creationId xmlns:a16="http://schemas.microsoft.com/office/drawing/2014/main" id="{6B2B7051-8453-B691-6CF8-FDEAF8AAACD2}"/>
              </a:ext>
            </a:extLst>
          </p:cNvPr>
          <p:cNvSpPr txBox="1"/>
          <p:nvPr/>
        </p:nvSpPr>
        <p:spPr>
          <a:xfrm>
            <a:off x="7009870" y="4223810"/>
            <a:ext cx="4460030" cy="2123658"/>
          </a:xfrm>
          <a:prstGeom prst="rect">
            <a:avLst/>
          </a:prstGeom>
          <a:noFill/>
        </p:spPr>
        <p:txBody>
          <a:bodyPr wrap="square" rtlCol="0">
            <a:spAutoFit/>
          </a:bodyPr>
          <a:lstStyle/>
          <a:p>
            <a:pPr algn="just"/>
            <a:r>
              <a:rPr lang="fr-FR" sz="1100" i="1" dirty="0"/>
              <a:t>« Les questions des adolescents sont l’occasion de mettre des mots sur une pratique solitaire, rarement explicitée. De façon plus large, j’aime énormément écrire à partir des villes et des lieux, j’aime donc regarder les lycées et leurs élèves : les bus scolaires, les élèves devant le portail.. entre curiosité et mélancolie (le temps, la sensation précise du temps, des saisons), autant de sentiments (ou d’attitudes plutôt) qui portent l’écriture. »</a:t>
            </a:r>
          </a:p>
          <a:p>
            <a:pPr algn="just"/>
            <a:endParaRPr lang="fr-FR" sz="1100" i="1" dirty="0"/>
          </a:p>
          <a:p>
            <a:pPr algn="just"/>
            <a:r>
              <a:rPr lang="fr-FR" sz="1100" i="1" dirty="0"/>
              <a:t>« Elle me permet d'avoir des retours de lecture candides sur mes textes avec mon principal public, ce qui est important pour comprendre les ressorts narratifs et littéraires qui fonctionnent ou non, puis améliorer mon travail d'écriture par la suite. »</a:t>
            </a:r>
          </a:p>
        </p:txBody>
      </p:sp>
      <p:sp>
        <p:nvSpPr>
          <p:cNvPr id="2" name="ZoneTexte 1">
            <a:extLst>
              <a:ext uri="{FF2B5EF4-FFF2-40B4-BE49-F238E27FC236}">
                <a16:creationId xmlns:a16="http://schemas.microsoft.com/office/drawing/2014/main" id="{D42AF5AD-724C-5B4F-B88D-B5287DF3999E}"/>
              </a:ext>
            </a:extLst>
          </p:cNvPr>
          <p:cNvSpPr txBox="1"/>
          <p:nvPr/>
        </p:nvSpPr>
        <p:spPr>
          <a:xfrm>
            <a:off x="946952" y="4132730"/>
            <a:ext cx="4867805" cy="2462213"/>
          </a:xfrm>
          <a:prstGeom prst="rect">
            <a:avLst/>
          </a:prstGeom>
          <a:noFill/>
        </p:spPr>
        <p:txBody>
          <a:bodyPr wrap="square" rtlCol="0">
            <a:spAutoFit/>
          </a:bodyPr>
          <a:lstStyle/>
          <a:p>
            <a:pPr algn="just"/>
            <a:r>
              <a:rPr lang="fr-FR" sz="1100" i="1" dirty="0"/>
              <a:t>« Ce dispositif permet à des classes de rencontrer un auteur dans un cadre qui est à inventer entre l’auteur et le professeur. Cette souplesse du cadre me semble très intéressante, et permet à chaque fois de s’approcher d’un contexte bien singulier, de vraiment rencontrer les jeunes, dans leur parcours. La simplicité pratique et administrative encourage les établissements scolaires à proposer ce type de rencontre. J’essaye toujours, avant d’entrer en atelier, de me souvenir qu’il suffit parfois d’une phrase, au moment où l’on en a besoin, pour que quelque chose, profondément, soit changé, soigné, dénoué. Je pense que ces rencontres, comme toute ouverture sur le monde artistique, professionnel, portent une scolarité : par la coupure temporelle qu’elles représentent et par le climat de classe qu’elles peuvent contribuer à améliorer (écoute, dévoilement et bienveillance, etc.). »</a:t>
            </a:r>
          </a:p>
          <a:p>
            <a:pPr algn="just"/>
            <a:endParaRPr lang="fr-FR" sz="1100" i="1" dirty="0"/>
          </a:p>
          <a:p>
            <a:pPr algn="just"/>
            <a:r>
              <a:rPr lang="fr-FR" sz="1100" i="1" dirty="0"/>
              <a:t>« Cela permet aux élèves notamment défavorisés de rencontrer des auteurs, et de les sensibiliser à la lecture, et à l'enrichissement intellectuelle de cette démarche. »</a:t>
            </a:r>
          </a:p>
        </p:txBody>
      </p:sp>
      <p:sp>
        <p:nvSpPr>
          <p:cNvPr id="5" name="ZoneTexte 4">
            <a:extLst>
              <a:ext uri="{FF2B5EF4-FFF2-40B4-BE49-F238E27FC236}">
                <a16:creationId xmlns:a16="http://schemas.microsoft.com/office/drawing/2014/main" id="{9D3F934E-2213-084E-725A-E0416BADFA81}"/>
              </a:ext>
            </a:extLst>
          </p:cNvPr>
          <p:cNvSpPr txBox="1"/>
          <p:nvPr/>
        </p:nvSpPr>
        <p:spPr>
          <a:xfrm>
            <a:off x="948458" y="-23896"/>
            <a:ext cx="9047797" cy="646331"/>
          </a:xfrm>
          <a:prstGeom prst="rect">
            <a:avLst/>
          </a:prstGeom>
          <a:noFill/>
        </p:spPr>
        <p:txBody>
          <a:bodyPr wrap="square" rtlCol="0">
            <a:spAutoFit/>
          </a:bodyPr>
          <a:lstStyle/>
          <a:p>
            <a:r>
              <a:rPr lang="fr-FR" sz="3600" b="1" dirty="0">
                <a:solidFill>
                  <a:srgbClr val="C00000"/>
                </a:solidFill>
              </a:rPr>
              <a:t> </a:t>
            </a:r>
            <a:r>
              <a:rPr lang="fr-FR" sz="2800" b="1" dirty="0">
                <a:solidFill>
                  <a:srgbClr val="C00000"/>
                </a:solidFill>
              </a:rPr>
              <a:t>Bilan de l’édition septembre 2022 - mars 2023</a:t>
            </a:r>
            <a:endParaRPr lang="fr-FR" sz="3600" b="1" dirty="0">
              <a:solidFill>
                <a:srgbClr val="C00000"/>
              </a:solidFill>
            </a:endParaRPr>
          </a:p>
        </p:txBody>
      </p:sp>
    </p:spTree>
    <p:extLst>
      <p:ext uri="{BB962C8B-B14F-4D97-AF65-F5344CB8AC3E}">
        <p14:creationId xmlns:p14="http://schemas.microsoft.com/office/powerpoint/2010/main" val="2437909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1A9E09-8479-AC4B-9CAA-774360794E68}"/>
              </a:ext>
            </a:extLst>
          </p:cNvPr>
          <p:cNvSpPr>
            <a:spLocks noGrp="1"/>
          </p:cNvSpPr>
          <p:nvPr>
            <p:ph type="sldNum" sz="quarter" idx="12"/>
          </p:nvPr>
        </p:nvSpPr>
        <p:spPr>
          <a:xfrm>
            <a:off x="9456556" y="6306746"/>
            <a:ext cx="2468880" cy="365125"/>
          </a:xfrm>
        </p:spPr>
        <p:txBody>
          <a:bodyPr/>
          <a:lstStyle/>
          <a:p>
            <a:fld id="{5B75A964-35FD-F74A-8F4B-5547E8314425}" type="slidenum">
              <a:rPr lang="fr-FR" smtClean="0"/>
              <a:pPr/>
              <a:t>9</a:t>
            </a:fld>
            <a:endParaRPr lang="fr-FR" dirty="0"/>
          </a:p>
        </p:txBody>
      </p:sp>
      <p:sp>
        <p:nvSpPr>
          <p:cNvPr id="13" name="Espace réservé du contenu 3">
            <a:extLst>
              <a:ext uri="{FF2B5EF4-FFF2-40B4-BE49-F238E27FC236}">
                <a16:creationId xmlns:a16="http://schemas.microsoft.com/office/drawing/2014/main" id="{49D922D0-7997-D46A-AABF-47778366EE76}"/>
              </a:ext>
            </a:extLst>
          </p:cNvPr>
          <p:cNvSpPr txBox="1">
            <a:spLocks/>
          </p:cNvSpPr>
          <p:nvPr/>
        </p:nvSpPr>
        <p:spPr>
          <a:xfrm>
            <a:off x="4764555" y="750752"/>
            <a:ext cx="2111392" cy="1700978"/>
          </a:xfrm>
          <a:prstGeom prst="rect">
            <a:avLst/>
          </a:prstGeom>
          <a:noFill/>
        </p:spPr>
        <p:txBody>
          <a:bodyPr vert="horz" wrap="square" lIns="0" tIns="0" rIns="0" bIns="0" rtlCol="0" anchor="t" anchorCtr="0">
            <a:spAutoFit/>
          </a:bodyPr>
          <a:lstStyle>
            <a:lvl1pPr marL="0" indent="0" algn="just" defTabSz="685800" rtl="0" eaLnBrk="1" latinLnBrk="0" hangingPunct="1">
              <a:lnSpc>
                <a:spcPts val="1330"/>
              </a:lnSpc>
              <a:spcBef>
                <a:spcPts val="0"/>
              </a:spcBef>
              <a:buFont typeface="Arial" panose="020B0604020202020204" pitchFamily="34" charset="0"/>
              <a:buNone/>
              <a:defRPr sz="1150" b="0" kern="1200">
                <a:solidFill>
                  <a:schemeClr val="accent6"/>
                </a:solidFill>
                <a:latin typeface="+mn-lt"/>
                <a:ea typeface="+mn-ea"/>
                <a:cs typeface="+mn-cs"/>
              </a:defRPr>
            </a:lvl1pPr>
            <a:lvl2pPr marL="0" indent="0" algn="just" defTabSz="685800" rtl="0" eaLnBrk="1" latinLnBrk="0" hangingPunct="1">
              <a:lnSpc>
                <a:spcPts val="1330"/>
              </a:lnSpc>
              <a:spcBef>
                <a:spcPts val="0"/>
              </a:spcBef>
              <a:buFont typeface="Arial" panose="020B0604020202020204" pitchFamily="34" charset="0"/>
              <a:buNone/>
              <a:defRPr sz="1150" kern="1200">
                <a:solidFill>
                  <a:schemeClr val="tx1"/>
                </a:solidFill>
                <a:latin typeface="+mn-lt"/>
                <a:ea typeface="+mn-ea"/>
                <a:cs typeface="+mn-cs"/>
              </a:defRPr>
            </a:lvl2pPr>
            <a:lvl3pPr marL="0" indent="-108000" algn="just" defTabSz="685800" rtl="0" eaLnBrk="1" latinLnBrk="0" hangingPunct="1">
              <a:lnSpc>
                <a:spcPts val="1330"/>
              </a:lnSpc>
              <a:spcBef>
                <a:spcPts val="0"/>
              </a:spcBef>
              <a:buFont typeface="Arial" panose="020B0604020202020204" pitchFamily="34" charset="0"/>
              <a:buChar char="•"/>
              <a:tabLst/>
              <a:defRPr sz="1150" kern="1200">
                <a:solidFill>
                  <a:schemeClr val="tx1"/>
                </a:solidFill>
                <a:latin typeface="+mn-lt"/>
                <a:ea typeface="+mn-ea"/>
                <a:cs typeface="+mn-cs"/>
              </a:defRPr>
            </a:lvl3pPr>
            <a:lvl4pPr marL="0" indent="0" algn="just" defTabSz="685800" rtl="0" eaLnBrk="1" latinLnBrk="0" hangingPunct="1">
              <a:lnSpc>
                <a:spcPts val="8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ts val="1330"/>
              </a:lnSpc>
              <a:spcBef>
                <a:spcPts val="375"/>
              </a:spcBef>
              <a:buFont typeface="Arial" panose="020B0604020202020204" pitchFamily="34" charset="0"/>
              <a:buNone/>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defTabSz="914400">
              <a:lnSpc>
                <a:spcPct val="90000"/>
              </a:lnSpc>
              <a:spcAft>
                <a:spcPts val="1000"/>
              </a:spcAft>
            </a:pPr>
            <a:endParaRPr lang="en-US" sz="1600" dirty="0">
              <a:solidFill>
                <a:srgbClr val="FF0000"/>
              </a:solidFill>
            </a:endParaRPr>
          </a:p>
          <a:p>
            <a:pPr algn="l" defTabSz="914400">
              <a:lnSpc>
                <a:spcPct val="90000"/>
              </a:lnSpc>
              <a:spcAft>
                <a:spcPts val="1000"/>
              </a:spcAft>
            </a:pPr>
            <a:r>
              <a:rPr lang="fr-FR" sz="2000" b="1" dirty="0">
                <a:solidFill>
                  <a:srgbClr val="C00000"/>
                </a:solidFill>
                <a:latin typeface="Calibri" panose="020F0502020204030204" pitchFamily="34" charset="0"/>
                <a:cs typeface="Times New Roman" panose="02020603050405020304" pitchFamily="18" charset="0"/>
              </a:rPr>
              <a:t>Satisfaction globale </a:t>
            </a:r>
            <a:endParaRPr lang="en-US" sz="2000" b="1" dirty="0">
              <a:solidFill>
                <a:srgbClr val="C00000"/>
              </a:solidFill>
              <a:latin typeface="Calibri" panose="020F0502020204030204" pitchFamily="34" charset="0"/>
              <a:cs typeface="Times New Roman" panose="02020603050405020304" pitchFamily="18" charset="0"/>
            </a:endParaRPr>
          </a:p>
          <a:p>
            <a:pPr algn="l" defTabSz="914400">
              <a:lnSpc>
                <a:spcPct val="90000"/>
              </a:lnSpc>
              <a:spcAft>
                <a:spcPts val="1000"/>
              </a:spcAft>
            </a:pPr>
            <a:endPar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l" defTabSz="914400">
              <a:lnSpc>
                <a:spcPct val="90000"/>
              </a:lnSpc>
              <a:spcAft>
                <a:spcPts val="1000"/>
              </a:spcAft>
            </a:pPr>
            <a:endPar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2" indent="-342900">
              <a:lnSpc>
                <a:spcPct val="100000"/>
              </a:lnSpc>
              <a:buFont typeface="Wingdings" panose="05000000000000000000" pitchFamily="2" charset="2"/>
              <a:buChar char="Ø"/>
            </a:pPr>
            <a:endParaRPr lang="fr-FR" sz="1600" dirty="0"/>
          </a:p>
        </p:txBody>
      </p:sp>
      <p:graphicFrame>
        <p:nvGraphicFramePr>
          <p:cNvPr id="6" name="Graphique 5">
            <a:extLst>
              <a:ext uri="{FF2B5EF4-FFF2-40B4-BE49-F238E27FC236}">
                <a16:creationId xmlns:a16="http://schemas.microsoft.com/office/drawing/2014/main" id="{3D62C091-FF70-9B5A-3B42-0530DA94B92A}"/>
              </a:ext>
            </a:extLst>
          </p:cNvPr>
          <p:cNvGraphicFramePr/>
          <p:nvPr>
            <p:extLst>
              <p:ext uri="{D42A27DB-BD31-4B8C-83A1-F6EECF244321}">
                <p14:modId xmlns:p14="http://schemas.microsoft.com/office/powerpoint/2010/main" val="2991945501"/>
              </p:ext>
            </p:extLst>
          </p:nvPr>
        </p:nvGraphicFramePr>
        <p:xfrm>
          <a:off x="-165875" y="2152650"/>
          <a:ext cx="4214439" cy="3228975"/>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a:extLst>
              <a:ext uri="{FF2B5EF4-FFF2-40B4-BE49-F238E27FC236}">
                <a16:creationId xmlns:a16="http://schemas.microsoft.com/office/drawing/2014/main" id="{5427AC4A-D6BD-A49C-0B83-65776CFE51EA}"/>
              </a:ext>
            </a:extLst>
          </p:cNvPr>
          <p:cNvSpPr txBox="1"/>
          <p:nvPr/>
        </p:nvSpPr>
        <p:spPr>
          <a:xfrm>
            <a:off x="8157957" y="1701810"/>
            <a:ext cx="3572420" cy="4667945"/>
          </a:xfrm>
          <a:prstGeom prst="rect">
            <a:avLst/>
          </a:prstGeom>
          <a:noFill/>
        </p:spPr>
        <p:txBody>
          <a:bodyPr wrap="square" rtlCol="0">
            <a:spAutoFit/>
          </a:bodyPr>
          <a:lstStyle/>
          <a:p>
            <a:pPr algn="just">
              <a:lnSpc>
                <a:spcPct val="115000"/>
              </a:lnSpc>
              <a:spcAft>
                <a:spcPts val="1000"/>
              </a:spcAft>
            </a:pPr>
            <a:r>
              <a:rPr lang="fr-FR" sz="1100" i="1" dirty="0"/>
              <a:t>« Il est très difficile de dire l'intensité de cette rencontre-ci en quelques lignes, mais ça a été intense, avec le groupe en tant que tel et avec certains élèves en particulier. Il est aussi impossible, en si peu de place; de dire l'intérêt que présente le travail documentaire dans le cadre d'une transmission de valeurs, et insister sur le fait que le documentaire n'a de sens que s'il défend, précisément, certaines valeurs, et non pas "la continuation de l'existant". En ce sens, l'écoute et la participation des élèves attestent de l'importance désormais cruciale de cette discussion sur les valeurs de l'humanité. »</a:t>
            </a:r>
            <a:endParaRPr lang="fr-FR" sz="11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100" i="1" dirty="0">
                <a:latin typeface="Calibri" panose="020F0502020204030204" pitchFamily="34" charset="0"/>
                <a:ea typeface="Calibri" panose="020F0502020204030204" pitchFamily="34" charset="0"/>
                <a:cs typeface="Times New Roman" panose="02020603050405020304" pitchFamily="18" charset="0"/>
              </a:rPr>
              <a:t>« </a:t>
            </a:r>
            <a:r>
              <a:rPr lang="fr-FR" sz="1100" i="1" dirty="0"/>
              <a:t>En plus du partage de mon expérience et de mes livres, ces Masterclass m'ont permis de faire le point sur mon œuvre et sa fabrication</a:t>
            </a:r>
            <a:r>
              <a:rPr lang="fr-FR" sz="1100" i="1" dirty="0">
                <a:latin typeface="Calibri" panose="020F0502020204030204" pitchFamily="34" charset="0"/>
                <a:cs typeface="Times New Roman" panose="02020603050405020304" pitchFamily="18" charset="0"/>
              </a:rPr>
              <a:t> »</a:t>
            </a:r>
            <a:endParaRPr lang="fr-FR" sz="11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100" i="1" dirty="0"/>
              <a:t>« Merci pour ce dispositif qui facilite beaucoup la relation avec l'établissement. J'avais déjà travaillé précédemment avec ce professeur (dans un autre établissement) et il avait été très compliqué de me rémunérer : le pass Culture simplifie tout.</a:t>
            </a:r>
            <a:r>
              <a:rPr lang="fr-FR" sz="1100" i="1" dirty="0">
                <a:latin typeface="Calibri" panose="020F0502020204030204" pitchFamily="34" charset="0"/>
                <a:cs typeface="Times New Roman" panose="02020603050405020304" pitchFamily="18" charset="0"/>
              </a:rPr>
              <a:t> »</a:t>
            </a:r>
            <a:endParaRPr lang="fr-FR" sz="11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fr-FR" sz="1100" i="1"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100" i="1" dirty="0"/>
          </a:p>
        </p:txBody>
      </p:sp>
      <p:cxnSp>
        <p:nvCxnSpPr>
          <p:cNvPr id="5" name="Connecteur droit 4">
            <a:extLst>
              <a:ext uri="{FF2B5EF4-FFF2-40B4-BE49-F238E27FC236}">
                <a16:creationId xmlns:a16="http://schemas.microsoft.com/office/drawing/2014/main" id="{42749862-0958-E1DC-43F0-9A03F9B5AFF9}"/>
              </a:ext>
            </a:extLst>
          </p:cNvPr>
          <p:cNvCxnSpPr/>
          <p:nvPr/>
        </p:nvCxnSpPr>
        <p:spPr>
          <a:xfrm>
            <a:off x="7839075" y="1733550"/>
            <a:ext cx="0" cy="3762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2115EAF1-8D08-C15D-0395-7E42FF14775C}"/>
              </a:ext>
            </a:extLst>
          </p:cNvPr>
          <p:cNvSpPr txBox="1"/>
          <p:nvPr/>
        </p:nvSpPr>
        <p:spPr>
          <a:xfrm>
            <a:off x="4034041" y="1701810"/>
            <a:ext cx="3572420" cy="4554067"/>
          </a:xfrm>
          <a:prstGeom prst="rect">
            <a:avLst/>
          </a:prstGeom>
          <a:noFill/>
        </p:spPr>
        <p:txBody>
          <a:bodyPr wrap="square" rtlCol="0">
            <a:spAutoFit/>
          </a:bodyPr>
          <a:lstStyle/>
          <a:p>
            <a:pPr algn="just">
              <a:lnSpc>
                <a:spcPct val="115000"/>
              </a:lnSpc>
              <a:spcAft>
                <a:spcPts val="1000"/>
              </a:spcAft>
            </a:pPr>
            <a:r>
              <a:rPr lang="fr-FR" sz="1100" dirty="0"/>
              <a:t>« Ce dispositif est une très belle initiative qui amène un plus de vie dans l'enseignement. Et le suivi administratif de l'équipe qui suit le déroulement des Masterclass est vraiment très appréciable car très clair.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100" dirty="0"/>
              <a:t>« Exercice très agréable, bénéfique tant pour l'intervenant que les professeurs et les élèves. »</a:t>
            </a:r>
          </a:p>
          <a:p>
            <a:pPr algn="just"/>
            <a:endParaRPr lang="fr-FR" sz="1100" i="1" dirty="0"/>
          </a:p>
          <a:p>
            <a:pPr algn="just"/>
            <a:r>
              <a:rPr lang="fr-FR" sz="1100" i="1" dirty="0"/>
              <a:t>« Je vous remercie chaleureusement de la visibilité et de la valorisation que vous avez apportées à mon travail d'écriture. Cela développe la confiance en soi, dans un métier souvent peu reconnu, et motive vraiment à écrire d'autres ouvrages ! »</a:t>
            </a:r>
          </a:p>
          <a:p>
            <a:pPr algn="just"/>
            <a:endParaRPr lang="fr-FR" sz="1100" i="1" dirty="0"/>
          </a:p>
          <a:p>
            <a:pPr algn="just"/>
            <a:r>
              <a:rPr lang="fr-FR" sz="1100" i="1" dirty="0"/>
              <a:t>« Merci de nous avoir permis de prendre part à ce dispositif ! »</a:t>
            </a:r>
          </a:p>
          <a:p>
            <a:pPr algn="just"/>
            <a:endParaRPr lang="fr-FR" sz="1100" i="1" dirty="0"/>
          </a:p>
          <a:p>
            <a:pPr algn="just"/>
            <a:r>
              <a:rPr lang="fr-FR" sz="1100" i="1" dirty="0"/>
              <a:t>« Bilan très positif, les élèves étaient motivés et attentifs. Un peu bref, mais bonne première approche du métier de la traduction littéraire. »</a:t>
            </a:r>
          </a:p>
          <a:p>
            <a:pPr algn="just"/>
            <a:endParaRPr lang="fr-FR" sz="1100" i="1" dirty="0"/>
          </a:p>
          <a:p>
            <a:pPr algn="just"/>
            <a:r>
              <a:rPr lang="fr-FR" sz="1100" i="1" dirty="0"/>
              <a:t>« Très positif et enrichissant. Le professeur très satisfait souhaite reconduire l'initiative »</a:t>
            </a:r>
          </a:p>
          <a:p>
            <a:pPr algn="just"/>
            <a:endParaRPr lang="fr-FR" sz="1100" i="1" dirty="0"/>
          </a:p>
          <a:p>
            <a:pPr algn="just"/>
            <a:r>
              <a:rPr lang="fr-FR" sz="1100" i="1" dirty="0"/>
              <a:t>« Bilan positif : des élèves en difficulté ont produit des textes intéressants et personnels. »</a:t>
            </a:r>
          </a:p>
        </p:txBody>
      </p:sp>
      <p:sp>
        <p:nvSpPr>
          <p:cNvPr id="7" name="ZoneTexte 6">
            <a:extLst>
              <a:ext uri="{FF2B5EF4-FFF2-40B4-BE49-F238E27FC236}">
                <a16:creationId xmlns:a16="http://schemas.microsoft.com/office/drawing/2014/main" id="{5F69EB47-6B7D-4077-67EF-90519E6D4ECF}"/>
              </a:ext>
            </a:extLst>
          </p:cNvPr>
          <p:cNvSpPr txBox="1"/>
          <p:nvPr/>
        </p:nvSpPr>
        <p:spPr>
          <a:xfrm>
            <a:off x="948458" y="-23896"/>
            <a:ext cx="9047797" cy="646331"/>
          </a:xfrm>
          <a:prstGeom prst="rect">
            <a:avLst/>
          </a:prstGeom>
          <a:noFill/>
        </p:spPr>
        <p:txBody>
          <a:bodyPr wrap="square" rtlCol="0">
            <a:spAutoFit/>
          </a:bodyPr>
          <a:lstStyle/>
          <a:p>
            <a:r>
              <a:rPr lang="fr-FR" sz="3600" b="1" dirty="0">
                <a:solidFill>
                  <a:srgbClr val="C00000"/>
                </a:solidFill>
              </a:rPr>
              <a:t> </a:t>
            </a:r>
            <a:r>
              <a:rPr lang="fr-FR" sz="2800" b="1" dirty="0">
                <a:solidFill>
                  <a:srgbClr val="C00000"/>
                </a:solidFill>
              </a:rPr>
              <a:t>Bilan de l’édition septembre 2022 - mars 2023</a:t>
            </a:r>
            <a:endParaRPr lang="fr-FR" sz="3600" b="1" dirty="0">
              <a:solidFill>
                <a:srgbClr val="C00000"/>
              </a:solidFill>
            </a:endParaRPr>
          </a:p>
        </p:txBody>
      </p:sp>
    </p:spTree>
    <p:extLst>
      <p:ext uri="{BB962C8B-B14F-4D97-AF65-F5344CB8AC3E}">
        <p14:creationId xmlns:p14="http://schemas.microsoft.com/office/powerpoint/2010/main" val="100386690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8F5402CC8E98409247FB3973E95648" ma:contentTypeVersion="2" ma:contentTypeDescription="Crée un document." ma:contentTypeScope="" ma:versionID="d41a2b653cc0f1381ad21b571d72358d">
  <xsd:schema xmlns:xsd="http://www.w3.org/2001/XMLSchema" xmlns:xs="http://www.w3.org/2001/XMLSchema" xmlns:p="http://schemas.microsoft.com/office/2006/metadata/properties" xmlns:ns3="a7a97190-0c0f-41ff-a581-a0d03b023ffb" targetNamespace="http://schemas.microsoft.com/office/2006/metadata/properties" ma:root="true" ma:fieldsID="10612a95fc19c5356bbe5c58e8fe417d" ns3:_="">
    <xsd:import namespace="a7a97190-0c0f-41ff-a581-a0d03b023ff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a97190-0c0f-41ff-a581-a0d03b023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E11321-B4A2-4860-AEA2-4D289E1834B1}">
  <ds:schemaRefs>
    <ds:schemaRef ds:uri="http://purl.org/dc/dcmitype/"/>
    <ds:schemaRef ds:uri="http://schemas.microsoft.com/office/2006/documentManagement/types"/>
    <ds:schemaRef ds:uri="http://purl.org/dc/elements/1.1/"/>
    <ds:schemaRef ds:uri="http://purl.org/dc/terms/"/>
    <ds:schemaRef ds:uri="a7a97190-0c0f-41ff-a581-a0d03b023ffb"/>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A6C1D24-B1F8-4074-9E9E-1263986F16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a97190-0c0f-41ff-a581-a0d03b023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5A3CDD-9279-43B6-8E98-CCC8E1FB58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1731</TotalTime>
  <Words>2072</Words>
  <Application>Microsoft Office PowerPoint</Application>
  <PresentationFormat>Grand écran</PresentationFormat>
  <Paragraphs>185</Paragraphs>
  <Slides>18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Calibri</vt:lpstr>
      <vt:lpstr>Calibri Light</vt:lpstr>
      <vt:lpstr>Roboto</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Alexandre HAZIZA</dc:creator>
  <cp:lastModifiedBy>BERTILLE DE LA BROISE</cp:lastModifiedBy>
  <cp:revision>91</cp:revision>
  <dcterms:created xsi:type="dcterms:W3CDTF">2022-11-17T15:38:30Z</dcterms:created>
  <dcterms:modified xsi:type="dcterms:W3CDTF">2023-04-26T15:03:59Z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0x010100F78F5402CC8E98409247FB3973E95648</vt:lpwstr>
  </property>
</Properties>
</file>