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7ypdm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/>
              <a:t>ADAGE</a:t>
            </a:r>
            <a:endParaRPr/>
          </a:p>
          <a:p>
            <a:pPr lvl="1">
              <a:defRPr/>
            </a:pPr>
            <a:r>
              <a:rPr lang="fr-FR"/>
              <a:t>Application dédiée à la généralisation de l’EAC</a:t>
            </a:r>
            <a:endParaRPr/>
          </a:p>
          <a:p>
            <a:pPr lvl="1"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3" name="Rectangle 2"/>
          <p:cNvSpPr/>
          <p:nvPr/>
        </p:nvSpPr>
        <p:spPr bwMode="auto">
          <a:xfrm>
            <a:off x="-219234" y="1923678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/>
              <a:t>Je prépare mes projets 2023-2024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Ouvrez l’intranet académique (ARENA ou Educagri)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Renseignez vos identifiant et mot de passe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Choisissez le domaine « Scolarité du 1er degré » ou « Scolarité du 2</a:t>
            </a:r>
            <a:r>
              <a:rPr lang="fr-FR" sz="1100" baseline="30000"/>
              <a:t>nd</a:t>
            </a:r>
            <a:r>
              <a:rPr lang="fr-FR" sz="1100"/>
              <a:t> degré »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Cliquez sur « ADAGE - Application Dédiée À la Généralisation de l'EAC » dans la rubrique « Application dédiée aux parcours éducatifs »</a:t>
            </a:r>
            <a:endParaRPr lang="fr-FR" sz="1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528" y="1111844"/>
            <a:ext cx="7056784" cy="32076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1259632" y="267494"/>
            <a:ext cx="7560766" cy="447675"/>
          </a:xfrm>
        </p:spPr>
        <p:txBody>
          <a:bodyPr/>
          <a:lstStyle/>
          <a:p>
            <a:pPr>
              <a:defRPr/>
            </a:pPr>
            <a:r>
              <a:rPr lang="fr-FR" sz="1050" b="0" dirty="0"/>
              <a:t>Prérequis : se connecter avec le profil « Rédacteur de projets ». Ce profil est attribué par le directeur </a:t>
            </a:r>
            <a:r>
              <a:rPr lang="fr-FR" sz="1050" b="0" dirty="0" smtClean="0"/>
              <a:t>d’école ou </a:t>
            </a:r>
            <a:r>
              <a:rPr lang="fr-FR" sz="1050" b="0" dirty="0"/>
              <a:t>l’IEN de </a:t>
            </a:r>
            <a:r>
              <a:rPr lang="fr-FR" sz="1050" b="0" dirty="0" smtClean="0"/>
              <a:t>circonscription. </a:t>
            </a:r>
            <a:r>
              <a:rPr lang="fr-FR" sz="1050" b="0" dirty="0"/>
              <a:t>Vidéo tutoriel  </a:t>
            </a:r>
            <a:r>
              <a:rPr lang="fr-FR" sz="1050" b="0" u="sng" dirty="0">
                <a:hlinkClick r:id="rId3" tooltip="https://www.dailymotion.com/video/x7ypdmf"/>
              </a:rPr>
              <a:t>https://www.dailymotion.com/video/x7ypdmf</a:t>
            </a:r>
            <a:r>
              <a:rPr lang="fr-FR" sz="1050" b="0" dirty="0"/>
              <a:t> (durée : 1mn17)</a:t>
            </a:r>
            <a:br>
              <a:rPr lang="fr-FR" sz="1050" b="0" dirty="0"/>
            </a:b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  <p:sp>
        <p:nvSpPr>
          <p:cNvPr id="4" name="Rectangle avec flèche vers le haut 3"/>
          <p:cNvSpPr/>
          <p:nvPr/>
        </p:nvSpPr>
        <p:spPr bwMode="auto">
          <a:xfrm>
            <a:off x="467544" y="3967878"/>
            <a:ext cx="3672408" cy="98013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B19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NOUVEAUTE : </a:t>
            </a:r>
            <a:r>
              <a:rPr lang="fr-FR" sz="105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Appels à projets</a:t>
            </a:r>
            <a:endParaRPr/>
          </a:p>
          <a:p>
            <a:pPr algn="ctr">
              <a:defRPr/>
            </a:pPr>
            <a:r>
              <a:rPr lang="fr-FR" sz="10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portail d’inscription ou de candidature à des dispositifs  pour l’année scolaire 2023-24</a:t>
            </a:r>
          </a:p>
        </p:txBody>
      </p:sp>
      <p:sp>
        <p:nvSpPr>
          <p:cNvPr id="8" name="Rectangle avec flèche vers la gauche 7"/>
          <p:cNvSpPr/>
          <p:nvPr/>
        </p:nvSpPr>
        <p:spPr bwMode="auto">
          <a:xfrm>
            <a:off x="7308304" y="1563638"/>
            <a:ext cx="1728192" cy="14678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707"/>
            </a:avLst>
          </a:prstGeom>
          <a:solidFill>
            <a:srgbClr val="79AF39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Cliquez ici pour préparer les projets qui ne passent pas par le portail d’Appels à projets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51520" y="759618"/>
            <a:ext cx="2683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Page d’accueil de l’application :</a:t>
            </a:r>
            <a:endParaRPr/>
          </a:p>
        </p:txBody>
      </p:sp>
      <p:sp>
        <p:nvSpPr>
          <p:cNvPr id="11" name="Rectangle 10"/>
          <p:cNvSpPr/>
          <p:nvPr/>
        </p:nvSpPr>
        <p:spPr bwMode="auto">
          <a:xfrm>
            <a:off x="4274463" y="4319474"/>
            <a:ext cx="2952328" cy="628540"/>
          </a:xfrm>
          <a:prstGeom prst="rect">
            <a:avLst/>
          </a:prstGeom>
          <a:solidFill>
            <a:srgbClr val="D81F9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capture d’écran ci-dessus est une simulation. Cette nouveauté est mise en ligne le 4 avril, les Appels à projets seront ajoutés au fil de la publication de leurs calendriers dans les semaines qui viennent.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1"/>
          <p:cNvSpPr txBox="1"/>
          <p:nvPr/>
        </p:nvSpPr>
        <p:spPr bwMode="gray">
          <a:xfrm>
            <a:off x="1187624" y="123477"/>
            <a:ext cx="7564978" cy="1224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050" b="0" dirty="0"/>
              <a:t>Le volet culturel du projet d’école </a:t>
            </a:r>
            <a:r>
              <a:rPr lang="fr-FR" sz="1050" b="0" dirty="0" smtClean="0"/>
              <a:t>regroupe </a:t>
            </a:r>
            <a:r>
              <a:rPr lang="fr-FR" sz="1050" b="0" dirty="0"/>
              <a:t>l’ensemble des projets d’éducation artistique et culturelle portés par les équipes pédagogiques de </a:t>
            </a:r>
            <a:r>
              <a:rPr lang="fr-FR" sz="1050" b="0" dirty="0" smtClean="0"/>
              <a:t>l’école.</a:t>
            </a:r>
            <a:endParaRPr dirty="0"/>
          </a:p>
          <a:p>
            <a:pPr>
              <a:defRPr/>
            </a:pPr>
            <a:r>
              <a:rPr lang="fr-FR" sz="1050" b="0" dirty="0"/>
              <a:t>Il vous permet de prendre connaissance de toutes les initiatives au sein de votre </a:t>
            </a:r>
            <a:r>
              <a:rPr lang="fr-FR" sz="1050" b="0" dirty="0" smtClean="0"/>
              <a:t>école. </a:t>
            </a:r>
            <a:r>
              <a:rPr lang="fr-FR" sz="1050" b="0" dirty="0"/>
              <a:t>Il est prévu pour faciliter le dialogue au sein de l’établissement scolaire entre pairs, avec la direction, pour préparer les budgets et les conseils </a:t>
            </a:r>
            <a:r>
              <a:rPr lang="fr-FR" sz="1050" b="0" dirty="0" smtClean="0"/>
              <a:t>d’école </a:t>
            </a:r>
            <a:r>
              <a:rPr lang="fr-FR" sz="1050" b="0" dirty="0"/>
              <a:t>ou encore pour les commissions pédagogiques.</a:t>
            </a:r>
            <a:endParaRPr dirty="0"/>
          </a:p>
          <a:p>
            <a:pPr>
              <a:defRPr/>
            </a:pPr>
            <a:r>
              <a:rPr lang="fr-FR" sz="1050" b="0" dirty="0"/>
              <a:t/>
            </a:r>
            <a:br>
              <a:rPr lang="fr-FR" sz="1050" b="0" dirty="0"/>
            </a:br>
            <a:r>
              <a:rPr lang="fr-FR" sz="1050" b="0" dirty="0"/>
              <a:t>Les informations renseignées alimentent les attestations individuelles des parcours EAC des élèves.</a:t>
            </a:r>
            <a:br>
              <a:rPr lang="fr-FR" sz="1050" b="0" dirty="0"/>
            </a:br>
            <a:endParaRPr lang="fr-FR" sz="1050" b="0" dirty="0"/>
          </a:p>
        </p:txBody>
      </p:sp>
      <p:grpSp>
        <p:nvGrpSpPr>
          <p:cNvPr id="11" name="Groupe 10"/>
          <p:cNvGrpSpPr/>
          <p:nvPr/>
        </p:nvGrpSpPr>
        <p:grpSpPr bwMode="auto">
          <a:xfrm>
            <a:off x="827584" y="1432842"/>
            <a:ext cx="7344816" cy="2507715"/>
            <a:chOff x="827584" y="1432842"/>
            <a:chExt cx="7344816" cy="250771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rcRect t="49987"/>
            <a:stretch/>
          </p:blipFill>
          <p:spPr bwMode="auto">
            <a:xfrm>
              <a:off x="827584" y="2643758"/>
              <a:ext cx="7344816" cy="129679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41133" y="1432842"/>
              <a:ext cx="7117717" cy="1269703"/>
            </a:xfrm>
            <a:prstGeom prst="rect">
              <a:avLst/>
            </a:prstGeom>
          </p:spPr>
        </p:pic>
      </p:grpSp>
      <p:sp>
        <p:nvSpPr>
          <p:cNvPr id="8" name="Rectangle avec flèche vers le haut 7"/>
          <p:cNvSpPr/>
          <p:nvPr/>
        </p:nvSpPr>
        <p:spPr bwMode="auto">
          <a:xfrm>
            <a:off x="323528" y="3363838"/>
            <a:ext cx="2232248" cy="165618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Chorale, classe orchestre, classe à horaires aménagés, enseignements optionnels et de spécialité, etc.</a:t>
            </a:r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2928261" y="3373553"/>
            <a:ext cx="2921627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dispositifs : Ecole et cinéma, Goncourt des lycéens, Concours national de la résistance, Création en cours, appels à projets académiques, etc.</a:t>
            </a:r>
          </a:p>
        </p:txBody>
      </p:sp>
      <p:sp>
        <p:nvSpPr>
          <p:cNvPr id="10" name="Rectangle avec flèche vers le haut 9"/>
          <p:cNvSpPr/>
          <p:nvPr/>
        </p:nvSpPr>
        <p:spPr bwMode="auto">
          <a:xfrm>
            <a:off x="6222373" y="3373553"/>
            <a:ext cx="2814123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CF99C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non liés à un dispositif, ils sont définis de manière générique : projet articulant les trois piliers de l’EAC, action de sensibilisation artistique, club artistique, rencontre avec des artistes, etc.</a:t>
            </a:r>
          </a:p>
        </p:txBody>
      </p:sp>
      <p:sp>
        <p:nvSpPr>
          <p:cNvPr id="12" name="Rectangle avec flèche vers la gauche 11"/>
          <p:cNvSpPr/>
          <p:nvPr/>
        </p:nvSpPr>
        <p:spPr bwMode="auto">
          <a:xfrm>
            <a:off x="4299658" y="1752967"/>
            <a:ext cx="1340910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 2023-2024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/>
          <p:cNvGrpSpPr/>
          <p:nvPr/>
        </p:nvGrpSpPr>
        <p:grpSpPr bwMode="auto">
          <a:xfrm>
            <a:off x="1331640" y="293528"/>
            <a:ext cx="9216911" cy="360041"/>
            <a:chOff x="611560" y="915566"/>
            <a:chExt cx="9216911" cy="36004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rcRect l="5883" t="63873" r="88235" b="22242"/>
            <a:stretch/>
          </p:blipFill>
          <p:spPr bwMode="auto">
            <a:xfrm>
              <a:off x="611560" y="915566"/>
              <a:ext cx="432048" cy="36004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rcRect l="38235" t="63873" r="55883" b="22241"/>
            <a:stretch/>
          </p:blipFill>
          <p:spPr bwMode="auto">
            <a:xfrm>
              <a:off x="1187624" y="915566"/>
              <a:ext cx="432048" cy="36004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rcRect l="70588" t="63873" r="24510" b="22242"/>
            <a:stretch/>
          </p:blipFill>
          <p:spPr bwMode="auto">
            <a:xfrm>
              <a:off x="1763689" y="915566"/>
              <a:ext cx="359999" cy="360000"/>
            </a:xfrm>
            <a:prstGeom prst="rect">
              <a:avLst/>
            </a:prstGeom>
          </p:spPr>
        </p:pic>
        <p:sp>
          <p:nvSpPr>
            <p:cNvPr id="9" name="Titre 1"/>
            <p:cNvSpPr txBox="1"/>
            <p:nvPr/>
          </p:nvSpPr>
          <p:spPr bwMode="gray">
            <a:xfrm>
              <a:off x="2267705" y="1051729"/>
              <a:ext cx="7560766" cy="223838"/>
            </a:xfrm>
            <a:prstGeom prst="rect">
              <a:avLst/>
            </a:prstGeom>
            <a:grp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>
                <a:lnSpc>
                  <a:spcPct val="90000"/>
                </a:lnSpc>
                <a:spcBef>
                  <a:spcPts val="0"/>
                </a:spcBef>
                <a:buNone/>
                <a:defRPr sz="255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fr-FR" sz="1050" b="0"/>
                <a:t>Utiliser « + » pour créer un nouveau projet</a:t>
              </a: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278787" y="2265656"/>
            <a:ext cx="2592248" cy="2412986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NOUVEAUTE </a:t>
            </a:r>
            <a:r>
              <a:rPr lang="fr-FR" sz="1050" dirty="0" smtClean="0">
                <a:solidFill>
                  <a:schemeClr val="tx1"/>
                </a:solidFill>
              </a:rPr>
              <a:t>pour </a:t>
            </a:r>
            <a:r>
              <a:rPr lang="fr-FR" sz="1050" dirty="0">
                <a:solidFill>
                  <a:srgbClr val="4663B4"/>
                </a:solidFill>
              </a:rPr>
              <a:t>les projets liés à des dispositifs</a:t>
            </a:r>
            <a:r>
              <a:rPr lang="fr-FR" sz="1050" dirty="0">
                <a:solidFill>
                  <a:schemeClr val="tx1"/>
                </a:solidFill>
              </a:rPr>
              <a:t> et </a:t>
            </a:r>
            <a:r>
              <a:rPr lang="fr-FR" sz="1050" dirty="0">
                <a:solidFill>
                  <a:srgbClr val="B35BAA"/>
                </a:solidFill>
              </a:rPr>
              <a:t>les projets à l’initiative de l’établissement </a:t>
            </a:r>
            <a:r>
              <a:rPr lang="fr-FR" sz="1050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dirty="0"/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renseigner un budget prévisionnel et demander la validation de votre direction. </a:t>
            </a:r>
            <a:endParaRPr lang="fr-FR" sz="105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dirty="0"/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budget est destiné au dialogue interne au sein de votre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école (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direction, collègues,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conseil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d’école).</a:t>
            </a:r>
            <a:endParaRPr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259632" y="653528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>
                <a:latin typeface="+mj-lt"/>
                <a:ea typeface="+mj-ea"/>
                <a:cs typeface="+mj-cs"/>
              </a:rPr>
              <a:t>Ou </a:t>
            </a:r>
            <a:r>
              <a:rPr lang="fr-FR" sz="1050" dirty="0" smtClean="0">
                <a:latin typeface="+mj-lt"/>
                <a:ea typeface="+mj-ea"/>
                <a:cs typeface="+mj-cs"/>
              </a:rPr>
              <a:t>sélectionnez </a:t>
            </a:r>
            <a:r>
              <a:rPr lang="fr-FR" sz="1050" dirty="0">
                <a:latin typeface="+mj-lt"/>
                <a:ea typeface="+mj-ea"/>
                <a:cs typeface="+mj-cs"/>
              </a:rPr>
              <a:t>un projet existant pour le compléter</a:t>
            </a:r>
            <a:r>
              <a:rPr lang="fr-FR" dirty="0"/>
              <a:t>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85" y="1184938"/>
            <a:ext cx="5994005" cy="3493704"/>
          </a:xfrm>
          <a:prstGeom prst="rect">
            <a:avLst/>
          </a:prstGeom>
          <a:ln>
            <a:solidFill>
              <a:srgbClr val="4663B4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1259631" y="267494"/>
            <a:ext cx="6944925" cy="576064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validation des projets » permet de suivre l’état de chaque projet : validation du directeur ou de l’IEN, avis de l’IEN et/ou avis de la commission qui étudie le projet dans le cadre d’un appel à projets.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39552" y="987574"/>
            <a:ext cx="7665005" cy="3746828"/>
            <a:chOff x="539552" y="987574"/>
            <a:chExt cx="7665005" cy="3746828"/>
          </a:xfrm>
        </p:grpSpPr>
        <p:grpSp>
          <p:nvGrpSpPr>
            <p:cNvPr id="10" name="Groupe 9"/>
            <p:cNvGrpSpPr/>
            <p:nvPr/>
          </p:nvGrpSpPr>
          <p:grpSpPr>
            <a:xfrm>
              <a:off x="539552" y="987574"/>
              <a:ext cx="7665005" cy="3746828"/>
              <a:chOff x="539552" y="987574"/>
              <a:chExt cx="7665005" cy="3746828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39552" y="987574"/>
                <a:ext cx="7665005" cy="3746828"/>
                <a:chOff x="539552" y="987574"/>
                <a:chExt cx="7665005" cy="3746828"/>
              </a:xfrm>
            </p:grpSpPr>
            <p:grpSp>
              <p:nvGrpSpPr>
                <p:cNvPr id="7" name="Groupe 6"/>
                <p:cNvGrpSpPr/>
                <p:nvPr/>
              </p:nvGrpSpPr>
              <p:grpSpPr>
                <a:xfrm>
                  <a:off x="539552" y="987574"/>
                  <a:ext cx="7665005" cy="3746828"/>
                  <a:chOff x="539552" y="987574"/>
                  <a:chExt cx="7665005" cy="3746828"/>
                </a:xfrm>
              </p:grpSpPr>
              <p:pic>
                <p:nvPicPr>
                  <p:cNvPr id="2" name="Imag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39552" y="987574"/>
                    <a:ext cx="7665005" cy="3746828"/>
                  </a:xfrm>
                  <a:prstGeom prst="rect">
                    <a:avLst/>
                  </a:prstGeom>
                  <a:ln>
                    <a:solidFill>
                      <a:srgbClr val="0070C0"/>
                    </a:solidFill>
                  </a:ln>
                </p:spPr>
              </p:pic>
              <p:sp>
                <p:nvSpPr>
                  <p:cNvPr id="6" name="Rectangle 5"/>
                  <p:cNvSpPr/>
                  <p:nvPr/>
                </p:nvSpPr>
                <p:spPr>
                  <a:xfrm>
                    <a:off x="1115616" y="4155926"/>
                    <a:ext cx="288032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1115616" y="4515966"/>
                  <a:ext cx="288032" cy="7200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4128" y="1491630"/>
                <a:ext cx="1371719" cy="938865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051720" y="1059582"/>
                <a:ext cx="576064" cy="216024"/>
              </a:xfrm>
              <a:prstGeom prst="rect">
                <a:avLst/>
              </a:prstGeom>
              <a:noFill/>
              <a:ln>
                <a:solidFill>
                  <a:srgbClr val="D81F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1835696" y="4407954"/>
              <a:ext cx="792088" cy="180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65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154</TotalTime>
  <Words>496</Words>
  <Application>Microsoft Office PowerPoint</Application>
  <DocSecurity>0</DocSecurity>
  <PresentationFormat>Affichage à l'écran (16:9)</PresentationFormat>
  <Paragraphs>32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Arial</vt:lpstr>
      <vt:lpstr>MINISTÈRIEL</vt:lpstr>
      <vt:lpstr>Présentation PowerPoint</vt:lpstr>
      <vt:lpstr>Prérequis : se connecter avec le profil « Rédacteur de projets ». Ce profil est attribué par le directeur d’école ou l’IEN de circonscription. Vidéo tutoriel  https://www.dailymotion.com/video/x7ypdmf (durée : 1mn17)  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PASCALE CURNIER</cp:lastModifiedBy>
  <cp:revision>44</cp:revision>
  <dcterms:created xsi:type="dcterms:W3CDTF">2020-03-05T15:21:24Z</dcterms:created>
  <dcterms:modified xsi:type="dcterms:W3CDTF">2023-03-31T10:19:45Z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