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F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7ypdm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/>
              <a:t>ADAGE</a:t>
            </a:r>
            <a:endParaRPr/>
          </a:p>
          <a:p>
            <a:pPr lvl="1">
              <a:defRPr/>
            </a:pPr>
            <a:r>
              <a:rPr lang="fr-FR"/>
              <a:t>Application dédiée à la généralisation de l’EAC</a:t>
            </a:r>
            <a:endParaRPr/>
          </a:p>
          <a:p>
            <a:pPr lvl="1"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3" name="Rectangle 2"/>
          <p:cNvSpPr/>
          <p:nvPr/>
        </p:nvSpPr>
        <p:spPr bwMode="auto">
          <a:xfrm>
            <a:off x="-219234" y="1923678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/>
              <a:t>Je prépare mes projets 2023-2024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Ouvrez l’intranet académique (ARENA ou Educagri)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Renseignez vos identifiant et mot de passe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Choisissez le domaine « Scolarité du 1er degré » ou « Scolarité du 2</a:t>
            </a:r>
            <a:r>
              <a:rPr lang="fr-FR" sz="1100" baseline="30000"/>
              <a:t>nd</a:t>
            </a:r>
            <a:r>
              <a:rPr lang="fr-FR" sz="1100"/>
              <a:t> degré »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Cliquez sur « ADAGE - Application Dédiée À la Généralisation de l'EAC » dans la rubrique « Application dédiée aux parcours éducatifs »</a:t>
            </a:r>
            <a:endParaRPr lang="fr-FR" sz="1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03088"/>
            <a:ext cx="7391531" cy="316309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1259632" y="267494"/>
            <a:ext cx="7560766" cy="447675"/>
          </a:xfrm>
        </p:spPr>
        <p:txBody>
          <a:bodyPr/>
          <a:lstStyle/>
          <a:p>
            <a:pPr>
              <a:defRPr/>
            </a:pPr>
            <a:r>
              <a:rPr lang="fr-FR" sz="1050" b="0" dirty="0"/>
              <a:t>Prérequis : se connecter avec le profil « Rédacteur de projets ». Ce profil est attribué par le </a:t>
            </a:r>
            <a:r>
              <a:rPr lang="fr-FR" sz="1050" b="0" dirty="0" smtClean="0"/>
              <a:t>chef </a:t>
            </a:r>
            <a:r>
              <a:rPr lang="fr-FR" sz="1050" b="0" dirty="0" smtClean="0"/>
              <a:t>d’établissement</a:t>
            </a:r>
            <a:r>
              <a:rPr lang="fr-FR" sz="1050" b="0" dirty="0" smtClean="0"/>
              <a:t>. </a:t>
            </a:r>
            <a:r>
              <a:rPr lang="fr-FR" sz="1050" b="0" dirty="0"/>
              <a:t>Vidéo tutoriel  </a:t>
            </a:r>
            <a:r>
              <a:rPr lang="fr-FR" sz="1050" b="0" u="sng" dirty="0">
                <a:hlinkClick r:id="rId3" tooltip="https://www.dailymotion.com/video/x7ypdmf"/>
              </a:rPr>
              <a:t>https://www.dailymotion.com/video/x7ypdmf</a:t>
            </a:r>
            <a:r>
              <a:rPr lang="fr-FR" sz="1050" b="0" dirty="0"/>
              <a:t> (durée : 1mn17)</a:t>
            </a:r>
            <a:br>
              <a:rPr lang="fr-FR" sz="1050" b="0" dirty="0"/>
            </a:br>
            <a:r>
              <a:rPr lang="fr-FR" sz="1050" b="0" dirty="0"/>
              <a:t/>
            </a:r>
            <a:br>
              <a:rPr lang="fr-FR" sz="1050" b="0" dirty="0"/>
            </a:br>
            <a:endParaRPr lang="fr-FR" sz="1050" b="0" dirty="0"/>
          </a:p>
        </p:txBody>
      </p:sp>
      <p:sp>
        <p:nvSpPr>
          <p:cNvPr id="4" name="Rectangle avec flèche vers le haut 3"/>
          <p:cNvSpPr/>
          <p:nvPr/>
        </p:nvSpPr>
        <p:spPr bwMode="auto">
          <a:xfrm>
            <a:off x="467544" y="3967878"/>
            <a:ext cx="3672408" cy="98013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B19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NOUVEAUTE : </a:t>
            </a:r>
            <a:r>
              <a:rPr lang="fr-FR" sz="105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Appels à projets</a:t>
            </a:r>
            <a:endParaRPr/>
          </a:p>
          <a:p>
            <a:pPr algn="ctr">
              <a:defRPr/>
            </a:pPr>
            <a:r>
              <a:rPr lang="fr-FR" sz="10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portail d’inscription ou de candidature à des dispositifs  pour l’année scolaire 2023-24</a:t>
            </a:r>
          </a:p>
        </p:txBody>
      </p:sp>
      <p:sp>
        <p:nvSpPr>
          <p:cNvPr id="8" name="Rectangle avec flèche vers la gauche 7"/>
          <p:cNvSpPr/>
          <p:nvPr/>
        </p:nvSpPr>
        <p:spPr bwMode="auto">
          <a:xfrm>
            <a:off x="7308304" y="1779662"/>
            <a:ext cx="1728192" cy="14678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707"/>
            </a:avLst>
          </a:prstGeom>
          <a:solidFill>
            <a:srgbClr val="79AF39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Cliquez ici pour préparer les projets qui ne passent pas par le portail d’Appels à projets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51520" y="759618"/>
            <a:ext cx="2683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Page d’accueil de l’application :</a:t>
            </a:r>
            <a:endParaRPr/>
          </a:p>
        </p:txBody>
      </p:sp>
      <p:sp>
        <p:nvSpPr>
          <p:cNvPr id="11" name="Rectangle 10"/>
          <p:cNvSpPr/>
          <p:nvPr/>
        </p:nvSpPr>
        <p:spPr bwMode="auto">
          <a:xfrm>
            <a:off x="4274463" y="4319474"/>
            <a:ext cx="2952328" cy="628540"/>
          </a:xfrm>
          <a:prstGeom prst="rect">
            <a:avLst/>
          </a:prstGeom>
          <a:solidFill>
            <a:srgbClr val="D81F9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9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capture d’écran ci-dessus est une simulation. Cette nouveauté est mise en ligne le 4 avril, les Appels à projets seront ajoutés au fil de la publication de leurs calendriers dans les semaines qui viennent.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323528" y="1347613"/>
            <a:ext cx="8351679" cy="2381706"/>
            <a:chOff x="316988" y="1275606"/>
            <a:chExt cx="8351679" cy="2381706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988" y="1275606"/>
              <a:ext cx="8351679" cy="238170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2" name="Rectangle avec flèche vers la gauche 11"/>
            <p:cNvSpPr/>
            <p:nvPr/>
          </p:nvSpPr>
          <p:spPr bwMode="auto">
            <a:xfrm>
              <a:off x="4788024" y="1859316"/>
              <a:ext cx="1340910" cy="914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D81F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Choisir l’année 2023-2024</a:t>
              </a: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1"/>
          <p:cNvSpPr txBox="1"/>
          <p:nvPr/>
        </p:nvSpPr>
        <p:spPr bwMode="gray">
          <a:xfrm>
            <a:off x="1187624" y="123477"/>
            <a:ext cx="7564978" cy="1224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 sz="1050" b="0" dirty="0"/>
              <a:t>Le volet culturel du projet </a:t>
            </a:r>
            <a:r>
              <a:rPr lang="fr-FR" sz="1050" b="0" dirty="0" smtClean="0"/>
              <a:t>d’établissement regroupe </a:t>
            </a:r>
            <a:r>
              <a:rPr lang="fr-FR" sz="1050" b="0" dirty="0"/>
              <a:t>l’ensemble des projets d’éducation artistique et culturelle portés par les équipes pédagogiques de </a:t>
            </a:r>
            <a:r>
              <a:rPr lang="fr-FR" sz="1050" b="0" dirty="0" smtClean="0"/>
              <a:t>l’établissement scolaire.</a:t>
            </a:r>
            <a:endParaRPr dirty="0"/>
          </a:p>
          <a:p>
            <a:pPr>
              <a:defRPr/>
            </a:pPr>
            <a:r>
              <a:rPr lang="fr-FR" sz="1050" b="0" dirty="0"/>
              <a:t>Il vous permet de prendre connaissance de toutes les initiatives au sein de votre </a:t>
            </a:r>
            <a:r>
              <a:rPr lang="fr-FR" sz="1050" b="0" dirty="0" smtClean="0"/>
              <a:t>établissement scolaire. </a:t>
            </a:r>
            <a:r>
              <a:rPr lang="fr-FR" sz="1050" b="0" dirty="0"/>
              <a:t>Il est prévu pour faciliter le dialogue au sein de l’établissement </a:t>
            </a:r>
            <a:r>
              <a:rPr lang="fr-FR" sz="1050" b="0" dirty="0" smtClean="0"/>
              <a:t>entre </a:t>
            </a:r>
            <a:r>
              <a:rPr lang="fr-FR" sz="1050" b="0" dirty="0"/>
              <a:t>pairs, avec la direction, pour préparer les budgets et les conseils </a:t>
            </a:r>
            <a:r>
              <a:rPr lang="fr-FR" sz="1050" b="0" dirty="0" smtClean="0"/>
              <a:t>d’administration </a:t>
            </a:r>
            <a:r>
              <a:rPr lang="fr-FR" sz="1050" b="0" dirty="0"/>
              <a:t>ou encore pour les commissions pédagogiques.</a:t>
            </a:r>
            <a:endParaRPr dirty="0"/>
          </a:p>
          <a:p>
            <a:pPr>
              <a:defRPr/>
            </a:pPr>
            <a:r>
              <a:rPr lang="fr-FR" sz="1050" b="0" dirty="0"/>
              <a:t/>
            </a:r>
            <a:br>
              <a:rPr lang="fr-FR" sz="1050" b="0" dirty="0"/>
            </a:br>
            <a:r>
              <a:rPr lang="fr-FR" sz="1050" b="0" dirty="0"/>
              <a:t>Les informations renseignées alimentent les attestations individuelles des parcours EAC des élèves.</a:t>
            </a:r>
            <a:br>
              <a:rPr lang="fr-FR" sz="1050" b="0" dirty="0"/>
            </a:br>
            <a:endParaRPr lang="fr-FR" sz="1050" b="0" dirty="0"/>
          </a:p>
        </p:txBody>
      </p:sp>
      <p:sp>
        <p:nvSpPr>
          <p:cNvPr id="8" name="Rectangle avec flèche vers le haut 7"/>
          <p:cNvSpPr/>
          <p:nvPr/>
        </p:nvSpPr>
        <p:spPr bwMode="auto">
          <a:xfrm>
            <a:off x="323528" y="3363838"/>
            <a:ext cx="2232248" cy="165618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Chorale, classe orchestre, classe à horaires aménagés, enseignements optionnels et de spécialité, etc.</a:t>
            </a:r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2928261" y="3373553"/>
            <a:ext cx="2921627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9EAED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dispositifs : Ecole et cinéma, Goncourt des lycéens, Concours national de la résistance, Création en cours, appels à projets académiques, etc.</a:t>
            </a:r>
          </a:p>
        </p:txBody>
      </p:sp>
      <p:sp>
        <p:nvSpPr>
          <p:cNvPr id="10" name="Rectangle avec flèche vers le haut 9"/>
          <p:cNvSpPr/>
          <p:nvPr/>
        </p:nvSpPr>
        <p:spPr bwMode="auto">
          <a:xfrm>
            <a:off x="6222373" y="3373553"/>
            <a:ext cx="2814123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CF99C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non liés à un dispositif, ils sont définis de manière générique : projet articulant les trois piliers de l’EAC, action de sensibilisation artistique, club artistique, rencontre avec des artistes, etc.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" name="Groupe 15"/>
          <p:cNvGrpSpPr/>
          <p:nvPr/>
        </p:nvGrpSpPr>
        <p:grpSpPr bwMode="auto">
          <a:xfrm>
            <a:off x="1331640" y="293528"/>
            <a:ext cx="9216911" cy="360041"/>
            <a:chOff x="611560" y="915566"/>
            <a:chExt cx="9216911" cy="36004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rcRect l="5883" t="63873" r="88235" b="22242"/>
            <a:stretch/>
          </p:blipFill>
          <p:spPr bwMode="auto">
            <a:xfrm>
              <a:off x="611560" y="915566"/>
              <a:ext cx="432048" cy="360041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rcRect l="38235" t="63873" r="55883" b="22241"/>
            <a:stretch/>
          </p:blipFill>
          <p:spPr bwMode="auto">
            <a:xfrm>
              <a:off x="1187624" y="915566"/>
              <a:ext cx="432048" cy="36004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rcRect l="70588" t="63873" r="24510" b="22242"/>
            <a:stretch/>
          </p:blipFill>
          <p:spPr bwMode="auto">
            <a:xfrm>
              <a:off x="1763689" y="915566"/>
              <a:ext cx="359999" cy="360000"/>
            </a:xfrm>
            <a:prstGeom prst="rect">
              <a:avLst/>
            </a:prstGeom>
          </p:spPr>
        </p:pic>
        <p:sp>
          <p:nvSpPr>
            <p:cNvPr id="9" name="Titre 1"/>
            <p:cNvSpPr txBox="1"/>
            <p:nvPr/>
          </p:nvSpPr>
          <p:spPr bwMode="gray">
            <a:xfrm>
              <a:off x="2267705" y="1051729"/>
              <a:ext cx="7560766" cy="223838"/>
            </a:xfrm>
            <a:prstGeom prst="rect">
              <a:avLst/>
            </a:prstGeom>
            <a:grp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>
                <a:lnSpc>
                  <a:spcPct val="90000"/>
                </a:lnSpc>
                <a:spcBef>
                  <a:spcPts val="0"/>
                </a:spcBef>
                <a:buNone/>
                <a:defRPr sz="255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fr-FR" sz="1050" b="0"/>
                <a:t>Utiliser « + » pour créer un nouveau projet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067694"/>
            <a:ext cx="4968552" cy="286905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331615" y="2861250"/>
            <a:ext cx="3384376" cy="1985830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NOUVEAUTE </a:t>
            </a:r>
            <a:r>
              <a:rPr lang="fr-FR" sz="1050" dirty="0" smtClean="0">
                <a:solidFill>
                  <a:schemeClr val="tx1"/>
                </a:solidFill>
              </a:rPr>
              <a:t>pour </a:t>
            </a:r>
            <a:r>
              <a:rPr lang="fr-FR" sz="1050" dirty="0">
                <a:solidFill>
                  <a:srgbClr val="4663B4"/>
                </a:solidFill>
              </a:rPr>
              <a:t>les projets liés à des dispositifs</a:t>
            </a:r>
            <a:r>
              <a:rPr lang="fr-FR" sz="1050" dirty="0">
                <a:solidFill>
                  <a:schemeClr val="tx1"/>
                </a:solidFill>
              </a:rPr>
              <a:t> et </a:t>
            </a:r>
            <a:r>
              <a:rPr lang="fr-FR" sz="1050" dirty="0">
                <a:solidFill>
                  <a:srgbClr val="B35BAA"/>
                </a:solidFill>
              </a:rPr>
              <a:t>les projets à l’initiative de l’établissement </a:t>
            </a:r>
            <a:r>
              <a:rPr lang="fr-FR" sz="1050" dirty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endParaRPr dirty="0"/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Vous pouvez renseigner un budget prévisionnel et demander la validation de votre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direction.</a:t>
            </a:r>
          </a:p>
          <a:p>
            <a:pPr algn="ctr">
              <a:defRPr/>
            </a:pPr>
            <a:endParaRPr sz="1050" dirty="0"/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Le budget est destiné au dialogue interne au sein de votre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établissement </a:t>
            </a: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(direction, collègues, gestionnaire, commission pédagogique,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CA).</a:t>
            </a:r>
            <a:endParaRPr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259632" y="65352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>
                <a:latin typeface="+mj-lt"/>
                <a:ea typeface="+mj-ea"/>
                <a:cs typeface="+mj-cs"/>
              </a:rPr>
              <a:t>Ou </a:t>
            </a:r>
            <a:r>
              <a:rPr lang="fr-FR" sz="1050" dirty="0" smtClean="0">
                <a:latin typeface="+mj-lt"/>
                <a:ea typeface="+mj-ea"/>
                <a:cs typeface="+mj-cs"/>
              </a:rPr>
              <a:t>sélectionnez </a:t>
            </a:r>
            <a:r>
              <a:rPr lang="fr-FR" sz="1050" dirty="0">
                <a:latin typeface="+mj-lt"/>
                <a:ea typeface="+mj-ea"/>
                <a:cs typeface="+mj-cs"/>
              </a:rPr>
              <a:t>un projet existant pour le compléter</a:t>
            </a:r>
            <a:r>
              <a:rPr lang="fr-FR" dirty="0"/>
              <a:t>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3985" y="1013528"/>
            <a:ext cx="4382031" cy="15166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Rectangle 18"/>
          <p:cNvSpPr/>
          <p:nvPr/>
        </p:nvSpPr>
        <p:spPr bwMode="auto">
          <a:xfrm>
            <a:off x="4788024" y="820551"/>
            <a:ext cx="4164684" cy="1080120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NOUVEAUTE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dirty="0"/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ajouter une offre collective pass Culture pour l’année scolaire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prochaine.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51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7574"/>
            <a:ext cx="8269967" cy="355224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942224" y="987574"/>
            <a:ext cx="648072" cy="288032"/>
          </a:xfrm>
          <a:prstGeom prst="rect">
            <a:avLst/>
          </a:prstGeom>
          <a:noFill/>
          <a:ln>
            <a:solidFill>
              <a:srgbClr val="D81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1259631" y="267494"/>
            <a:ext cx="6944925" cy="576064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validation des projets » permet de suivre l’état de chaque projet : validation du chef d’établissement, avis du chef d’établissement et/ou avis de la commission qui étudie le projet dans le cadre d’un appel à projets.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211710"/>
            <a:ext cx="137171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180</TotalTime>
  <Words>510</Words>
  <Application>Microsoft Office PowerPoint</Application>
  <DocSecurity>0</DocSecurity>
  <PresentationFormat>Affichage à l'écran (16:9)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Arial</vt:lpstr>
      <vt:lpstr>MINISTÈRIEL</vt:lpstr>
      <vt:lpstr>Présentation PowerPoint</vt:lpstr>
      <vt:lpstr>Prérequis : se connecter avec le profil « Rédacteur de projets ». Ce profil est attribué par le chef d’établissement. Vidéo tutoriel  https://www.dailymotion.com/video/x7ypdmf (durée : 1mn17)  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PASCALE CURNIER</cp:lastModifiedBy>
  <cp:revision>46</cp:revision>
  <dcterms:created xsi:type="dcterms:W3CDTF">2020-03-05T15:21:24Z</dcterms:created>
  <dcterms:modified xsi:type="dcterms:W3CDTF">2023-03-31T10:18:25Z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