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57" r:id="rId4"/>
    <p:sldId id="258" r:id="rId5"/>
    <p:sldId id="259" r:id="rId6"/>
    <p:sldId id="260" r:id="rId7"/>
    <p:sldId id="261" r:id="rId8"/>
    <p:sldId id="262"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fr-FR"/>
          </a:p>
        </p:txBody>
      </p:sp>
      <p:sp>
        <p:nvSpPr>
          <p:cNvPr id="4" name="Espace réservé de la date 3"/>
          <p:cNvSpPr>
            <a:spLocks noGrp="1"/>
          </p:cNvSpPr>
          <p:nvPr>
            <p:ph type="dt" sz="half" idx="10"/>
          </p:nvPr>
        </p:nvSpPr>
        <p:spPr/>
        <p:txBody>
          <a:bodyPr/>
          <a:lstStyle/>
          <a:p>
            <a:fld id="{378DF04A-30EF-4BAB-AFF3-6AF455741335}" type="datetimeFigureOut">
              <a:rPr lang="fr-FR" smtClean="0"/>
              <a:t>12/06/2023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EDF48E5-244E-45F3-A119-06D8D7FEBC94}" type="slidenum">
              <a:rPr lang="fr-FR" smtClean="0"/>
              <a:t>‹N°›</a:t>
            </a:fld>
            <a:endParaRPr lang="fr-FR"/>
          </a:p>
        </p:txBody>
      </p:sp>
    </p:spTree>
    <p:extLst>
      <p:ext uri="{BB962C8B-B14F-4D97-AF65-F5344CB8AC3E}">
        <p14:creationId xmlns:p14="http://schemas.microsoft.com/office/powerpoint/2010/main" val="25585594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78DF04A-30EF-4BAB-AFF3-6AF455741335}" type="datetimeFigureOut">
              <a:rPr lang="fr-FR" smtClean="0"/>
              <a:t>12/06/2023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EDF48E5-244E-45F3-A119-06D8D7FEBC94}" type="slidenum">
              <a:rPr lang="fr-FR" smtClean="0"/>
              <a:t>‹N°›</a:t>
            </a:fld>
            <a:endParaRPr lang="fr-FR"/>
          </a:p>
        </p:txBody>
      </p:sp>
    </p:spTree>
    <p:extLst>
      <p:ext uri="{BB962C8B-B14F-4D97-AF65-F5344CB8AC3E}">
        <p14:creationId xmlns:p14="http://schemas.microsoft.com/office/powerpoint/2010/main" val="911814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78DF04A-30EF-4BAB-AFF3-6AF455741335}" type="datetimeFigureOut">
              <a:rPr lang="fr-FR" smtClean="0"/>
              <a:t>12/06/2023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EDF48E5-244E-45F3-A119-06D8D7FEBC94}" type="slidenum">
              <a:rPr lang="fr-FR" smtClean="0"/>
              <a:t>‹N°›</a:t>
            </a:fld>
            <a:endParaRPr lang="fr-FR"/>
          </a:p>
        </p:txBody>
      </p:sp>
    </p:spTree>
    <p:extLst>
      <p:ext uri="{BB962C8B-B14F-4D97-AF65-F5344CB8AC3E}">
        <p14:creationId xmlns:p14="http://schemas.microsoft.com/office/powerpoint/2010/main" val="9462096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78DF04A-30EF-4BAB-AFF3-6AF455741335}" type="datetimeFigureOut">
              <a:rPr lang="fr-FR" smtClean="0"/>
              <a:t>12/06/2023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EDF48E5-244E-45F3-A119-06D8D7FEBC94}" type="slidenum">
              <a:rPr lang="fr-FR" smtClean="0"/>
              <a:t>‹N°›</a:t>
            </a:fld>
            <a:endParaRPr lang="fr-FR"/>
          </a:p>
        </p:txBody>
      </p:sp>
    </p:spTree>
    <p:extLst>
      <p:ext uri="{BB962C8B-B14F-4D97-AF65-F5344CB8AC3E}">
        <p14:creationId xmlns:p14="http://schemas.microsoft.com/office/powerpoint/2010/main" val="26014698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Espace réservé de la date 3"/>
          <p:cNvSpPr>
            <a:spLocks noGrp="1"/>
          </p:cNvSpPr>
          <p:nvPr>
            <p:ph type="dt" sz="half" idx="10"/>
          </p:nvPr>
        </p:nvSpPr>
        <p:spPr/>
        <p:txBody>
          <a:bodyPr/>
          <a:lstStyle/>
          <a:p>
            <a:fld id="{378DF04A-30EF-4BAB-AFF3-6AF455741335}" type="datetimeFigureOut">
              <a:rPr lang="fr-FR" smtClean="0"/>
              <a:t>12/06/2023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EDF48E5-244E-45F3-A119-06D8D7FEBC94}" type="slidenum">
              <a:rPr lang="fr-FR" smtClean="0"/>
              <a:t>‹N°›</a:t>
            </a:fld>
            <a:endParaRPr lang="fr-FR"/>
          </a:p>
        </p:txBody>
      </p:sp>
    </p:spTree>
    <p:extLst>
      <p:ext uri="{BB962C8B-B14F-4D97-AF65-F5344CB8AC3E}">
        <p14:creationId xmlns:p14="http://schemas.microsoft.com/office/powerpoint/2010/main" val="14229394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378DF04A-30EF-4BAB-AFF3-6AF455741335}" type="datetimeFigureOut">
              <a:rPr lang="fr-FR" smtClean="0"/>
              <a:t>12/06/2023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EDF48E5-244E-45F3-A119-06D8D7FEBC94}" type="slidenum">
              <a:rPr lang="fr-FR" smtClean="0"/>
              <a:t>‹N°›</a:t>
            </a:fld>
            <a:endParaRPr lang="fr-FR"/>
          </a:p>
        </p:txBody>
      </p:sp>
    </p:spTree>
    <p:extLst>
      <p:ext uri="{BB962C8B-B14F-4D97-AF65-F5344CB8AC3E}">
        <p14:creationId xmlns:p14="http://schemas.microsoft.com/office/powerpoint/2010/main" val="35147539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378DF04A-30EF-4BAB-AFF3-6AF455741335}" type="datetimeFigureOut">
              <a:rPr lang="fr-FR" smtClean="0"/>
              <a:t>12/06/2023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BEDF48E5-244E-45F3-A119-06D8D7FEBC94}" type="slidenum">
              <a:rPr lang="fr-FR" smtClean="0"/>
              <a:t>‹N°›</a:t>
            </a:fld>
            <a:endParaRPr lang="fr-FR"/>
          </a:p>
        </p:txBody>
      </p:sp>
    </p:spTree>
    <p:extLst>
      <p:ext uri="{BB962C8B-B14F-4D97-AF65-F5344CB8AC3E}">
        <p14:creationId xmlns:p14="http://schemas.microsoft.com/office/powerpoint/2010/main" val="6325201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378DF04A-30EF-4BAB-AFF3-6AF455741335}" type="datetimeFigureOut">
              <a:rPr lang="fr-FR" smtClean="0"/>
              <a:t>12/06/2023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BEDF48E5-244E-45F3-A119-06D8D7FEBC94}" type="slidenum">
              <a:rPr lang="fr-FR" smtClean="0"/>
              <a:t>‹N°›</a:t>
            </a:fld>
            <a:endParaRPr lang="fr-FR"/>
          </a:p>
        </p:txBody>
      </p:sp>
    </p:spTree>
    <p:extLst>
      <p:ext uri="{BB962C8B-B14F-4D97-AF65-F5344CB8AC3E}">
        <p14:creationId xmlns:p14="http://schemas.microsoft.com/office/powerpoint/2010/main" val="2557804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78DF04A-30EF-4BAB-AFF3-6AF455741335}" type="datetimeFigureOut">
              <a:rPr lang="fr-FR" smtClean="0"/>
              <a:t>12/06/2023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BEDF48E5-244E-45F3-A119-06D8D7FEBC94}" type="slidenum">
              <a:rPr lang="fr-FR" smtClean="0"/>
              <a:t>‹N°›</a:t>
            </a:fld>
            <a:endParaRPr lang="fr-FR"/>
          </a:p>
        </p:txBody>
      </p:sp>
    </p:spTree>
    <p:extLst>
      <p:ext uri="{BB962C8B-B14F-4D97-AF65-F5344CB8AC3E}">
        <p14:creationId xmlns:p14="http://schemas.microsoft.com/office/powerpoint/2010/main" val="28427272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378DF04A-30EF-4BAB-AFF3-6AF455741335}" type="datetimeFigureOut">
              <a:rPr lang="fr-FR" smtClean="0"/>
              <a:t>12/06/2023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EDF48E5-244E-45F3-A119-06D8D7FEBC94}" type="slidenum">
              <a:rPr lang="fr-FR" smtClean="0"/>
              <a:t>‹N°›</a:t>
            </a:fld>
            <a:endParaRPr lang="fr-FR"/>
          </a:p>
        </p:txBody>
      </p:sp>
    </p:spTree>
    <p:extLst>
      <p:ext uri="{BB962C8B-B14F-4D97-AF65-F5344CB8AC3E}">
        <p14:creationId xmlns:p14="http://schemas.microsoft.com/office/powerpoint/2010/main" val="19416739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378DF04A-30EF-4BAB-AFF3-6AF455741335}" type="datetimeFigureOut">
              <a:rPr lang="fr-FR" smtClean="0"/>
              <a:t>12/06/2023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EDF48E5-244E-45F3-A119-06D8D7FEBC94}" type="slidenum">
              <a:rPr lang="fr-FR" smtClean="0"/>
              <a:t>‹N°›</a:t>
            </a:fld>
            <a:endParaRPr lang="fr-FR"/>
          </a:p>
        </p:txBody>
      </p:sp>
    </p:spTree>
    <p:extLst>
      <p:ext uri="{BB962C8B-B14F-4D97-AF65-F5344CB8AC3E}">
        <p14:creationId xmlns:p14="http://schemas.microsoft.com/office/powerpoint/2010/main" val="16272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8DF04A-30EF-4BAB-AFF3-6AF455741335}" type="datetimeFigureOut">
              <a:rPr lang="fr-FR" smtClean="0"/>
              <a:t>12/06/2023</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DF48E5-244E-45F3-A119-06D8D7FEBC94}" type="slidenum">
              <a:rPr lang="fr-FR" smtClean="0"/>
              <a:t>‹N°›</a:t>
            </a:fld>
            <a:endParaRPr lang="fr-FR"/>
          </a:p>
        </p:txBody>
      </p:sp>
    </p:spTree>
    <p:extLst>
      <p:ext uri="{BB962C8B-B14F-4D97-AF65-F5344CB8AC3E}">
        <p14:creationId xmlns:p14="http://schemas.microsoft.com/office/powerpoint/2010/main" val="7160704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e-enfance.org/"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service-public.fr/particuliers/vosdroits/F1837" TargetMode="External"/><Relationship Id="rId2" Type="http://schemas.openxmlformats.org/officeDocument/2006/relationships/hyperlink" Target="https://www.legifrance.gouv.fr/codes/id/LEGIARTI000029336939/2014-08-06/" TargetMode="External"/><Relationship Id="rId1" Type="http://schemas.openxmlformats.org/officeDocument/2006/relationships/slideLayout" Target="../slideLayouts/slideLayout2.xml"/><Relationship Id="rId4" Type="http://schemas.openxmlformats.org/officeDocument/2006/relationships/hyperlink" Target="https://e-enfance.org/loi-cyberharcelement/"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e-enfance.org/"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Cyberharcèlement et réseaux</a:t>
            </a:r>
            <a:endParaRPr lang="fr-FR" dirty="0"/>
          </a:p>
        </p:txBody>
      </p:sp>
      <p:sp>
        <p:nvSpPr>
          <p:cNvPr id="3" name="Sous-titre 2"/>
          <p:cNvSpPr>
            <a:spLocks noGrp="1"/>
          </p:cNvSpPr>
          <p:nvPr>
            <p:ph type="subTitle" idx="1"/>
          </p:nvPr>
        </p:nvSpPr>
        <p:spPr>
          <a:xfrm>
            <a:off x="1524000" y="3875313"/>
            <a:ext cx="9144000" cy="1663337"/>
          </a:xfrm>
        </p:spPr>
        <p:txBody>
          <a:bodyPr>
            <a:normAutofit fontScale="47500" lnSpcReduction="20000"/>
          </a:bodyPr>
          <a:lstStyle/>
          <a:p>
            <a:r>
              <a:rPr lang="fr-FR" sz="3400" dirty="0" smtClean="0"/>
              <a:t>Ressources pédagogiques</a:t>
            </a:r>
          </a:p>
          <a:p>
            <a:r>
              <a:rPr lang="fr-FR" sz="2900" i="1" dirty="0" smtClean="0"/>
              <a:t>Source e-Enfance </a:t>
            </a:r>
            <a:r>
              <a:rPr lang="fr-FR" sz="2900" i="1" dirty="0">
                <a:hlinkClick r:id="rId2"/>
              </a:rPr>
              <a:t>https://e-enfance.org</a:t>
            </a:r>
            <a:r>
              <a:rPr lang="fr-FR" sz="2900" i="1" dirty="0" smtClean="0">
                <a:hlinkClick r:id="rId2"/>
              </a:rPr>
              <a:t>/</a:t>
            </a:r>
            <a:r>
              <a:rPr lang="fr-FR" sz="2900" i="1" dirty="0" smtClean="0"/>
              <a:t> </a:t>
            </a:r>
          </a:p>
          <a:p>
            <a:r>
              <a:rPr lang="fr-FR" sz="2900" i="1" dirty="0"/>
              <a:t>L’Association e-Enfance propose aux jeunes, leurs parents et les professionnels des interventions en milieu scolaire et des formations sur les usages responsables d’internet et les risques éventuels comme le </a:t>
            </a:r>
            <a:r>
              <a:rPr lang="fr-FR" sz="2900" i="1" dirty="0" err="1"/>
              <a:t>cyber-harcèlement</a:t>
            </a:r>
            <a:r>
              <a:rPr lang="fr-FR" sz="2900" i="1" dirty="0"/>
              <a:t>, le </a:t>
            </a:r>
            <a:r>
              <a:rPr lang="fr-FR" sz="2900" i="1" dirty="0" err="1"/>
              <a:t>cybersexisme</a:t>
            </a:r>
            <a:r>
              <a:rPr lang="fr-FR" sz="2900" i="1" dirty="0"/>
              <a:t> et les autres formes de </a:t>
            </a:r>
            <a:r>
              <a:rPr lang="fr-FR" sz="2900" i="1" dirty="0" err="1"/>
              <a:t>cyberviolence</a:t>
            </a:r>
            <a:r>
              <a:rPr lang="fr-FR" sz="2900" i="1" dirty="0"/>
              <a:t>. Elle opère le 3018, le numéro national pour les victimes de violences numériques. L’Association est le point d’entrée unique sur tous les enjeux liés aux usages numériques des jeunes et à l’accompagnement à la parentalité numérique afin que les jeunes puissent profiter d’Internet en toute sécurité.</a:t>
            </a:r>
          </a:p>
        </p:txBody>
      </p:sp>
      <p:pic>
        <p:nvPicPr>
          <p:cNvPr id="4" name="Imag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709" y="21453"/>
            <a:ext cx="2055222" cy="2068047"/>
          </a:xfrm>
          <a:prstGeom prst="rect">
            <a:avLst/>
          </a:prstGeom>
        </p:spPr>
      </p:pic>
    </p:spTree>
    <p:extLst>
      <p:ext uri="{BB962C8B-B14F-4D97-AF65-F5344CB8AC3E}">
        <p14:creationId xmlns:p14="http://schemas.microsoft.com/office/powerpoint/2010/main" val="25517865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https://e-enfance.org/wp-content/uploads/2022/02/3018-applicat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4314" y="638287"/>
            <a:ext cx="10759080" cy="57625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235447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Les réseaux sociaux</a:t>
            </a:r>
            <a:endParaRPr lang="fr-FR" b="1" dirty="0"/>
          </a:p>
        </p:txBody>
      </p:sp>
      <p:sp>
        <p:nvSpPr>
          <p:cNvPr id="3" name="Espace réservé du contenu 2"/>
          <p:cNvSpPr>
            <a:spLocks noGrp="1"/>
          </p:cNvSpPr>
          <p:nvPr>
            <p:ph idx="1"/>
          </p:nvPr>
        </p:nvSpPr>
        <p:spPr/>
        <p:txBody>
          <a:bodyPr/>
          <a:lstStyle/>
          <a:p>
            <a:pPr marL="0" indent="0" algn="ctr">
              <a:buNone/>
            </a:pPr>
            <a:endParaRPr lang="fr-FR" b="1" dirty="0" smtClean="0"/>
          </a:p>
          <a:p>
            <a:pPr marL="0" indent="0" algn="ctr">
              <a:buNone/>
            </a:pPr>
            <a:endParaRPr lang="fr-FR" b="1" dirty="0"/>
          </a:p>
          <a:p>
            <a:pPr marL="0" indent="0" algn="ctr">
              <a:buNone/>
            </a:pPr>
            <a:endParaRPr lang="fr-FR" b="1" dirty="0" smtClean="0"/>
          </a:p>
          <a:p>
            <a:pPr marL="0" indent="0" algn="ctr">
              <a:buNone/>
            </a:pPr>
            <a:r>
              <a:rPr lang="fr-FR" b="1" dirty="0" smtClean="0"/>
              <a:t>63% des </a:t>
            </a:r>
            <a:r>
              <a:rPr lang="fr-FR" b="1" dirty="0"/>
              <a:t>8 à 18 ans sont inscrits sur les réseaux </a:t>
            </a:r>
            <a:r>
              <a:rPr lang="fr-FR" b="1" dirty="0" smtClean="0"/>
              <a:t>sociaux</a:t>
            </a:r>
            <a:endParaRPr lang="fr-FR" dirty="0" smtClean="0"/>
          </a:p>
          <a:p>
            <a:pPr marL="0" indent="0" algn="ctr">
              <a:buNone/>
            </a:pPr>
            <a:r>
              <a:rPr lang="fr-FR" dirty="0" smtClean="0"/>
              <a:t>(</a:t>
            </a:r>
            <a:r>
              <a:rPr lang="fr-FR" dirty="0" err="1" smtClean="0"/>
              <a:t>Audirep</a:t>
            </a:r>
            <a:r>
              <a:rPr lang="fr-FR" dirty="0" smtClean="0"/>
              <a:t>/Association </a:t>
            </a:r>
            <a:r>
              <a:rPr lang="fr-FR" dirty="0"/>
              <a:t>e-Enfance, 2021)</a:t>
            </a:r>
          </a:p>
          <a:p>
            <a:endParaRPr lang="fr-FR" dirty="0"/>
          </a:p>
        </p:txBody>
      </p:sp>
    </p:spTree>
    <p:extLst>
      <p:ext uri="{BB962C8B-B14F-4D97-AF65-F5344CB8AC3E}">
        <p14:creationId xmlns:p14="http://schemas.microsoft.com/office/powerpoint/2010/main" val="22483075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10 Conseils et règles de </a:t>
            </a:r>
            <a:r>
              <a:rPr lang="fr-FR" b="1" dirty="0" smtClean="0"/>
              <a:t>sécurité</a:t>
            </a:r>
            <a:endParaRPr lang="fr-FR" dirty="0"/>
          </a:p>
        </p:txBody>
      </p:sp>
      <p:sp>
        <p:nvSpPr>
          <p:cNvPr id="3" name="Espace réservé du contenu 2"/>
          <p:cNvSpPr>
            <a:spLocks noGrp="1"/>
          </p:cNvSpPr>
          <p:nvPr>
            <p:ph idx="1"/>
          </p:nvPr>
        </p:nvSpPr>
        <p:spPr>
          <a:xfrm>
            <a:off x="838200" y="1825625"/>
            <a:ext cx="10515600" cy="4505506"/>
          </a:xfrm>
        </p:spPr>
        <p:txBody>
          <a:bodyPr>
            <a:noAutofit/>
          </a:bodyPr>
          <a:lstStyle/>
          <a:p>
            <a:pPr marL="0" indent="0">
              <a:buNone/>
            </a:pPr>
            <a:r>
              <a:rPr lang="fr-FR" sz="2200" b="1" dirty="0" smtClean="0"/>
              <a:t>1) Imposer une limite d’âge</a:t>
            </a:r>
          </a:p>
          <a:p>
            <a:pPr marL="0" indent="0">
              <a:buNone/>
            </a:pPr>
            <a:r>
              <a:rPr lang="fr-FR" sz="2200" dirty="0" smtClean="0"/>
              <a:t>Sachez que sur la plupart des réseaux sociaux, les </a:t>
            </a:r>
            <a:r>
              <a:rPr lang="fr-FR" sz="2200" b="1" dirty="0" smtClean="0"/>
              <a:t>utilisateurs doivent être âgés de 13 ans </a:t>
            </a:r>
            <a:r>
              <a:rPr lang="fr-FR" sz="2200" dirty="0" smtClean="0"/>
              <a:t>ou plus pour pouvoir créer un compte. Depuis son adoption le 25 mai 2018, le RGPD renforce le consentement et la transparence sur l’utilisation des données concernant les mineurs.</a:t>
            </a:r>
          </a:p>
          <a:p>
            <a:pPr marL="0" indent="0">
              <a:buNone/>
            </a:pPr>
            <a:r>
              <a:rPr lang="fr-FR" sz="2200" dirty="0" smtClean="0"/>
              <a:t>Pour les </a:t>
            </a:r>
            <a:r>
              <a:rPr lang="fr-FR" sz="2200" b="1" dirty="0" smtClean="0"/>
              <a:t>13-14 ans le consentement des parents est désormais requis </a:t>
            </a:r>
            <a:r>
              <a:rPr lang="fr-FR" sz="2200" dirty="0" smtClean="0"/>
              <a:t>pour s’inscrire sur un réseau social. Les </a:t>
            </a:r>
            <a:r>
              <a:rPr lang="fr-FR" sz="2200" b="1" dirty="0" smtClean="0"/>
              <a:t>15 ans et plus peuvent consentir seul</a:t>
            </a:r>
            <a:r>
              <a:rPr lang="fr-FR" sz="2200" dirty="0" smtClean="0"/>
              <a:t>, comme un majeur.</a:t>
            </a:r>
          </a:p>
          <a:p>
            <a:pPr marL="0" indent="0">
              <a:buNone/>
            </a:pPr>
            <a:r>
              <a:rPr lang="fr-FR" sz="2200" dirty="0" smtClean="0"/>
              <a:t>Ainsi, quel que soit l’âge de votre enfant, accompagnez-le dans son utilisation des réseaux sociaux et posez-lui régulièrement des questions sur son expérience numérique.</a:t>
            </a:r>
          </a:p>
          <a:p>
            <a:pPr marL="0" indent="0">
              <a:buNone/>
            </a:pPr>
            <a:r>
              <a:rPr lang="fr-FR" sz="2200" b="1" dirty="0" smtClean="0"/>
              <a:t>2) Centraliser l’ordinateur de la maison</a:t>
            </a:r>
          </a:p>
          <a:p>
            <a:pPr marL="0" indent="0">
              <a:buNone/>
            </a:pPr>
            <a:r>
              <a:rPr lang="fr-FR" sz="2200" dirty="0" smtClean="0"/>
              <a:t>Ne laissez jamais un enfant seul dans sa chambre avec un ordinateur. Expliquez-lui qu’il peut utiliser l’ordinateur, mais uniquement dans une pièce commune comme le salon par exemple. Vous pourrez ainsi garder un œil sur les contenus qu’il consulte. </a:t>
            </a:r>
            <a:endParaRPr lang="fr-FR" sz="2200" dirty="0"/>
          </a:p>
        </p:txBody>
      </p:sp>
      <p:pic>
        <p:nvPicPr>
          <p:cNvPr id="4" name="Picture 2" descr="Icône famille . symbole parent pour : image vectorielle de ..."/>
          <p:cNvPicPr>
            <a:picLocks noChangeAspect="1" noChangeArrowheads="1"/>
          </p:cNvPicPr>
          <p:nvPr/>
        </p:nvPicPr>
        <p:blipFill rotWithShape="1">
          <a:blip r:embed="rId2">
            <a:extLst>
              <a:ext uri="{28A0092B-C50C-407E-A947-70E740481C1C}">
                <a14:useLocalDpi xmlns:a14="http://schemas.microsoft.com/office/drawing/2010/main" val="0"/>
              </a:ext>
            </a:extLst>
          </a:blip>
          <a:srcRect b="22667"/>
          <a:stretch/>
        </p:blipFill>
        <p:spPr bwMode="auto">
          <a:xfrm>
            <a:off x="10319662" y="179423"/>
            <a:ext cx="1715584" cy="14287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841729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10 Conseils et règles de sécurité</a:t>
            </a:r>
            <a:endParaRPr lang="fr-FR" dirty="0"/>
          </a:p>
        </p:txBody>
      </p:sp>
      <p:sp>
        <p:nvSpPr>
          <p:cNvPr id="3" name="Espace réservé du contenu 2"/>
          <p:cNvSpPr>
            <a:spLocks noGrp="1"/>
          </p:cNvSpPr>
          <p:nvPr>
            <p:ph idx="1"/>
          </p:nvPr>
        </p:nvSpPr>
        <p:spPr/>
        <p:txBody>
          <a:bodyPr>
            <a:noAutofit/>
          </a:bodyPr>
          <a:lstStyle/>
          <a:p>
            <a:pPr marL="0" indent="0">
              <a:buNone/>
            </a:pPr>
            <a:r>
              <a:rPr lang="fr-FR" sz="2400" b="1" dirty="0"/>
              <a:t>3) Définir un temps de connexion</a:t>
            </a:r>
            <a:endParaRPr lang="fr-FR" sz="2400" dirty="0"/>
          </a:p>
          <a:p>
            <a:pPr marL="0" indent="0">
              <a:buNone/>
            </a:pPr>
            <a:r>
              <a:rPr lang="fr-FR" sz="2400" dirty="0"/>
              <a:t>C’est à vous, en discutant avec votre enfant, de définir une limite de temps pour la connexion aux réseaux sociaux, ou pour les parties de jeu vidéo.</a:t>
            </a:r>
          </a:p>
          <a:p>
            <a:pPr marL="0" indent="0">
              <a:buNone/>
            </a:pPr>
            <a:r>
              <a:rPr lang="fr-FR" sz="2400" b="1" dirty="0"/>
              <a:t>4) Sensibiliser aux dangers des réseaux sociaux</a:t>
            </a:r>
            <a:endParaRPr lang="fr-FR" sz="2400" dirty="0"/>
          </a:p>
          <a:p>
            <a:pPr marL="0" indent="0">
              <a:buNone/>
            </a:pPr>
            <a:r>
              <a:rPr lang="fr-FR" sz="2400" dirty="0"/>
              <a:t>Prenez le temps de bien expliquer les risques encourus sur les réseaux sociaux et leur apprendre ce qu’ils peuvent faire et ne pas faire sur ces réseaux comme de divulguer trop d’informations à caractère personnel sur Internet entre autres.</a:t>
            </a:r>
          </a:p>
          <a:p>
            <a:pPr marL="0" indent="0">
              <a:buNone/>
            </a:pPr>
            <a:r>
              <a:rPr lang="fr-FR" sz="2400" b="1" dirty="0"/>
              <a:t>5) Activer le contrôle parental</a:t>
            </a:r>
            <a:endParaRPr lang="fr-FR" sz="2400" dirty="0"/>
          </a:p>
          <a:p>
            <a:pPr marL="0" indent="0">
              <a:buNone/>
            </a:pPr>
            <a:r>
              <a:rPr lang="fr-FR" sz="2400" dirty="0"/>
              <a:t>Utilisez les logiciels de contrôle parental sur les ordinateurs de la maison, c’est la base de la sécurité des enfants sur Internet. </a:t>
            </a:r>
          </a:p>
        </p:txBody>
      </p:sp>
      <p:pic>
        <p:nvPicPr>
          <p:cNvPr id="4" name="Picture 2" descr="Icône famille . symbole parent pour : image vectorielle de ..."/>
          <p:cNvPicPr>
            <a:picLocks noChangeAspect="1" noChangeArrowheads="1"/>
          </p:cNvPicPr>
          <p:nvPr/>
        </p:nvPicPr>
        <p:blipFill rotWithShape="1">
          <a:blip r:embed="rId2">
            <a:extLst>
              <a:ext uri="{28A0092B-C50C-407E-A947-70E740481C1C}">
                <a14:useLocalDpi xmlns:a14="http://schemas.microsoft.com/office/drawing/2010/main" val="0"/>
              </a:ext>
            </a:extLst>
          </a:blip>
          <a:srcRect b="22667"/>
          <a:stretch/>
        </p:blipFill>
        <p:spPr bwMode="auto">
          <a:xfrm>
            <a:off x="10319662" y="179423"/>
            <a:ext cx="1715584" cy="14287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8448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10 Conseils et règles de sécurité</a:t>
            </a:r>
            <a:endParaRPr lang="fr-FR" dirty="0"/>
          </a:p>
        </p:txBody>
      </p:sp>
      <p:sp>
        <p:nvSpPr>
          <p:cNvPr id="3" name="Espace réservé du contenu 2"/>
          <p:cNvSpPr>
            <a:spLocks noGrp="1"/>
          </p:cNvSpPr>
          <p:nvPr>
            <p:ph idx="1"/>
          </p:nvPr>
        </p:nvSpPr>
        <p:spPr/>
        <p:txBody>
          <a:bodyPr>
            <a:normAutofit/>
          </a:bodyPr>
          <a:lstStyle/>
          <a:p>
            <a:pPr marL="0" indent="0">
              <a:buNone/>
            </a:pPr>
            <a:r>
              <a:rPr lang="fr-FR" sz="2400" b="1" dirty="0" smtClean="0"/>
              <a:t>6) Vérifier les paramètres de confidentialité sur les appareils</a:t>
            </a:r>
            <a:endParaRPr lang="fr-FR" sz="2400" dirty="0" smtClean="0"/>
          </a:p>
          <a:p>
            <a:pPr marL="0" indent="0">
              <a:buNone/>
            </a:pPr>
            <a:r>
              <a:rPr lang="fr-FR" sz="2400" dirty="0" smtClean="0"/>
              <a:t>Vous pouvez régulièrement vérifier que le contrôle parental soit bien actif sur les appareils de votre enfant, mais également regarder son historique pour vérifier que les sites qu’il consulte sont adaptés.</a:t>
            </a:r>
            <a:endParaRPr lang="fr-FR" sz="2400" b="1" dirty="0" smtClean="0"/>
          </a:p>
          <a:p>
            <a:pPr marL="0" indent="0">
              <a:buNone/>
            </a:pPr>
            <a:r>
              <a:rPr lang="fr-FR" sz="2400" b="1" dirty="0" smtClean="0"/>
              <a:t>7</a:t>
            </a:r>
            <a:r>
              <a:rPr lang="fr-FR" sz="2400" b="1" dirty="0"/>
              <a:t>) Supprimer son compte sur les réseaux sociaux</a:t>
            </a:r>
            <a:endParaRPr lang="fr-FR" sz="2400" dirty="0"/>
          </a:p>
          <a:p>
            <a:pPr marL="0" indent="0">
              <a:buNone/>
            </a:pPr>
            <a:r>
              <a:rPr lang="fr-FR" sz="2400" dirty="0"/>
              <a:t>Si jamais votre enfant refuse de se plier aux règles instaurées, vous pouvez faire supprimer ses comptes en contactant directement les plateformes. Cela peut aussi être utile si vous découvrez qu’il est victime de harcèlement, d’un prédateur ou d’une arnaque</a:t>
            </a:r>
            <a:r>
              <a:rPr lang="fr-FR" sz="2400" dirty="0" smtClean="0"/>
              <a:t>.</a:t>
            </a:r>
            <a:endParaRPr lang="fr-FR" sz="2400" dirty="0"/>
          </a:p>
        </p:txBody>
      </p:sp>
      <p:pic>
        <p:nvPicPr>
          <p:cNvPr id="4" name="Picture 2" descr="Icône famille . symbole parent pour : image vectorielle de ..."/>
          <p:cNvPicPr>
            <a:picLocks noChangeAspect="1" noChangeArrowheads="1"/>
          </p:cNvPicPr>
          <p:nvPr/>
        </p:nvPicPr>
        <p:blipFill rotWithShape="1">
          <a:blip r:embed="rId2">
            <a:extLst>
              <a:ext uri="{28A0092B-C50C-407E-A947-70E740481C1C}">
                <a14:useLocalDpi xmlns:a14="http://schemas.microsoft.com/office/drawing/2010/main" val="0"/>
              </a:ext>
            </a:extLst>
          </a:blip>
          <a:srcRect b="22667"/>
          <a:stretch/>
        </p:blipFill>
        <p:spPr bwMode="auto">
          <a:xfrm>
            <a:off x="10319662" y="179423"/>
            <a:ext cx="1715584" cy="14287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87193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10 Conseils et règles de sécurité</a:t>
            </a:r>
            <a:endParaRPr lang="fr-FR" dirty="0"/>
          </a:p>
        </p:txBody>
      </p:sp>
      <p:sp>
        <p:nvSpPr>
          <p:cNvPr id="3" name="Espace réservé du contenu 2"/>
          <p:cNvSpPr>
            <a:spLocks noGrp="1"/>
          </p:cNvSpPr>
          <p:nvPr>
            <p:ph idx="1"/>
          </p:nvPr>
        </p:nvSpPr>
        <p:spPr>
          <a:xfrm>
            <a:off x="838200" y="1876390"/>
            <a:ext cx="10779034" cy="4300573"/>
          </a:xfrm>
        </p:spPr>
        <p:txBody>
          <a:bodyPr>
            <a:noAutofit/>
          </a:bodyPr>
          <a:lstStyle/>
          <a:p>
            <a:pPr marL="0" indent="0">
              <a:buNone/>
            </a:pPr>
            <a:r>
              <a:rPr lang="fr-FR" sz="2400" b="1" dirty="0" smtClean="0"/>
              <a:t>8) Communiquer </a:t>
            </a:r>
            <a:endParaRPr lang="fr-FR" sz="2400" dirty="0" smtClean="0"/>
          </a:p>
          <a:p>
            <a:pPr marL="0" indent="0">
              <a:buNone/>
            </a:pPr>
            <a:r>
              <a:rPr lang="fr-FR" sz="2400" dirty="0" smtClean="0"/>
              <a:t>Encouragez vos enfants à vous raconter si quelque chose qu’ils rencontrent sur un de ces réseaux sociaux les rend nerveux ou mal à l’aise, ou les fait se sentir menacés. Parlez à vos enfants des prédateurs sexuels et des dangers potentiels en ligne.</a:t>
            </a:r>
            <a:endParaRPr lang="fr-FR" sz="2400" b="1" dirty="0" smtClean="0"/>
          </a:p>
          <a:p>
            <a:pPr marL="0" indent="0">
              <a:buNone/>
            </a:pPr>
            <a:r>
              <a:rPr lang="fr-FR" sz="2400" b="1" dirty="0" smtClean="0"/>
              <a:t>9</a:t>
            </a:r>
            <a:r>
              <a:rPr lang="fr-FR" sz="2400" b="1" dirty="0"/>
              <a:t>) Conserver les preuves </a:t>
            </a:r>
            <a:endParaRPr lang="fr-FR" sz="2400" dirty="0"/>
          </a:p>
          <a:p>
            <a:pPr marL="0" indent="0">
              <a:buNone/>
            </a:pPr>
            <a:r>
              <a:rPr lang="fr-FR" sz="2400" dirty="0"/>
              <a:t>Si malheureusement vous découvrez que votre enfant est victime de </a:t>
            </a:r>
            <a:r>
              <a:rPr lang="fr-FR" sz="2400" dirty="0" err="1"/>
              <a:t>cyber-harcèlement</a:t>
            </a:r>
            <a:r>
              <a:rPr lang="fr-FR" sz="2400" dirty="0"/>
              <a:t>, qu’il reçoit des messages malveillants ou inappropriés, qu’il a été contacté par une personne mal intentionnée, enregistrez les preuves (captures d’écran), gardez les messages (SMS, mails, </a:t>
            </a:r>
            <a:r>
              <a:rPr lang="fr-FR" sz="2400" dirty="0" err="1"/>
              <a:t>etc</a:t>
            </a:r>
            <a:r>
              <a:rPr lang="fr-FR" sz="2400" dirty="0"/>
              <a:t>).  Signalez le ou les comptes en cause sur les réseaux sociaux. Portez plainte selon la gravité des faits.</a:t>
            </a:r>
          </a:p>
          <a:p>
            <a:endParaRPr lang="fr-FR" sz="2400" dirty="0"/>
          </a:p>
        </p:txBody>
      </p:sp>
      <p:pic>
        <p:nvPicPr>
          <p:cNvPr id="4" name="Picture 2" descr="Icône famille . symbole parent pour : image vectorielle de ..."/>
          <p:cNvPicPr>
            <a:picLocks noChangeAspect="1" noChangeArrowheads="1"/>
          </p:cNvPicPr>
          <p:nvPr/>
        </p:nvPicPr>
        <p:blipFill rotWithShape="1">
          <a:blip r:embed="rId2">
            <a:extLst>
              <a:ext uri="{28A0092B-C50C-407E-A947-70E740481C1C}">
                <a14:useLocalDpi xmlns:a14="http://schemas.microsoft.com/office/drawing/2010/main" val="0"/>
              </a:ext>
            </a:extLst>
          </a:blip>
          <a:srcRect b="22667"/>
          <a:stretch/>
        </p:blipFill>
        <p:spPr bwMode="auto">
          <a:xfrm>
            <a:off x="10319662" y="179423"/>
            <a:ext cx="1715584" cy="14287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310670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10 Conseils et règles de sécurité</a:t>
            </a:r>
            <a:endParaRPr lang="fr-FR" dirty="0"/>
          </a:p>
        </p:txBody>
      </p:sp>
      <p:sp>
        <p:nvSpPr>
          <p:cNvPr id="3" name="Espace réservé du contenu 2"/>
          <p:cNvSpPr>
            <a:spLocks noGrp="1"/>
          </p:cNvSpPr>
          <p:nvPr>
            <p:ph idx="1"/>
          </p:nvPr>
        </p:nvSpPr>
        <p:spPr/>
        <p:txBody>
          <a:bodyPr>
            <a:normAutofit/>
          </a:bodyPr>
          <a:lstStyle/>
          <a:p>
            <a:pPr marL="0" indent="0">
              <a:buNone/>
            </a:pPr>
            <a:r>
              <a:rPr lang="fr-FR" sz="2400" b="1" dirty="0"/>
              <a:t>10) Contacter le 3018, le numéro national contre les violences numériques</a:t>
            </a:r>
            <a:endParaRPr lang="fr-FR" sz="2400" dirty="0"/>
          </a:p>
          <a:p>
            <a:pPr marL="0" indent="0">
              <a:buNone/>
            </a:pPr>
            <a:r>
              <a:rPr lang="fr-FR" sz="2400" dirty="0"/>
              <a:t>A tout moment, vous pouvez </a:t>
            </a:r>
            <a:r>
              <a:rPr lang="fr-FR" sz="2400" b="1" dirty="0"/>
              <a:t>contacter le 3018, le numéro national pour les jeunes victimes de violences numériques et leurs parents.</a:t>
            </a:r>
            <a:r>
              <a:rPr lang="fr-FR" sz="2400" dirty="0"/>
              <a:t> Composée de juristes, psychologues et spécialistes des outils numériques, son équipe vous conseille sur toutes les problématiques liées aux usages numériques des jeunes. </a:t>
            </a:r>
          </a:p>
          <a:p>
            <a:pPr marL="0" indent="0">
              <a:buNone/>
            </a:pPr>
            <a:r>
              <a:rPr lang="fr-FR" sz="2400" dirty="0"/>
              <a:t>Tiers de confiance reconnu par les plateformes (Facebook, Instagram, Snapchat, Twitter, </a:t>
            </a:r>
            <a:r>
              <a:rPr lang="fr-FR" sz="2400" dirty="0" err="1"/>
              <a:t>TikTok</a:t>
            </a:r>
            <a:r>
              <a:rPr lang="fr-FR" sz="2400" dirty="0"/>
              <a:t>, Discord, etc.), le 3018 bénéficie de procédures de signalement prioritaires avec les réseaux sociaux pour faire supprimer des contenus ou des comptes inappropriés en quelques heures seulement. </a:t>
            </a:r>
          </a:p>
          <a:p>
            <a:pPr marL="0" indent="0">
              <a:buNone/>
            </a:pPr>
            <a:r>
              <a:rPr lang="fr-FR" sz="2400" dirty="0"/>
              <a:t>Partenaire de la Gendarmerie et de la Police, il pourra vous conseiller et vous accompagner dans vos démarches.</a:t>
            </a:r>
          </a:p>
          <a:p>
            <a:endParaRPr lang="fr-FR" sz="2400" dirty="0"/>
          </a:p>
        </p:txBody>
      </p:sp>
      <p:pic>
        <p:nvPicPr>
          <p:cNvPr id="4" name="Picture 2" descr="Icône famille . symbole parent pour : image vectorielle de ..."/>
          <p:cNvPicPr>
            <a:picLocks noChangeAspect="1" noChangeArrowheads="1"/>
          </p:cNvPicPr>
          <p:nvPr/>
        </p:nvPicPr>
        <p:blipFill rotWithShape="1">
          <a:blip r:embed="rId2">
            <a:extLst>
              <a:ext uri="{28A0092B-C50C-407E-A947-70E740481C1C}">
                <a14:useLocalDpi xmlns:a14="http://schemas.microsoft.com/office/drawing/2010/main" val="0"/>
              </a:ext>
            </a:extLst>
          </a:blip>
          <a:srcRect b="22667"/>
          <a:stretch/>
        </p:blipFill>
        <p:spPr bwMode="auto">
          <a:xfrm>
            <a:off x="10319662" y="179423"/>
            <a:ext cx="1715584" cy="14287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013013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Cyberharcèlement</a:t>
            </a:r>
            <a:endParaRPr lang="fr-FR" b="1" dirty="0"/>
          </a:p>
        </p:txBody>
      </p:sp>
      <p:sp>
        <p:nvSpPr>
          <p:cNvPr id="3" name="Espace réservé du contenu 2"/>
          <p:cNvSpPr>
            <a:spLocks noGrp="1"/>
          </p:cNvSpPr>
          <p:nvPr>
            <p:ph idx="1"/>
          </p:nvPr>
        </p:nvSpPr>
        <p:spPr/>
        <p:txBody>
          <a:bodyPr>
            <a:normAutofit fontScale="92500" lnSpcReduction="20000"/>
          </a:bodyPr>
          <a:lstStyle/>
          <a:p>
            <a:pPr marL="0" indent="0" algn="ctr">
              <a:buNone/>
            </a:pPr>
            <a:endParaRPr lang="fr-FR" b="1" dirty="0" smtClean="0"/>
          </a:p>
          <a:p>
            <a:pPr marL="0" indent="0" algn="ctr">
              <a:buNone/>
            </a:pPr>
            <a:r>
              <a:rPr lang="fr-FR" b="1" dirty="0" smtClean="0"/>
              <a:t>20% </a:t>
            </a:r>
            <a:r>
              <a:rPr lang="fr-FR" dirty="0" smtClean="0"/>
              <a:t>des</a:t>
            </a:r>
            <a:r>
              <a:rPr lang="fr-FR" dirty="0"/>
              <a:t> </a:t>
            </a:r>
            <a:r>
              <a:rPr lang="fr-FR" b="1" dirty="0"/>
              <a:t>6/18 ans</a:t>
            </a:r>
            <a:r>
              <a:rPr lang="fr-FR" dirty="0"/>
              <a:t> ont déjà été confrontés à une situation de </a:t>
            </a:r>
            <a:r>
              <a:rPr lang="fr-FR" b="1" dirty="0"/>
              <a:t>cyberharcèlement</a:t>
            </a:r>
            <a:r>
              <a:rPr lang="fr-FR" dirty="0"/>
              <a:t/>
            </a:r>
            <a:br>
              <a:rPr lang="fr-FR" dirty="0"/>
            </a:br>
            <a:r>
              <a:rPr lang="fr-FR" i="1" dirty="0"/>
              <a:t>(</a:t>
            </a:r>
            <a:r>
              <a:rPr lang="fr-FR" i="1" dirty="0" err="1"/>
              <a:t>Audirep</a:t>
            </a:r>
            <a:r>
              <a:rPr lang="fr-FR" i="1" dirty="0"/>
              <a:t>/Association e-Enfance, Juin 2021)</a:t>
            </a:r>
            <a:endParaRPr lang="fr-FR" dirty="0"/>
          </a:p>
          <a:p>
            <a:pPr marL="0" indent="0" algn="ctr">
              <a:buNone/>
            </a:pPr>
            <a:endParaRPr lang="fr-FR" b="1" dirty="0" smtClean="0"/>
          </a:p>
          <a:p>
            <a:pPr marL="0" indent="0" algn="ctr">
              <a:buNone/>
            </a:pPr>
            <a:endParaRPr lang="fr-FR" b="1" dirty="0" smtClean="0"/>
          </a:p>
          <a:p>
            <a:pPr marL="0" indent="0" algn="ctr">
              <a:buNone/>
            </a:pPr>
            <a:r>
              <a:rPr lang="fr-FR" b="1" dirty="0" smtClean="0"/>
              <a:t>Victime </a:t>
            </a:r>
            <a:r>
              <a:rPr lang="fr-FR" b="1" dirty="0"/>
              <a:t>de cyberharcèlement </a:t>
            </a:r>
            <a:r>
              <a:rPr lang="fr-FR" b="1" dirty="0" smtClean="0"/>
              <a:t>?</a:t>
            </a:r>
          </a:p>
          <a:p>
            <a:pPr marL="0" indent="0" algn="ctr">
              <a:buNone/>
            </a:pPr>
            <a:r>
              <a:rPr lang="fr-FR" sz="3600" b="1" dirty="0" smtClean="0">
                <a:solidFill>
                  <a:schemeClr val="accent1">
                    <a:lumMod val="75000"/>
                  </a:schemeClr>
                </a:solidFill>
              </a:rPr>
              <a:t>Appeler </a:t>
            </a:r>
            <a:r>
              <a:rPr lang="fr-FR" sz="3600" b="1" dirty="0">
                <a:solidFill>
                  <a:schemeClr val="accent1">
                    <a:lumMod val="75000"/>
                  </a:schemeClr>
                </a:solidFill>
              </a:rPr>
              <a:t>le numéro gratuit 3018</a:t>
            </a:r>
          </a:p>
          <a:p>
            <a:pPr marL="0" indent="0" algn="ctr">
              <a:buNone/>
            </a:pPr>
            <a:endParaRPr lang="fr-FR" dirty="0" smtClean="0"/>
          </a:p>
          <a:p>
            <a:pPr marL="0" indent="0" algn="ctr">
              <a:buNone/>
            </a:pPr>
            <a:r>
              <a:rPr lang="fr-FR" dirty="0" smtClean="0"/>
              <a:t>Numéro </a:t>
            </a:r>
            <a:r>
              <a:rPr lang="fr-FR" dirty="0"/>
              <a:t>d’assistance pour les jeunes victimes de violences numériques comme le </a:t>
            </a:r>
            <a:r>
              <a:rPr lang="fr-FR" dirty="0" smtClean="0"/>
              <a:t>cyberharcèlement</a:t>
            </a:r>
            <a:endParaRPr lang="fr-FR" dirty="0"/>
          </a:p>
          <a:p>
            <a:endParaRPr lang="fr-FR" dirty="0"/>
          </a:p>
        </p:txBody>
      </p:sp>
      <p:pic>
        <p:nvPicPr>
          <p:cNvPr id="2050" name="Picture 2" descr="https://e-enfance.org/wp-content/uploads/2022/03/Img-17.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229906" y="3823063"/>
            <a:ext cx="1411968" cy="14119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823845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Qu’est-ce que le cyberharcèlement ?</a:t>
            </a:r>
            <a:endParaRPr lang="fr-FR" b="1" dirty="0"/>
          </a:p>
        </p:txBody>
      </p:sp>
      <p:sp>
        <p:nvSpPr>
          <p:cNvPr id="3" name="Espace réservé du contenu 2"/>
          <p:cNvSpPr>
            <a:spLocks noGrp="1"/>
          </p:cNvSpPr>
          <p:nvPr>
            <p:ph idx="1"/>
          </p:nvPr>
        </p:nvSpPr>
        <p:spPr>
          <a:xfrm>
            <a:off x="838199" y="1690688"/>
            <a:ext cx="10953207" cy="4814615"/>
          </a:xfrm>
        </p:spPr>
        <p:txBody>
          <a:bodyPr>
            <a:noAutofit/>
          </a:bodyPr>
          <a:lstStyle/>
          <a:p>
            <a:pPr marL="0" indent="0">
              <a:buNone/>
            </a:pPr>
            <a:r>
              <a:rPr lang="fr-FR" sz="1800" dirty="0" smtClean="0"/>
              <a:t>On parle de cyberharcèlement lorsqu’une ou plusieurs personnes utilisent les moyens de communication numériques pour porter atteinte à l’intégrité morale d’une personne, qui ne peut pas facilement se défendre seule, de manière délibérée et répétée dans le temps.</a:t>
            </a:r>
          </a:p>
          <a:p>
            <a:pPr marL="0" indent="0">
              <a:buNone/>
            </a:pPr>
            <a:r>
              <a:rPr lang="fr-FR" sz="1800" dirty="0" smtClean="0"/>
              <a:t>Le cyberharcèlement se pratique via les téléphones portables, messageries instantanées, forums, tchats, jeux en ligne, courriers électroniques, réseaux sociaux, site de partage de photographies, blog, etc.</a:t>
            </a:r>
          </a:p>
          <a:p>
            <a:pPr marL="0" indent="0">
              <a:buNone/>
            </a:pPr>
            <a:r>
              <a:rPr lang="fr-FR" sz="1800" dirty="0" smtClean="0"/>
              <a:t>IL PEUT PRENDRE PLUSIEURS FORMES :</a:t>
            </a:r>
          </a:p>
          <a:p>
            <a:r>
              <a:rPr lang="fr-FR" sz="1800" dirty="0" smtClean="0"/>
              <a:t>Les intimidations, insultes, moqueries ou menaces en ligne</a:t>
            </a:r>
          </a:p>
          <a:p>
            <a:r>
              <a:rPr lang="fr-FR" sz="1800" dirty="0" smtClean="0"/>
              <a:t>La diffusion de rumeurs</a:t>
            </a:r>
          </a:p>
          <a:p>
            <a:r>
              <a:rPr lang="fr-FR" sz="1800" dirty="0" smtClean="0"/>
              <a:t>Le piratage de compte et/ou l’usurpation d’identité digitale</a:t>
            </a:r>
          </a:p>
          <a:p>
            <a:r>
              <a:rPr lang="fr-FR" sz="1800" dirty="0" smtClean="0"/>
              <a:t>La création d’un groupe, d’une page ou d’un sujet de discussion sur un réseau social à l’encontre d’une personne</a:t>
            </a:r>
          </a:p>
          <a:p>
            <a:r>
              <a:rPr lang="fr-FR" sz="1800" dirty="0" smtClean="0"/>
              <a:t>La publication de photo ou vidéo embarrassante ou humiliante de la victime</a:t>
            </a:r>
          </a:p>
          <a:p>
            <a:r>
              <a:rPr lang="fr-FR" sz="1800" dirty="0" smtClean="0"/>
              <a:t>Le </a:t>
            </a:r>
            <a:r>
              <a:rPr lang="fr-FR" sz="1800" dirty="0" err="1" smtClean="0"/>
              <a:t>sexting</a:t>
            </a:r>
            <a:r>
              <a:rPr lang="fr-FR" sz="1800" dirty="0" smtClean="0"/>
              <a:t>  non consenti (contraction de « </a:t>
            </a:r>
            <a:r>
              <a:rPr lang="fr-FR" sz="1800" dirty="0" err="1" smtClean="0"/>
              <a:t>sex</a:t>
            </a:r>
            <a:r>
              <a:rPr lang="fr-FR" sz="1800" dirty="0" smtClean="0"/>
              <a:t> » et « </a:t>
            </a:r>
            <a:r>
              <a:rPr lang="fr-FR" sz="1800" dirty="0" err="1" smtClean="0"/>
              <a:t>texting</a:t>
            </a:r>
            <a:r>
              <a:rPr lang="fr-FR" sz="1800" dirty="0" smtClean="0"/>
              <a:t> » pour désigner l’échange de contenus à caractère sexuel par SMS ou messagerie) ou encore le </a:t>
            </a:r>
            <a:r>
              <a:rPr lang="fr-FR" sz="1800" dirty="0" err="1" smtClean="0"/>
              <a:t>revenge</a:t>
            </a:r>
            <a:r>
              <a:rPr lang="fr-FR" sz="1800" dirty="0" smtClean="0"/>
              <a:t> </a:t>
            </a:r>
            <a:r>
              <a:rPr lang="fr-FR" sz="1800" dirty="0" err="1" smtClean="0"/>
              <a:t>porn</a:t>
            </a:r>
            <a:r>
              <a:rPr lang="fr-FR" sz="1800" dirty="0" smtClean="0"/>
              <a:t> ou </a:t>
            </a:r>
            <a:r>
              <a:rPr lang="fr-FR" sz="1800" dirty="0" err="1" smtClean="0"/>
              <a:t>pornodivulgation</a:t>
            </a:r>
            <a:endParaRPr lang="fr-FR" sz="1800" dirty="0" smtClean="0"/>
          </a:p>
          <a:p>
            <a:r>
              <a:rPr lang="fr-FR" sz="1800" dirty="0" smtClean="0"/>
              <a:t>Le chantage à la webcam</a:t>
            </a:r>
          </a:p>
        </p:txBody>
      </p:sp>
      <p:pic>
        <p:nvPicPr>
          <p:cNvPr id="1026" name="Picture 2" descr="https://e-enfance.org/wp-content/uploads/2021/04/Sans-titredza4.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1711325"/>
            <a:ext cx="1171575" cy="390525"/>
          </a:xfrm>
          <a:prstGeom prst="rect">
            <a:avLst/>
          </a:prstGeom>
          <a:noFill/>
          <a:extLst>
            <a:ext uri="{909E8E84-426E-40DD-AFC4-6F175D3DCCD1}">
              <a14:hiddenFill xmlns:a14="http://schemas.microsoft.com/office/drawing/2010/main">
                <a:solidFill>
                  <a:srgbClr val="FFFFFF"/>
                </a:solidFill>
              </a14:hiddenFill>
            </a:ext>
          </a:extLst>
        </p:spPr>
      </p:pic>
      <p:sp>
        <p:nvSpPr>
          <p:cNvPr id="6" name="ZoneTexte 5"/>
          <p:cNvSpPr txBox="1"/>
          <p:nvPr/>
        </p:nvSpPr>
        <p:spPr>
          <a:xfrm>
            <a:off x="7768046" y="3341777"/>
            <a:ext cx="4423954" cy="1169551"/>
          </a:xfrm>
          <a:prstGeom prst="rect">
            <a:avLst/>
          </a:prstGeom>
          <a:solidFill>
            <a:schemeClr val="accent2">
              <a:lumMod val="40000"/>
              <a:lumOff val="60000"/>
            </a:schemeClr>
          </a:solidFill>
        </p:spPr>
        <p:txBody>
          <a:bodyPr wrap="square" rtlCol="0">
            <a:spAutoFit/>
          </a:bodyPr>
          <a:lstStyle/>
          <a:p>
            <a:r>
              <a:rPr lang="fr-FR" sz="1400" dirty="0"/>
              <a:t>Le Ministère de l’Education nationale le définit comme un acte agressif, intentionnel perpétré par un élève ou un groupe d’élèves au moyen de formes de communication électroniques, de façon répétée à l’encontre d’une victime qui ne peut facilement se défendre seule</a:t>
            </a:r>
            <a:r>
              <a:rPr lang="fr-FR" sz="1400" dirty="0" smtClean="0"/>
              <a:t>.</a:t>
            </a:r>
            <a:endParaRPr lang="fr-FR" sz="1400" dirty="0"/>
          </a:p>
        </p:txBody>
      </p:sp>
    </p:spTree>
    <p:extLst>
      <p:ext uri="{BB962C8B-B14F-4D97-AF65-F5344CB8AC3E}">
        <p14:creationId xmlns:p14="http://schemas.microsoft.com/office/powerpoint/2010/main" val="31306153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Que dit la loi </a:t>
            </a:r>
            <a:r>
              <a:rPr lang="fr-FR" b="1" dirty="0" smtClean="0"/>
              <a:t>?</a:t>
            </a:r>
            <a:endParaRPr lang="fr-FR" dirty="0"/>
          </a:p>
        </p:txBody>
      </p:sp>
      <p:sp>
        <p:nvSpPr>
          <p:cNvPr id="3" name="Espace réservé du contenu 2"/>
          <p:cNvSpPr>
            <a:spLocks noGrp="1"/>
          </p:cNvSpPr>
          <p:nvPr>
            <p:ph idx="1"/>
          </p:nvPr>
        </p:nvSpPr>
        <p:spPr>
          <a:xfrm>
            <a:off x="838199" y="1690688"/>
            <a:ext cx="10813869" cy="5014912"/>
          </a:xfrm>
        </p:spPr>
        <p:txBody>
          <a:bodyPr>
            <a:noAutofit/>
          </a:bodyPr>
          <a:lstStyle/>
          <a:p>
            <a:pPr marL="0" indent="0">
              <a:buNone/>
            </a:pPr>
            <a:r>
              <a:rPr lang="fr-FR" sz="1800" dirty="0"/>
              <a:t>Internet a cet effet démultiplicateur qui fait qu’un message, une publication ou une photo peuvent être partagés des dizaines de fois sans que l’on puisse contrôler ce phénomène. </a:t>
            </a:r>
          </a:p>
          <a:p>
            <a:pPr marL="0" indent="0">
              <a:buNone/>
            </a:pPr>
            <a:r>
              <a:rPr lang="fr-FR" sz="1800" dirty="0"/>
              <a:t>Selon l’</a:t>
            </a:r>
            <a:r>
              <a:rPr lang="fr-FR" sz="1800" dirty="0">
                <a:hlinkClick r:id="rId2"/>
              </a:rPr>
              <a:t>article 222-33-2 du Code pénal</a:t>
            </a:r>
            <a:r>
              <a:rPr lang="fr-FR" sz="1800" dirty="0"/>
              <a:t>, le cyberharcèlement est une </a:t>
            </a:r>
            <a:r>
              <a:rPr lang="fr-FR" sz="1800" b="1" dirty="0"/>
              <a:t>circonstance aggravante du harcèlement moral, </a:t>
            </a:r>
            <a:r>
              <a:rPr lang="fr-FR" sz="1800" dirty="0"/>
              <a:t>« lorsque les faits ont été commis par l’utilisation d’un service de communication au public en ligne ou par le biais d’un support numérique ou électronique ». </a:t>
            </a:r>
          </a:p>
          <a:p>
            <a:pPr marL="0" indent="0">
              <a:buNone/>
            </a:pPr>
            <a:r>
              <a:rPr lang="fr-FR" sz="1800" cap="all" dirty="0"/>
              <a:t>C’EST UN</a:t>
            </a:r>
            <a:r>
              <a:rPr lang="fr-FR" sz="1800" b="1" cap="all" dirty="0"/>
              <a:t> DÉLIT,</a:t>
            </a:r>
            <a:r>
              <a:rPr lang="fr-FR" sz="1800" cap="all" dirty="0"/>
              <a:t> PUNISSABLE, ET LES SANCTIONS VARIENT SUIVANT LES SITUATIONS : </a:t>
            </a:r>
          </a:p>
          <a:p>
            <a:pPr fontAlgn="base"/>
            <a:r>
              <a:rPr lang="fr-FR" sz="1800" dirty="0"/>
              <a:t>Lorsque l’auteur est majeur et que la victime a plus de quinze ans, il risque jusqu’à 2 ans d’emprisonnement et 30 000 € d’amende. Si la victime a moins de quinze ans, alors la peine maximale est portée à 3 ans de prison et 45 000 € d’amende. </a:t>
            </a:r>
          </a:p>
          <a:p>
            <a:pPr fontAlgn="base"/>
            <a:r>
              <a:rPr lang="fr-FR" sz="1800" dirty="0"/>
              <a:t>Lorsque l’auteur est mineur, des </a:t>
            </a:r>
            <a:r>
              <a:rPr lang="fr-FR" sz="1800" dirty="0">
                <a:hlinkClick r:id="rId3"/>
              </a:rPr>
              <a:t>règles spécifiques</a:t>
            </a:r>
            <a:r>
              <a:rPr lang="fr-FR" sz="1800" dirty="0"/>
              <a:t> s’appliquent s’il a moins de 13 ans. S’il a plus de 13 ans et que la victime a plus de 15 ans alors la peine maximale est portée à 1 an de prison et 7500 € d’amende. Si la victime a moins de 15 ans alors la peine est portée à 18 mois et 7500 € d’amende. </a:t>
            </a:r>
          </a:p>
          <a:p>
            <a:pPr marL="0" indent="0">
              <a:buNone/>
            </a:pPr>
            <a:r>
              <a:rPr lang="fr-FR" sz="1800" dirty="0"/>
              <a:t>Les</a:t>
            </a:r>
            <a:r>
              <a:rPr lang="fr-FR" sz="1800" b="1" dirty="0"/>
              <a:t> raids numériques, encore appelés harcèlement en meute </a:t>
            </a:r>
            <a:r>
              <a:rPr lang="fr-FR" sz="1800" dirty="0"/>
              <a:t>sont punis de la même manière. Ce phénomène est constitué dès lors que plusieurs personnes harcèlent une même victime en même temps ou de manière successive. Les membres d’un groupe incriminé peuvent individuellement être sanctionnés sans avoir agi de façon répétée ou concertée.</a:t>
            </a:r>
          </a:p>
          <a:p>
            <a:endParaRPr lang="fr-FR" sz="1800" dirty="0"/>
          </a:p>
        </p:txBody>
      </p:sp>
      <p:sp>
        <p:nvSpPr>
          <p:cNvPr id="4" name="Rectangle 3"/>
          <p:cNvSpPr/>
          <p:nvPr/>
        </p:nvSpPr>
        <p:spPr>
          <a:xfrm>
            <a:off x="9360947" y="701431"/>
            <a:ext cx="1992853" cy="523220"/>
          </a:xfrm>
          <a:prstGeom prst="rect">
            <a:avLst/>
          </a:prstGeom>
          <a:solidFill>
            <a:srgbClr val="FFC000"/>
          </a:solidFill>
        </p:spPr>
        <p:txBody>
          <a:bodyPr wrap="none">
            <a:spAutoFit/>
          </a:bodyPr>
          <a:lstStyle/>
          <a:p>
            <a:r>
              <a:rPr lang="fr-FR" sz="2800" b="0" i="0" u="none" strike="noStrike" dirty="0" smtClean="0">
                <a:effectLst/>
                <a:latin typeface="Agrandir"/>
                <a:hlinkClick r:id="rId4"/>
              </a:rPr>
              <a:t>En savoir +</a:t>
            </a:r>
            <a:endParaRPr lang="fr-FR" sz="2800" dirty="0"/>
          </a:p>
        </p:txBody>
      </p:sp>
    </p:spTree>
    <p:extLst>
      <p:ext uri="{BB962C8B-B14F-4D97-AF65-F5344CB8AC3E}">
        <p14:creationId xmlns:p14="http://schemas.microsoft.com/office/powerpoint/2010/main" val="3687593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657114" cy="1325563"/>
          </a:xfrm>
        </p:spPr>
        <p:txBody>
          <a:bodyPr>
            <a:normAutofit/>
          </a:bodyPr>
          <a:lstStyle/>
          <a:p>
            <a:r>
              <a:rPr lang="fr-FR" b="1" dirty="0"/>
              <a:t>Comment se protéger contre le cyberharcèlement </a:t>
            </a:r>
            <a:r>
              <a:rPr lang="fr-FR" b="1" dirty="0" smtClean="0"/>
              <a:t>? Rôle des parents</a:t>
            </a:r>
            <a:endParaRPr lang="fr-FR" dirty="0"/>
          </a:p>
        </p:txBody>
      </p:sp>
      <p:sp>
        <p:nvSpPr>
          <p:cNvPr id="3" name="Espace réservé du contenu 2"/>
          <p:cNvSpPr>
            <a:spLocks noGrp="1"/>
          </p:cNvSpPr>
          <p:nvPr>
            <p:ph idx="1"/>
          </p:nvPr>
        </p:nvSpPr>
        <p:spPr>
          <a:xfrm>
            <a:off x="838199" y="1825624"/>
            <a:ext cx="10953207" cy="4575175"/>
          </a:xfrm>
        </p:spPr>
        <p:txBody>
          <a:bodyPr>
            <a:noAutofit/>
          </a:bodyPr>
          <a:lstStyle/>
          <a:p>
            <a:pPr marL="0" indent="0">
              <a:buNone/>
            </a:pPr>
            <a:r>
              <a:rPr lang="fr-FR" sz="2000" dirty="0" smtClean="0"/>
              <a:t>De manière générale, tous les adultes sont responsables, que ce soit en matière de prévention ou de cyberharcèlement avéré. Le plus souvent, les premiers adultes à prodiguer aide et conseils en matière de sécurité sur Internet sont les parents (60%) puis dans le cadre scolaire les enseignants (43%)</a:t>
            </a:r>
          </a:p>
          <a:p>
            <a:pPr marL="0" indent="0">
              <a:buNone/>
            </a:pPr>
            <a:r>
              <a:rPr lang="fr-FR" sz="2000" dirty="0" smtClean="0"/>
              <a:t>En tant que parent, vous pouvez jouer un rôle dans la prévention et la protection de votre enfant face au cyberharcèlement. Les parents ont tendance à considérer les technologies numériques comme le domaine réservé de leurs enfants qui auraient davantage d’habileté et de compétences. On oublie surtout qu’ils ne connaissent pas vraiment le fonctionnement des réseaux sociaux et n’ont pas conscience des risques encourus. </a:t>
            </a:r>
          </a:p>
          <a:p>
            <a:pPr marL="0" indent="0">
              <a:buNone/>
            </a:pPr>
            <a:r>
              <a:rPr lang="fr-FR" sz="2000" dirty="0" smtClean="0"/>
              <a:t>Ainsi, vous pouvez : </a:t>
            </a:r>
          </a:p>
          <a:p>
            <a:r>
              <a:rPr lang="fr-FR" sz="2000" dirty="0" smtClean="0"/>
              <a:t>Familiariser votre enfant aux usages numériques responsables, comme la liberté d’expression et ses limites, les dangers de l’effet de groupe sur les réseaux sociaux,… ;</a:t>
            </a:r>
          </a:p>
          <a:p>
            <a:r>
              <a:rPr lang="fr-FR" sz="2000" dirty="0" smtClean="0"/>
              <a:t>Apprendre à votre enfant que les propos tenus sur Internet ont des conséquences réelles sur le plan pénal en plus de porter préjudice à la victime ;</a:t>
            </a:r>
          </a:p>
          <a:p>
            <a:r>
              <a:rPr lang="fr-FR" sz="2000" dirty="0" smtClean="0"/>
              <a:t>Installer le contrôle parental sur les appareils numériques de votre enfant, et contrôler régulièrement ses comptes sur les réseaux sociaux et les messageries.</a:t>
            </a:r>
          </a:p>
        </p:txBody>
      </p:sp>
      <p:pic>
        <p:nvPicPr>
          <p:cNvPr id="3074" name="Picture 2" descr="Icône famille . symbole parent pour : image vectorielle de ..."/>
          <p:cNvPicPr>
            <a:picLocks noChangeAspect="1" noChangeArrowheads="1"/>
          </p:cNvPicPr>
          <p:nvPr/>
        </p:nvPicPr>
        <p:blipFill rotWithShape="1">
          <a:blip r:embed="rId2">
            <a:extLst>
              <a:ext uri="{28A0092B-C50C-407E-A947-70E740481C1C}">
                <a14:useLocalDpi xmlns:a14="http://schemas.microsoft.com/office/drawing/2010/main" val="0"/>
              </a:ext>
            </a:extLst>
          </a:blip>
          <a:srcRect b="22667"/>
          <a:stretch/>
        </p:blipFill>
        <p:spPr bwMode="auto">
          <a:xfrm>
            <a:off x="10319662" y="179423"/>
            <a:ext cx="1715584" cy="14287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699536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Comment se protéger contre le cyberharcèlement ? Rôle de l’école</a:t>
            </a:r>
            <a:endParaRPr lang="fr-FR" dirty="0"/>
          </a:p>
        </p:txBody>
      </p:sp>
      <p:sp>
        <p:nvSpPr>
          <p:cNvPr id="3" name="Espace réservé du contenu 2"/>
          <p:cNvSpPr>
            <a:spLocks noGrp="1"/>
          </p:cNvSpPr>
          <p:nvPr>
            <p:ph idx="1"/>
          </p:nvPr>
        </p:nvSpPr>
        <p:spPr>
          <a:xfrm>
            <a:off x="838200" y="2063934"/>
            <a:ext cx="10515600" cy="4191409"/>
          </a:xfrm>
        </p:spPr>
        <p:txBody>
          <a:bodyPr>
            <a:normAutofit/>
          </a:bodyPr>
          <a:lstStyle/>
          <a:p>
            <a:pPr marL="0" indent="0">
              <a:buNone/>
            </a:pPr>
            <a:r>
              <a:rPr lang="fr-FR" sz="2400" dirty="0"/>
              <a:t>Pour sa part, l’Éducation Nationale a un rôle fondamental à jouer dans la transmission des valeurs liées à un usage responsable et citoyen d’internet, et s’engage donc à informer les élèves sur :</a:t>
            </a:r>
          </a:p>
          <a:p>
            <a:r>
              <a:rPr lang="fr-FR" sz="2400" dirty="0"/>
              <a:t>L’importance de parler des problèmes rencontrés entre élèves avec les adultes de l’établissement et de venir en aide aux victimes ;</a:t>
            </a:r>
          </a:p>
          <a:p>
            <a:r>
              <a:rPr lang="fr-FR" sz="2400" dirty="0"/>
              <a:t>Les risques liés à l’utilisation des nouveaux médias la protection de leurs données personnelles et de leur vie privée ;</a:t>
            </a:r>
          </a:p>
          <a:p>
            <a:r>
              <a:rPr lang="fr-FR" sz="2400" dirty="0"/>
              <a:t>Le respect de la vie privée et du droit à l’image de leurs camarades.</a:t>
            </a:r>
          </a:p>
          <a:p>
            <a:r>
              <a:rPr lang="fr-FR" sz="2400" dirty="0"/>
              <a:t>Le personnel éducatif doit favoriser un usage sûr et éthique d’Internet et développer une culture d’entraide.</a:t>
            </a:r>
          </a:p>
          <a:p>
            <a:endParaRPr lang="fr-FR" sz="2400" dirty="0"/>
          </a:p>
        </p:txBody>
      </p:sp>
      <p:pic>
        <p:nvPicPr>
          <p:cNvPr id="4098" name="Picture 2" descr="Enseignement Supérieur – école | media | art :: Chalon-sur-Saône"/>
          <p:cNvPicPr>
            <a:picLocks noChangeAspect="1" noChangeArrowheads="1"/>
          </p:cNvPicPr>
          <p:nvPr/>
        </p:nvPicPr>
        <p:blipFill rotWithShape="1">
          <a:blip r:embed="rId2">
            <a:extLst>
              <a:ext uri="{28A0092B-C50C-407E-A947-70E740481C1C}">
                <a14:useLocalDpi xmlns:a14="http://schemas.microsoft.com/office/drawing/2010/main" val="0"/>
              </a:ext>
            </a:extLst>
          </a:blip>
          <a:srcRect l="29517" r="29960"/>
          <a:stretch/>
        </p:blipFill>
        <p:spPr bwMode="auto">
          <a:xfrm>
            <a:off x="10431482" y="235488"/>
            <a:ext cx="1481843" cy="15671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017526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Comment agir contre le cyberharcèlement </a:t>
            </a:r>
            <a:r>
              <a:rPr lang="fr-FR" b="1" dirty="0" smtClean="0"/>
              <a:t>?</a:t>
            </a:r>
            <a:endParaRPr lang="fr-FR" dirty="0"/>
          </a:p>
        </p:txBody>
      </p:sp>
      <p:sp>
        <p:nvSpPr>
          <p:cNvPr id="3" name="Espace réservé du contenu 2"/>
          <p:cNvSpPr>
            <a:spLocks noGrp="1"/>
          </p:cNvSpPr>
          <p:nvPr>
            <p:ph idx="1"/>
          </p:nvPr>
        </p:nvSpPr>
        <p:spPr>
          <a:xfrm>
            <a:off x="838199" y="1690688"/>
            <a:ext cx="10918372" cy="4849449"/>
          </a:xfrm>
        </p:spPr>
        <p:txBody>
          <a:bodyPr>
            <a:noAutofit/>
          </a:bodyPr>
          <a:lstStyle/>
          <a:p>
            <a:pPr marL="0" indent="0">
              <a:buNone/>
            </a:pPr>
            <a:r>
              <a:rPr lang="fr-FR" sz="2000" dirty="0" smtClean="0"/>
              <a:t>Dans le cadre de ses partenariats avec le Ministère de l’Education Nationale et les réseaux sociaux, l’Association </a:t>
            </a:r>
            <a:r>
              <a:rPr lang="fr-FR" sz="2000" b="1" dirty="0" smtClean="0">
                <a:solidFill>
                  <a:schemeClr val="accent1">
                    <a:lumMod val="75000"/>
                  </a:schemeClr>
                </a:solidFill>
                <a:hlinkClick r:id="rId2"/>
              </a:rPr>
              <a:t>e-Enfance</a:t>
            </a:r>
            <a:r>
              <a:rPr lang="fr-FR" sz="2000" dirty="0" smtClean="0"/>
              <a:t> accompagne les jeunes victimes et leur entourage pour faire cesser la diffusion de ces messages.</a:t>
            </a:r>
          </a:p>
          <a:p>
            <a:pPr marL="0" indent="0">
              <a:buNone/>
            </a:pPr>
            <a:r>
              <a:rPr lang="fr-FR" sz="2000" b="1" dirty="0" smtClean="0"/>
              <a:t>Chacun peut agir contre le cyberharcèlement. </a:t>
            </a:r>
          </a:p>
          <a:p>
            <a:pPr marL="0" indent="0">
              <a:buNone/>
            </a:pPr>
            <a:r>
              <a:rPr lang="fr-FR" sz="2000" dirty="0" smtClean="0"/>
              <a:t>Si vous remarquez un changement de comportement de votre enfant, ou des messages suspects sur ses réseaux sociaux, n’hésitez pas à lui en parler. </a:t>
            </a:r>
          </a:p>
          <a:p>
            <a:pPr marL="0" indent="0">
              <a:buNone/>
            </a:pPr>
            <a:endParaRPr lang="fr-FR" sz="2000" dirty="0" smtClean="0"/>
          </a:p>
          <a:p>
            <a:pPr marL="0" indent="0">
              <a:buNone/>
            </a:pPr>
            <a:r>
              <a:rPr lang="fr-FR" sz="2000" dirty="0" smtClean="0"/>
              <a:t>❶ S’IL REFUSE DE VOUS EN PARLER, VOUS POUVEZ :</a:t>
            </a:r>
          </a:p>
          <a:p>
            <a:r>
              <a:rPr lang="fr-FR" sz="2000" dirty="0" smtClean="0"/>
              <a:t>L’inciter à parler à un autre adulte de confiance : dans sa sphère privée, un membre de la famille ou de son cercle amical ; et à l’école le CPE, l’assistant d’éducation, l’infirmière, un professeur…;</a:t>
            </a:r>
          </a:p>
          <a:p>
            <a:r>
              <a:rPr lang="fr-FR" sz="2000" dirty="0" smtClean="0"/>
              <a:t>Si le cyberharcèlement a lieu entre élèves d’un même établissement, lui rappeler qu’il peut aussi en parler à un autre élève dont il est proche qui pourra le soutenir dans sa démarche ;</a:t>
            </a:r>
          </a:p>
          <a:p>
            <a:r>
              <a:rPr lang="fr-FR" sz="2000" dirty="0" smtClean="0"/>
              <a:t>Contacter directement le chef d’établissement pour faire un point sur la situation.</a:t>
            </a:r>
          </a:p>
        </p:txBody>
      </p:sp>
    </p:spTree>
    <p:extLst>
      <p:ext uri="{BB962C8B-B14F-4D97-AF65-F5344CB8AC3E}">
        <p14:creationId xmlns:p14="http://schemas.microsoft.com/office/powerpoint/2010/main" val="30966826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Comment agir contre le cyberharcèlement ?</a:t>
            </a:r>
            <a:endParaRPr lang="fr-FR" dirty="0"/>
          </a:p>
        </p:txBody>
      </p:sp>
      <p:sp>
        <p:nvSpPr>
          <p:cNvPr id="3" name="Espace réservé du contenu 2"/>
          <p:cNvSpPr>
            <a:spLocks noGrp="1"/>
          </p:cNvSpPr>
          <p:nvPr>
            <p:ph idx="1"/>
          </p:nvPr>
        </p:nvSpPr>
        <p:spPr/>
        <p:txBody>
          <a:bodyPr>
            <a:noAutofit/>
          </a:bodyPr>
          <a:lstStyle/>
          <a:p>
            <a:pPr marL="0" indent="0">
              <a:buNone/>
            </a:pPr>
            <a:r>
              <a:rPr lang="fr-FR" sz="2000" cap="all" dirty="0" smtClean="0"/>
              <a:t>❷ SI </a:t>
            </a:r>
            <a:r>
              <a:rPr lang="fr-FR" sz="2000" cap="all" dirty="0"/>
              <a:t>VOUS CONSTATEZ QUE VOTRE ENFANT EST VICTIME DE CYBERHARCÈLEMENT :</a:t>
            </a:r>
          </a:p>
          <a:p>
            <a:pPr fontAlgn="base"/>
            <a:r>
              <a:rPr lang="fr-FR" sz="2000" b="1" dirty="0"/>
              <a:t>Garder des preuves</a:t>
            </a:r>
            <a:r>
              <a:rPr lang="fr-FR" sz="2000" dirty="0"/>
              <a:t> (faire des captures d’écran, avec son ordinateur, tablette ou avec son téléphone) ;</a:t>
            </a:r>
          </a:p>
          <a:p>
            <a:pPr fontAlgn="base"/>
            <a:r>
              <a:rPr lang="fr-FR" sz="2000" b="1" dirty="0"/>
              <a:t>Faire un signalement en ligne</a:t>
            </a:r>
            <a:r>
              <a:rPr lang="fr-FR" sz="2000" dirty="0"/>
              <a:t> pour stopper la diffusion du contenu inapproprié (les réseaux sociaux proposent de signaler de manière </a:t>
            </a:r>
            <a:r>
              <a:rPr lang="fr-FR" sz="2000" b="1" dirty="0"/>
              <a:t>anonyme </a:t>
            </a:r>
            <a:r>
              <a:rPr lang="fr-FR" sz="2000" dirty="0"/>
              <a:t>un contenu ou un utilisateur abusif) ;</a:t>
            </a:r>
          </a:p>
          <a:p>
            <a:pPr fontAlgn="base"/>
            <a:r>
              <a:rPr lang="fr-FR" sz="2000" b="1" dirty="0"/>
              <a:t>Bloquer les auteurs </a:t>
            </a:r>
            <a:r>
              <a:rPr lang="fr-FR" sz="2000" dirty="0"/>
              <a:t>dans ses contacts, sur les réseaux sociaux, messageries</a:t>
            </a:r>
          </a:p>
          <a:p>
            <a:pPr fontAlgn="base"/>
            <a:r>
              <a:rPr lang="fr-FR" sz="2000" b="1" dirty="0"/>
              <a:t>Porter plainte </a:t>
            </a:r>
            <a:r>
              <a:rPr lang="fr-FR" sz="2000" dirty="0"/>
              <a:t>si cela s’avère nécessaire (le </a:t>
            </a:r>
            <a:r>
              <a:rPr lang="fr-FR" sz="2000" b="1" dirty="0"/>
              <a:t>3018</a:t>
            </a:r>
            <a:r>
              <a:rPr lang="fr-FR" sz="2000" dirty="0"/>
              <a:t> peut vous y aider).</a:t>
            </a:r>
          </a:p>
          <a:p>
            <a:pPr marL="0" indent="0">
              <a:buNone/>
            </a:pPr>
            <a:r>
              <a:rPr lang="fr-FR" sz="2000" dirty="0" smtClean="0"/>
              <a:t>Dans tous les cas, si le harcèlement est avéré n’utilisez en aucun cas la violence. Cela risquerait d’aggraver la situation plus qu’autre chose.</a:t>
            </a:r>
          </a:p>
          <a:p>
            <a:pPr marL="0" indent="0">
              <a:buNone/>
            </a:pPr>
            <a:r>
              <a:rPr lang="fr-FR" sz="2000" dirty="0" smtClean="0"/>
              <a:t>Et s’il a lieu entre élèves d’un même établissement scolaire, n’essayez pas de résoudre le problème tout seul par vous-mêmes mais contactez le chef d’établissement ou le référent harcèlement.</a:t>
            </a:r>
          </a:p>
          <a:p>
            <a:pPr marL="0" indent="0">
              <a:buNone/>
            </a:pPr>
            <a:r>
              <a:rPr lang="fr-FR" sz="2000" dirty="0" smtClean="0"/>
              <a:t>Enfin, si votre enfant est </a:t>
            </a:r>
            <a:r>
              <a:rPr lang="fr-FR" sz="2000" b="1" dirty="0" smtClean="0"/>
              <a:t>témoin d’un cas de cyberharcèlement </a:t>
            </a:r>
            <a:r>
              <a:rPr lang="fr-FR" sz="2000" dirty="0" smtClean="0"/>
              <a:t>entre élèves et vous en fait part, il est primordial d’alerter immédiatement l’établissement scolaire afin qu’il puisse intervenir.</a:t>
            </a:r>
          </a:p>
        </p:txBody>
      </p:sp>
      <p:pic>
        <p:nvPicPr>
          <p:cNvPr id="1028" name="Picture 4" descr="Victime de cyber harcèlement appeler le numéro 3018"/>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r="13022"/>
          <a:stretch/>
        </p:blipFill>
        <p:spPr bwMode="auto">
          <a:xfrm>
            <a:off x="10828031" y="3570423"/>
            <a:ext cx="1363969" cy="9877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16044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A retenir</a:t>
            </a:r>
            <a:endParaRPr lang="fr-FR" b="1" dirty="0"/>
          </a:p>
        </p:txBody>
      </p:sp>
      <p:sp>
        <p:nvSpPr>
          <p:cNvPr id="3" name="Espace réservé du contenu 2"/>
          <p:cNvSpPr>
            <a:spLocks noGrp="1"/>
          </p:cNvSpPr>
          <p:nvPr>
            <p:ph idx="1"/>
          </p:nvPr>
        </p:nvSpPr>
        <p:spPr/>
        <p:txBody>
          <a:bodyPr/>
          <a:lstStyle/>
          <a:p>
            <a:pPr>
              <a:buFont typeface="Wingdings" panose="05000000000000000000" pitchFamily="2" charset="2"/>
              <a:buChar char="§"/>
            </a:pPr>
            <a:r>
              <a:rPr lang="fr-FR" dirty="0" smtClean="0"/>
              <a:t>Le </a:t>
            </a:r>
            <a:r>
              <a:rPr lang="fr-FR" b="1" dirty="0" smtClean="0"/>
              <a:t>cyberharcèlement n’est jamais un jeu ! Ni drôle, ni virtuel</a:t>
            </a:r>
            <a:r>
              <a:rPr lang="fr-FR" dirty="0" smtClean="0"/>
              <a:t>.</a:t>
            </a:r>
          </a:p>
          <a:p>
            <a:pPr>
              <a:buFont typeface="Wingdings" panose="05000000000000000000" pitchFamily="2" charset="2"/>
              <a:buChar char="§"/>
            </a:pPr>
            <a:r>
              <a:rPr lang="fr-FR" dirty="0" smtClean="0"/>
              <a:t>Il peut avoir de graves conséquences sur la santé physique ou morale de la victime, tout particulièrement si elle est jeune. </a:t>
            </a:r>
          </a:p>
          <a:p>
            <a:pPr>
              <a:buFont typeface="Wingdings" panose="05000000000000000000" pitchFamily="2" charset="2"/>
              <a:buChar char="§"/>
            </a:pPr>
            <a:r>
              <a:rPr lang="fr-FR" dirty="0" smtClean="0"/>
              <a:t>Aucun enfant ne devrait avoir à subir une telle violence répétée.</a:t>
            </a:r>
          </a:p>
          <a:p>
            <a:pPr>
              <a:buFont typeface="Wingdings" panose="05000000000000000000" pitchFamily="2" charset="2"/>
              <a:buChar char="§"/>
            </a:pPr>
            <a:r>
              <a:rPr lang="fr-FR" dirty="0" smtClean="0"/>
              <a:t>Le meilleur moyen de </a:t>
            </a:r>
            <a:r>
              <a:rPr lang="fr-FR" b="1" dirty="0" smtClean="0"/>
              <a:t>lutter contre le cyberharcèlement </a:t>
            </a:r>
            <a:r>
              <a:rPr lang="fr-FR" dirty="0" smtClean="0"/>
              <a:t>est de le faire savoir. </a:t>
            </a:r>
          </a:p>
          <a:p>
            <a:pPr>
              <a:buFont typeface="Wingdings" panose="05000000000000000000" pitchFamily="2" charset="2"/>
              <a:buChar char="§"/>
            </a:pPr>
            <a:r>
              <a:rPr lang="fr-FR" dirty="0" smtClean="0"/>
              <a:t>Si vous pensez qu’un enfant est victime de cyberharcèlement ou si vous avez été témoin d’un tel acte, </a:t>
            </a:r>
            <a:r>
              <a:rPr lang="fr-FR" b="1" dirty="0" smtClean="0"/>
              <a:t>contactez le 3018</a:t>
            </a:r>
            <a:r>
              <a:rPr lang="fr-FR" dirty="0" smtClean="0"/>
              <a:t>.</a:t>
            </a:r>
          </a:p>
          <a:p>
            <a:endParaRPr lang="fr-FR" dirty="0"/>
          </a:p>
        </p:txBody>
      </p:sp>
      <p:pic>
        <p:nvPicPr>
          <p:cNvPr id="4" name="Picture 4" descr="Victime de cyber harcèlement appeler le numéro 3018"/>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092156" y="282442"/>
            <a:ext cx="2099844" cy="13226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96293075"/>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244</TotalTime>
  <Words>2140</Words>
  <Application>Microsoft Office PowerPoint</Application>
  <PresentationFormat>Grand écran</PresentationFormat>
  <Paragraphs>105</Paragraphs>
  <Slides>16</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16</vt:i4>
      </vt:variant>
    </vt:vector>
  </HeadingPairs>
  <TitlesOfParts>
    <vt:vector size="22" baseType="lpstr">
      <vt:lpstr>Agrandir</vt:lpstr>
      <vt:lpstr>Arial</vt:lpstr>
      <vt:lpstr>Calibri</vt:lpstr>
      <vt:lpstr>Calibri Light</vt:lpstr>
      <vt:lpstr>Wingdings</vt:lpstr>
      <vt:lpstr>Thème Office</vt:lpstr>
      <vt:lpstr>Cyberharcèlement et réseaux</vt:lpstr>
      <vt:lpstr>Cyberharcèlement</vt:lpstr>
      <vt:lpstr>Qu’est-ce que le cyberharcèlement ?</vt:lpstr>
      <vt:lpstr>Que dit la loi ?</vt:lpstr>
      <vt:lpstr>Comment se protéger contre le cyberharcèlement ? Rôle des parents</vt:lpstr>
      <vt:lpstr>Comment se protéger contre le cyberharcèlement ? Rôle de l’école</vt:lpstr>
      <vt:lpstr>Comment agir contre le cyberharcèlement ?</vt:lpstr>
      <vt:lpstr>Comment agir contre le cyberharcèlement ?</vt:lpstr>
      <vt:lpstr>A retenir</vt:lpstr>
      <vt:lpstr>Présentation PowerPoint</vt:lpstr>
      <vt:lpstr>Les réseaux sociaux</vt:lpstr>
      <vt:lpstr>10 Conseils et règles de sécurité</vt:lpstr>
      <vt:lpstr>10 Conseils et règles de sécurité</vt:lpstr>
      <vt:lpstr>10 Conseils et règles de sécurité</vt:lpstr>
      <vt:lpstr>10 Conseils et règles de sécurité</vt:lpstr>
      <vt:lpstr>10 Conseils et règles de sécurité</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Taillard Philippe</dc:creator>
  <cp:lastModifiedBy>Taillard Philippe</cp:lastModifiedBy>
  <cp:revision>14</cp:revision>
  <dcterms:created xsi:type="dcterms:W3CDTF">2023-06-11T18:05:19Z</dcterms:created>
  <dcterms:modified xsi:type="dcterms:W3CDTF">2023-06-12T06:47:56Z</dcterms:modified>
</cp:coreProperties>
</file>